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26" r:id="rId2"/>
    <p:sldMasterId id="2147483746" r:id="rId3"/>
    <p:sldMasterId id="2147483761" r:id="rId4"/>
    <p:sldMasterId id="2147483787" r:id="rId5"/>
    <p:sldMasterId id="2147483801" r:id="rId6"/>
    <p:sldMasterId id="2147483815" r:id="rId7"/>
    <p:sldMasterId id="2147483828" r:id="rId8"/>
    <p:sldMasterId id="2147483839" r:id="rId9"/>
    <p:sldMasterId id="2147483850" r:id="rId10"/>
    <p:sldMasterId id="2147483861" r:id="rId11"/>
    <p:sldMasterId id="2147483870" r:id="rId12"/>
  </p:sldMasterIdLst>
  <p:notesMasterIdLst>
    <p:notesMasterId r:id="rId203"/>
  </p:notesMasterIdLst>
  <p:handoutMasterIdLst>
    <p:handoutMasterId r:id="rId204"/>
  </p:handoutMasterIdLst>
  <p:sldIdLst>
    <p:sldId id="331" r:id="rId13"/>
    <p:sldId id="332" r:id="rId14"/>
    <p:sldId id="684" r:id="rId15"/>
    <p:sldId id="417" r:id="rId16"/>
    <p:sldId id="347" r:id="rId17"/>
    <p:sldId id="349" r:id="rId18"/>
    <p:sldId id="351" r:id="rId19"/>
    <p:sldId id="418" r:id="rId20"/>
    <p:sldId id="333" r:id="rId21"/>
    <p:sldId id="362" r:id="rId22"/>
    <p:sldId id="335" r:id="rId23"/>
    <p:sldId id="336" r:id="rId24"/>
    <p:sldId id="357" r:id="rId25"/>
    <p:sldId id="360" r:id="rId26"/>
    <p:sldId id="363" r:id="rId27"/>
    <p:sldId id="369" r:id="rId28"/>
    <p:sldId id="364" r:id="rId29"/>
    <p:sldId id="342" r:id="rId30"/>
    <p:sldId id="717" r:id="rId31"/>
    <p:sldId id="718" r:id="rId32"/>
    <p:sldId id="719" r:id="rId33"/>
    <p:sldId id="720" r:id="rId34"/>
    <p:sldId id="721" r:id="rId35"/>
    <p:sldId id="722" r:id="rId36"/>
    <p:sldId id="723" r:id="rId37"/>
    <p:sldId id="724" r:id="rId38"/>
    <p:sldId id="725" r:id="rId39"/>
    <p:sldId id="726" r:id="rId40"/>
    <p:sldId id="727" r:id="rId41"/>
    <p:sldId id="728" r:id="rId42"/>
    <p:sldId id="729" r:id="rId43"/>
    <p:sldId id="730" r:id="rId44"/>
    <p:sldId id="731" r:id="rId45"/>
    <p:sldId id="732" r:id="rId46"/>
    <p:sldId id="733" r:id="rId47"/>
    <p:sldId id="275" r:id="rId48"/>
    <p:sldId id="366" r:id="rId49"/>
    <p:sldId id="367" r:id="rId50"/>
    <p:sldId id="257" r:id="rId51"/>
    <p:sldId id="259" r:id="rId52"/>
    <p:sldId id="599" r:id="rId53"/>
    <p:sldId id="600" r:id="rId54"/>
    <p:sldId id="601" r:id="rId55"/>
    <p:sldId id="602" r:id="rId56"/>
    <p:sldId id="371" r:id="rId57"/>
    <p:sldId id="372" r:id="rId58"/>
    <p:sldId id="374" r:id="rId59"/>
    <p:sldId id="373" r:id="rId60"/>
    <p:sldId id="711" r:id="rId61"/>
    <p:sldId id="274" r:id="rId62"/>
    <p:sldId id="270" r:id="rId63"/>
    <p:sldId id="603" r:id="rId64"/>
    <p:sldId id="604" r:id="rId65"/>
    <p:sldId id="605" r:id="rId66"/>
    <p:sldId id="606" r:id="rId67"/>
    <p:sldId id="607" r:id="rId68"/>
    <p:sldId id="281" r:id="rId69"/>
    <p:sldId id="282" r:id="rId70"/>
    <p:sldId id="608" r:id="rId71"/>
    <p:sldId id="609" r:id="rId72"/>
    <p:sldId id="610" r:id="rId73"/>
    <p:sldId id="611" r:id="rId74"/>
    <p:sldId id="612" r:id="rId75"/>
    <p:sldId id="286" r:id="rId76"/>
    <p:sldId id="285" r:id="rId77"/>
    <p:sldId id="375" r:id="rId78"/>
    <p:sldId id="420" r:id="rId79"/>
    <p:sldId id="614" r:id="rId80"/>
    <p:sldId id="613" r:id="rId81"/>
    <p:sldId id="537" r:id="rId82"/>
    <p:sldId id="538" r:id="rId83"/>
    <p:sldId id="377" r:id="rId84"/>
    <p:sldId id="292" r:id="rId85"/>
    <p:sldId id="712" r:id="rId86"/>
    <p:sldId id="713" r:id="rId87"/>
    <p:sldId id="688" r:id="rId88"/>
    <p:sldId id="618" r:id="rId89"/>
    <p:sldId id="619" r:id="rId90"/>
    <p:sldId id="620" r:id="rId91"/>
    <p:sldId id="621" r:id="rId92"/>
    <p:sldId id="622" r:id="rId93"/>
    <p:sldId id="623" r:id="rId94"/>
    <p:sldId id="624" r:id="rId95"/>
    <p:sldId id="625" r:id="rId96"/>
    <p:sldId id="626" r:id="rId97"/>
    <p:sldId id="627" r:id="rId98"/>
    <p:sldId id="539" r:id="rId99"/>
    <p:sldId id="540" r:id="rId100"/>
    <p:sldId id="329" r:id="rId101"/>
    <p:sldId id="299" r:id="rId102"/>
    <p:sldId id="521" r:id="rId103"/>
    <p:sldId id="522" r:id="rId104"/>
    <p:sldId id="523" r:id="rId105"/>
    <p:sldId id="524" r:id="rId106"/>
    <p:sldId id="379" r:id="rId107"/>
    <p:sldId id="628" r:id="rId108"/>
    <p:sldId id="629" r:id="rId109"/>
    <p:sldId id="630" r:id="rId110"/>
    <p:sldId id="631" r:id="rId111"/>
    <p:sldId id="385" r:id="rId112"/>
    <p:sldId id="386" r:id="rId113"/>
    <p:sldId id="384" r:id="rId114"/>
    <p:sldId id="734" r:id="rId115"/>
    <p:sldId id="320" r:id="rId116"/>
    <p:sldId id="321" r:id="rId117"/>
    <p:sldId id="683" r:id="rId118"/>
    <p:sldId id="389" r:id="rId119"/>
    <p:sldId id="388" r:id="rId120"/>
    <p:sldId id="390" r:id="rId121"/>
    <p:sldId id="391" r:id="rId122"/>
    <p:sldId id="632" r:id="rId123"/>
    <p:sldId id="393" r:id="rId124"/>
    <p:sldId id="678" r:id="rId125"/>
    <p:sldId id="634" r:id="rId126"/>
    <p:sldId id="635" r:id="rId127"/>
    <p:sldId id="636" r:id="rId128"/>
    <p:sldId id="637" r:id="rId129"/>
    <p:sldId id="638" r:id="rId130"/>
    <p:sldId id="639" r:id="rId131"/>
    <p:sldId id="640" r:id="rId132"/>
    <p:sldId id="641" r:id="rId133"/>
    <p:sldId id="642" r:id="rId134"/>
    <p:sldId id="643" r:id="rId135"/>
    <p:sldId id="644" r:id="rId136"/>
    <p:sldId id="394" r:id="rId137"/>
    <p:sldId id="448" r:id="rId138"/>
    <p:sldId id="450" r:id="rId139"/>
    <p:sldId id="451" r:id="rId140"/>
    <p:sldId id="735" r:id="rId141"/>
    <p:sldId id="705" r:id="rId142"/>
    <p:sldId id="452" r:id="rId143"/>
    <p:sldId id="534" r:id="rId144"/>
    <p:sldId id="645" r:id="rId145"/>
    <p:sldId id="646" r:id="rId146"/>
    <p:sldId id="454" r:id="rId147"/>
    <p:sldId id="647" r:id="rId148"/>
    <p:sldId id="455" r:id="rId149"/>
    <p:sldId id="456" r:id="rId150"/>
    <p:sldId id="457" r:id="rId151"/>
    <p:sldId id="648" r:id="rId152"/>
    <p:sldId id="649" r:id="rId153"/>
    <p:sldId id="650" r:id="rId154"/>
    <p:sldId id="651" r:id="rId155"/>
    <p:sldId id="652" r:id="rId156"/>
    <p:sldId id="658" r:id="rId157"/>
    <p:sldId id="657" r:id="rId158"/>
    <p:sldId id="654" r:id="rId159"/>
    <p:sldId id="655" r:id="rId160"/>
    <p:sldId id="656" r:id="rId161"/>
    <p:sldId id="570" r:id="rId162"/>
    <p:sldId id="571" r:id="rId163"/>
    <p:sldId id="572" r:id="rId164"/>
    <p:sldId id="573" r:id="rId165"/>
    <p:sldId id="574" r:id="rId166"/>
    <p:sldId id="575" r:id="rId167"/>
    <p:sldId id="659" r:id="rId168"/>
    <p:sldId id="660" r:id="rId169"/>
    <p:sldId id="661" r:id="rId170"/>
    <p:sldId id="662" r:id="rId171"/>
    <p:sldId id="663" r:id="rId172"/>
    <p:sldId id="664" r:id="rId173"/>
    <p:sldId id="715" r:id="rId174"/>
    <p:sldId id="666" r:id="rId175"/>
    <p:sldId id="667" r:id="rId176"/>
    <p:sldId id="668" r:id="rId177"/>
    <p:sldId id="669" r:id="rId178"/>
    <p:sldId id="670" r:id="rId179"/>
    <p:sldId id="706" r:id="rId180"/>
    <p:sldId id="709" r:id="rId181"/>
    <p:sldId id="671" r:id="rId182"/>
    <p:sldId id="672" r:id="rId183"/>
    <p:sldId id="673" r:id="rId184"/>
    <p:sldId id="674" r:id="rId185"/>
    <p:sldId id="736" r:id="rId186"/>
    <p:sldId id="591" r:id="rId187"/>
    <p:sldId id="595" r:id="rId188"/>
    <p:sldId id="675" r:id="rId189"/>
    <p:sldId id="676" r:id="rId190"/>
    <p:sldId id="592" r:id="rId191"/>
    <p:sldId id="593" r:id="rId192"/>
    <p:sldId id="594" r:id="rId193"/>
    <p:sldId id="677" r:id="rId194"/>
    <p:sldId id="399" r:id="rId195"/>
    <p:sldId id="400" r:id="rId196"/>
    <p:sldId id="525" r:id="rId197"/>
    <p:sldId id="526" r:id="rId198"/>
    <p:sldId id="527" r:id="rId199"/>
    <p:sldId id="528" r:id="rId200"/>
    <p:sldId id="710" r:id="rId201"/>
    <p:sldId id="421" r:id="rId2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 K. Reddel" initials="HK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9646"/>
    <a:srgbClr val="F9B47B"/>
    <a:srgbClr val="F8A968"/>
    <a:srgbClr val="134679"/>
    <a:srgbClr val="F8A662"/>
    <a:srgbClr val="FCD1AE"/>
    <a:srgbClr val="07192B"/>
    <a:srgbClr val="4E6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5" autoAdjust="0"/>
    <p:restoredTop sz="87435" autoAdjust="0"/>
  </p:normalViewPr>
  <p:slideViewPr>
    <p:cSldViewPr snapToGrid="0" showGuides="1">
      <p:cViewPr varScale="1">
        <p:scale>
          <a:sx n="80" d="100"/>
          <a:sy n="80" d="100"/>
        </p:scale>
        <p:origin x="-438" y="-72"/>
      </p:cViewPr>
      <p:guideLst>
        <p:guide orient="horz" pos="704"/>
        <p:guide pos="4563"/>
      </p:guideLst>
    </p:cSldViewPr>
  </p:slideViewPr>
  <p:notesTextViewPr>
    <p:cViewPr>
      <p:scale>
        <a:sx n="1" d="1"/>
        <a:sy n="1" d="1"/>
      </p:scale>
      <p:origin x="0" y="0"/>
    </p:cViewPr>
  </p:notesTextViewPr>
  <p:sorterViewPr>
    <p:cViewPr>
      <p:scale>
        <a:sx n="100" d="100"/>
        <a:sy n="100" d="100"/>
      </p:scale>
      <p:origin x="0" y="8334"/>
    </p:cViewPr>
  </p:sorterViewPr>
  <p:notesViewPr>
    <p:cSldViewPr snapToGrid="0" showGuides="1">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commentAuthors" Target="commentAuthor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slide" Target="slides/slide153.xml"/><Relationship Id="rId181" Type="http://schemas.openxmlformats.org/officeDocument/2006/relationships/slide" Target="slides/slide169.xml"/><Relationship Id="rId186" Type="http://schemas.openxmlformats.org/officeDocument/2006/relationships/slide" Target="slides/slide174.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slide" Target="slides/slide159.xml"/><Relationship Id="rId176" Type="http://schemas.openxmlformats.org/officeDocument/2006/relationships/slide" Target="slides/slide164.xml"/><Relationship Id="rId192" Type="http://schemas.openxmlformats.org/officeDocument/2006/relationships/slide" Target="slides/slide180.xml"/><Relationship Id="rId197" Type="http://schemas.openxmlformats.org/officeDocument/2006/relationships/slide" Target="slides/slide185.xml"/><Relationship Id="rId206" Type="http://schemas.openxmlformats.org/officeDocument/2006/relationships/presProps" Target="presProps.xml"/><Relationship Id="rId201" Type="http://schemas.openxmlformats.org/officeDocument/2006/relationships/slide" Target="slides/slide189.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82" Type="http://schemas.openxmlformats.org/officeDocument/2006/relationships/slide" Target="slides/slide170.xml"/><Relationship Id="rId187" Type="http://schemas.openxmlformats.org/officeDocument/2006/relationships/slide" Target="slides/slide1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172" Type="http://schemas.openxmlformats.org/officeDocument/2006/relationships/slide" Target="slides/slide160.xml"/><Relationship Id="rId193" Type="http://schemas.openxmlformats.org/officeDocument/2006/relationships/slide" Target="slides/slide181.xml"/><Relationship Id="rId202" Type="http://schemas.openxmlformats.org/officeDocument/2006/relationships/slide" Target="slides/slide190.xml"/><Relationship Id="rId207" Type="http://schemas.openxmlformats.org/officeDocument/2006/relationships/viewProps" Target="view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183"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notesMaster" Target="notesMasters/notesMaster1.xml"/><Relationship Id="rId208"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tableStyles" Target="tableStyles.xml"/><Relationship Id="rId190" Type="http://schemas.openxmlformats.org/officeDocument/2006/relationships/slide" Target="slides/slide178.xml"/><Relationship Id="rId204" Type="http://schemas.openxmlformats.org/officeDocument/2006/relationships/handoutMaster" Target="handoutMasters/handoutMaster1.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BDBAFA-562F-4E0C-A980-45C25B3A521A}" type="datetimeFigureOut">
              <a:rPr lang="en-AU" smtClean="0"/>
              <a:t>7/05/2018</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D7972C-AAA2-489C-9C83-B5C4851BAE2A}" type="slidenum">
              <a:rPr lang="en-AU" smtClean="0"/>
              <a:t>‹Nr.›</a:t>
            </a:fld>
            <a:endParaRPr lang="en-AU"/>
          </a:p>
        </p:txBody>
      </p:sp>
    </p:spTree>
    <p:extLst>
      <p:ext uri="{BB962C8B-B14F-4D97-AF65-F5344CB8AC3E}">
        <p14:creationId xmlns:p14="http://schemas.microsoft.com/office/powerpoint/2010/main" val="3609516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86883E-E729-485B-B87E-6C44A48A66C3}" type="datetimeFigureOut">
              <a:rPr lang="en-AU" smtClean="0"/>
              <a:t>7/05/2018</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5DAC52-E758-423E-A079-A9CA9FBCD03F}" type="slidenum">
              <a:rPr lang="en-AU" smtClean="0"/>
              <a:t>‹Nr.›</a:t>
            </a:fld>
            <a:endParaRPr lang="en-AU"/>
          </a:p>
        </p:txBody>
      </p:sp>
    </p:spTree>
    <p:extLst>
      <p:ext uri="{BB962C8B-B14F-4D97-AF65-F5344CB8AC3E}">
        <p14:creationId xmlns:p14="http://schemas.microsoft.com/office/powerpoint/2010/main" val="421926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15DAC52-E758-423E-A079-A9CA9FBCD03F}" type="slidenum">
              <a:rPr lang="en-AU" smtClean="0"/>
              <a:t>6</a:t>
            </a:fld>
            <a:endParaRPr lang="en-AU"/>
          </a:p>
        </p:txBody>
      </p:sp>
    </p:spTree>
    <p:extLst>
      <p:ext uri="{BB962C8B-B14F-4D97-AF65-F5344CB8AC3E}">
        <p14:creationId xmlns:p14="http://schemas.microsoft.com/office/powerpoint/2010/main" val="3269958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smtClean="0">
                <a:solidFill>
                  <a:schemeClr val="tx1"/>
                </a:solidFill>
                <a:latin typeface="+mn-lt"/>
                <a:ea typeface="+mn-ea"/>
                <a:cs typeface="+mn-cs"/>
              </a:rPr>
              <a:t>1. Best KP, Gold M, Kennedy D, Martin J, Makrides M. Omega-3 long-chain PUFA intake during pregnancy and allergic disease outcomes in the offspring: a systematic review and meta-analysis of observational studies and randomized controlled trials. Am J Clin Nutr 2016;103:128-43.</a:t>
            </a:r>
          </a:p>
          <a:p>
            <a:pPr marL="0" marR="0" indent="0" algn="l" defTabSz="914400" rtl="0" eaLnBrk="1" fontAlgn="auto" latinLnBrk="0" hangingPunct="1">
              <a:lnSpc>
                <a:spcPct val="100000"/>
              </a:lnSpc>
              <a:spcBef>
                <a:spcPts val="0"/>
              </a:spcBef>
              <a:spcAft>
                <a:spcPts val="0"/>
              </a:spcAft>
              <a:buClrTx/>
              <a:buSzTx/>
              <a:buFontTx/>
              <a:buNone/>
              <a:tabLst/>
              <a:defRPr/>
            </a:pPr>
            <a:r>
              <a:rPr lang="en-AU" smtClean="0"/>
              <a:t>2. </a:t>
            </a:r>
            <a:r>
              <a:rPr lang="en-AU" sz="1200" kern="1200" smtClean="0">
                <a:solidFill>
                  <a:schemeClr val="tx1"/>
                </a:solidFill>
                <a:latin typeface="+mn-lt"/>
                <a:ea typeface="+mn-ea"/>
                <a:cs typeface="+mn-cs"/>
              </a:rPr>
              <a:t>Bisgaard H, Stokholm J, Chawes BL, Vissing NH, Bjarnadottir E, Schoos AM, Wolsk HM, et al. Fish oil-derived fatty acids in pregnancy and wheeze and asthma in offspring. N Engl J Med 2016;375:2530-9.</a:t>
            </a: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34</a:t>
            </a:fld>
            <a:endParaRPr lang="en-AU">
              <a:solidFill>
                <a:prstClr val="black"/>
              </a:solidFill>
            </a:endParaRPr>
          </a:p>
        </p:txBody>
      </p:sp>
    </p:spTree>
    <p:extLst>
      <p:ext uri="{BB962C8B-B14F-4D97-AF65-F5344CB8AC3E}">
        <p14:creationId xmlns:p14="http://schemas.microsoft.com/office/powerpoint/2010/main" val="110570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fld id="{E0766D6F-6473-8D4E-90E1-24CC08FCD472}" type="slidenum">
              <a:rPr lang="en-US" sz="1200" b="0">
                <a:solidFill>
                  <a:schemeClr val="tx1"/>
                </a:solidFill>
              </a:rPr>
              <a:pPr/>
              <a:t>47</a:t>
            </a:fld>
            <a:endParaRPr lang="en-US" sz="1200" b="0">
              <a:solidFill>
                <a:schemeClr val="tx1"/>
              </a:solidFill>
            </a:endParaRPr>
          </a:p>
        </p:txBody>
      </p:sp>
      <p:sp>
        <p:nvSpPr>
          <p:cNvPr id="69634" name="Rectangle 2"/>
          <p:cNvSpPr>
            <a:spLocks noGrp="1" noRot="1" noChangeAspect="1" noChangeArrowheads="1" noTextEdit="1"/>
          </p:cNvSpPr>
          <p:nvPr>
            <p:ph type="sldImg"/>
          </p:nvPr>
        </p:nvSpPr>
        <p:spPr>
          <a:xfrm>
            <a:off x="1150938" y="692150"/>
            <a:ext cx="4556125" cy="3416300"/>
          </a:xfrm>
          <a:ln w="12700"/>
        </p:spPr>
      </p:sp>
      <p:sp>
        <p:nvSpPr>
          <p:cNvPr id="69635" name="Rectangle 3"/>
          <p:cNvSpPr>
            <a:spLocks noGrp="1" noChangeArrowheads="1"/>
          </p:cNvSpPr>
          <p:nvPr>
            <p:ph type="body" idx="1"/>
          </p:nvPr>
        </p:nvSpPr>
        <p:spPr>
          <a:xfrm>
            <a:off x="882650" y="4338638"/>
            <a:ext cx="5076825" cy="410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smtClean="0">
                <a:solidFill>
                  <a:schemeClr val="tx1"/>
                </a:solidFill>
                <a:latin typeface="+mn-lt"/>
                <a:ea typeface="+mn-ea"/>
                <a:cs typeface="+mn-cs"/>
              </a:rPr>
              <a:t>Sanchez-Ramos JL, Pereira-Vega AR, Alvarado-Gomez F, Maldonado-Perez JA, Svanes C, Gomez-Real F. Risk factors for premenstrual asthma: a systematic review and meta-analysis. Expert Rev Respir Med 2017;11:57-72.</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b="0" i="0" u="none" strike="noStrike" kern="1200" baseline="0" smtClean="0">
                <a:solidFill>
                  <a:schemeClr val="tx1"/>
                </a:solidFill>
                <a:latin typeface="+mn-lt"/>
                <a:ea typeface="+mn-ea"/>
                <a:cs typeface="+mn-cs"/>
              </a:rPr>
              <a:t>Schatz M, Leibman C. Inhaled corticosteroid use and outcomes in pregnancy. Annals of Allergy, Asthma &amp; Immunology 2005;95:234-8.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b="0" i="0" u="none" strike="noStrike" kern="1200" baseline="0" smtClean="0">
                <a:solidFill>
                  <a:schemeClr val="tx1"/>
                </a:solidFill>
                <a:latin typeface="+mn-lt"/>
                <a:ea typeface="+mn-ea"/>
                <a:cs typeface="+mn-cs"/>
              </a:rPr>
              <a:t>Murphy VE, Gibson PG. Asthma in pregnancy. Clin Chest Med 2011;32:93-110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b="0" i="0" u="none" strike="noStrike" kern="1200" baseline="0" smtClean="0">
                <a:solidFill>
                  <a:schemeClr val="tx1"/>
                </a:solidFill>
                <a:latin typeface="+mn-lt"/>
                <a:ea typeface="+mn-ea"/>
                <a:cs typeface="+mn-cs"/>
              </a:rPr>
              <a:t>Murphy VE, Clifton VL, Gibson PG. Asthma exacerbations during pregnancy: incidence and association with adverse pregnancy outcomes. Thorax 2006;61:169-76. </a:t>
            </a:r>
            <a:endParaRPr lang="en-AU" sz="1200" kern="1200" smtClean="0">
              <a:solidFill>
                <a:schemeClr val="tx1"/>
              </a:solidFill>
              <a:latin typeface="+mn-lt"/>
              <a:ea typeface="+mn-ea"/>
              <a:cs typeface="+mn-cs"/>
            </a:endParaRP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t>103</a:t>
            </a:fld>
            <a:endParaRPr lang="en-AU"/>
          </a:p>
        </p:txBody>
      </p:sp>
    </p:spTree>
    <p:extLst>
      <p:ext uri="{BB962C8B-B14F-4D97-AF65-F5344CB8AC3E}">
        <p14:creationId xmlns:p14="http://schemas.microsoft.com/office/powerpoint/2010/main" val="455537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smtClean="0">
                <a:solidFill>
                  <a:schemeClr val="tx1"/>
                </a:solidFill>
                <a:latin typeface="+mn-lt"/>
                <a:ea typeface="+mn-ea"/>
                <a:cs typeface="+mn-cs"/>
              </a:rPr>
              <a:t>McGeachie MJ, Yates KP, Zhou X, Guo F, Sternberg AL, Van Natta ML, Wise RA, et al. Patterns of growth and decline in lung function in persistent childhood asthma. N Engl J Med 2016;374:1842-52.</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smtClean="0">
                <a:solidFill>
                  <a:schemeClr val="tx1"/>
                </a:solidFill>
                <a:latin typeface="+mn-lt"/>
                <a:ea typeface="+mn-ea"/>
                <a:cs typeface="+mn-cs"/>
              </a:rPr>
              <a:t>Lange P, Celli B, Agusti A, Boje Jensen G, Divo M, Faner R, Guerra S, et al. Lung-function trajectories leading to chronic obstructive pulmonary disease. N Engl J Med 2015;373:111-22.</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smtClean="0">
                <a:solidFill>
                  <a:schemeClr val="tx1"/>
                </a:solidFill>
                <a:latin typeface="+mn-lt"/>
                <a:ea typeface="+mn-ea"/>
                <a:cs typeface="+mn-cs"/>
              </a:rPr>
              <a:t>Gershon AS, Campitelli MA, Croxford R, et al. Combination long-acting </a:t>
            </a:r>
            <a:r>
              <a:rPr lang="el-GR" sz="1200" kern="1200" smtClean="0">
                <a:solidFill>
                  <a:schemeClr val="tx1"/>
                </a:solidFill>
                <a:latin typeface="+mn-lt"/>
                <a:ea typeface="+mn-ea"/>
                <a:cs typeface="+mn-cs"/>
              </a:rPr>
              <a:t>β-</a:t>
            </a:r>
            <a:r>
              <a:rPr lang="en-AU" sz="1200" kern="1200" smtClean="0">
                <a:solidFill>
                  <a:schemeClr val="tx1"/>
                </a:solidFill>
                <a:latin typeface="+mn-lt"/>
                <a:ea typeface="+mn-ea"/>
                <a:cs typeface="+mn-cs"/>
              </a:rPr>
              <a:t>agonists and inhaled corticosteroids compared with long-acting </a:t>
            </a:r>
            <a:r>
              <a:rPr lang="el-GR" sz="1200" kern="1200" smtClean="0">
                <a:solidFill>
                  <a:schemeClr val="tx1"/>
                </a:solidFill>
                <a:latin typeface="+mn-lt"/>
                <a:ea typeface="+mn-ea"/>
                <a:cs typeface="+mn-cs"/>
              </a:rPr>
              <a:t>β-</a:t>
            </a:r>
            <a:r>
              <a:rPr lang="en-AU" sz="1200" kern="1200" smtClean="0">
                <a:solidFill>
                  <a:schemeClr val="tx1"/>
                </a:solidFill>
                <a:latin typeface="+mn-lt"/>
                <a:ea typeface="+mn-ea"/>
                <a:cs typeface="+mn-cs"/>
              </a:rPr>
              <a:t>agonists alone in older adults with chronic obstructive pulmonary disease. JAMA 2014;312:1114-21.</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AU" sz="1200" kern="120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AU" sz="1200" kern="1200" smtClean="0">
              <a:solidFill>
                <a:schemeClr val="tx1"/>
              </a:solidFill>
              <a:latin typeface="+mn-lt"/>
              <a:ea typeface="+mn-ea"/>
              <a:cs typeface="+mn-cs"/>
            </a:endParaRP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129</a:t>
            </a:fld>
            <a:endParaRPr lang="en-AU">
              <a:solidFill>
                <a:prstClr val="black"/>
              </a:solidFill>
            </a:endParaRPr>
          </a:p>
        </p:txBody>
      </p:sp>
    </p:spTree>
    <p:extLst>
      <p:ext uri="{BB962C8B-B14F-4D97-AF65-F5344CB8AC3E}">
        <p14:creationId xmlns:p14="http://schemas.microsoft.com/office/powerpoint/2010/main" val="2075196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CD298BC-2C8A-4F19-8581-D851BE8E62CE}" type="slidenum">
              <a:rPr lang="en-AU" altLang="en-US" sz="1200">
                <a:latin typeface="Calibri" pitchFamily="34" charset="0"/>
              </a:rPr>
              <a:pPr eaLnBrk="1" hangingPunct="1"/>
              <a:t>136</a:t>
            </a:fld>
            <a:endParaRPr lang="en-AU" alt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smtClean="0">
                <a:solidFill>
                  <a:schemeClr val="tx1"/>
                </a:solidFill>
                <a:latin typeface="+mn-lt"/>
                <a:ea typeface="+mn-ea"/>
                <a:cs typeface="+mn-cs"/>
              </a:rPr>
              <a:t>1. Ulrik CS, Frederiksen J. Mortality and markers of risk of asthma death among 1,075 outpatients with asthma. Chest 1995;108:10-5.</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smtClean="0">
                <a:solidFill>
                  <a:schemeClr val="tx1"/>
                </a:solidFill>
                <a:latin typeface="+mn-lt"/>
                <a:ea typeface="+mn-ea"/>
                <a:cs typeface="+mn-cs"/>
              </a:rPr>
              <a:t>2. Pongracic JA, Krouse RZ, Babineau DC, Zoratti EM, Cohen RT, Wood RA, Khurana Hershey GK, et al. Distinguishing characteristics of difficult-to-control asthma in inner-city children and adolescents. J Allergy Clin Immunol 2016;138:1030-41.</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smtClean="0">
                <a:solidFill>
                  <a:schemeClr val="tx1"/>
                </a:solidFill>
                <a:latin typeface="+mn-lt"/>
                <a:ea typeface="+mn-ea"/>
                <a:cs typeface="+mn-cs"/>
              </a:rPr>
              <a:t>3. den Dekker HT, Sonnenschein-van der Voort AMM, de Jongste JC, Anessi-Maesano I, Arshad SH, Barros H, Beardsmore CS, et al. Early growth characteristics and the risk of reduced lung function and asthma: A meta-analysis of 25,000 children. J Allergy Clin Immunol 2016;137:1026-35.</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smtClean="0">
              <a:solidFill>
                <a:schemeClr val="tx1"/>
              </a:solidFill>
              <a:latin typeface="+mn-lt"/>
              <a:ea typeface="+mn-ea"/>
              <a:cs typeface="+mn-cs"/>
            </a:endParaRP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20</a:t>
            </a:fld>
            <a:endParaRPr lang="en-AU">
              <a:solidFill>
                <a:prstClr val="black"/>
              </a:solidFill>
            </a:endParaRPr>
          </a:p>
        </p:txBody>
      </p:sp>
    </p:spTree>
    <p:extLst>
      <p:ext uri="{BB962C8B-B14F-4D97-AF65-F5344CB8AC3E}">
        <p14:creationId xmlns:p14="http://schemas.microsoft.com/office/powerpoint/2010/main" val="425375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smtClean="0">
                <a:solidFill>
                  <a:schemeClr val="tx1"/>
                </a:solidFill>
                <a:latin typeface="+mn-lt"/>
                <a:ea typeface="+mn-ea"/>
                <a:cs typeface="+mn-cs"/>
              </a:rPr>
              <a:t>1. Reddel HK, Busse WW, Pedersen S, Tan WC, Chen YZ, Jorup C, Lythgoe D, et al. Should recommendations about starting inhaled corticosteroid treatment for mild asthma be based on symptom frequency: a post-hoc efficacy analysis of the START study. Lancet 2017;389:157-66.</a:t>
            </a:r>
          </a:p>
          <a:p>
            <a:r>
              <a:rPr lang="en-AU" sz="1200" kern="1200" smtClean="0">
                <a:solidFill>
                  <a:schemeClr val="tx1"/>
                </a:solidFill>
                <a:latin typeface="+mn-lt"/>
                <a:ea typeface="+mn-ea"/>
                <a:cs typeface="+mn-cs"/>
              </a:rPr>
              <a:t>2.</a:t>
            </a:r>
            <a:r>
              <a:rPr lang="en-AU" sz="1200" kern="1200" baseline="0" smtClean="0">
                <a:solidFill>
                  <a:schemeClr val="tx1"/>
                </a:solidFill>
                <a:latin typeface="+mn-lt"/>
                <a:ea typeface="+mn-ea"/>
                <a:cs typeface="+mn-cs"/>
              </a:rPr>
              <a:t> </a:t>
            </a:r>
            <a:r>
              <a:rPr lang="en-AU" sz="1200" kern="1200" smtClean="0">
                <a:solidFill>
                  <a:schemeClr val="tx1"/>
                </a:solidFill>
                <a:latin typeface="+mn-lt"/>
                <a:ea typeface="+mn-ea"/>
                <a:cs typeface="+mn-cs"/>
              </a:rPr>
              <a:t>Peters SP, Bleecker ER, Canonica GW, Park YB, Ramirez R, Hollis S, Fjallbrant H, et al. Serious asthma events with budesonide plus formoterol vs. budesonide alone. N Engl J Med 2016;375:850-60.</a:t>
            </a:r>
          </a:p>
          <a:p>
            <a:r>
              <a:rPr lang="en-AU" sz="1200" kern="1200" smtClean="0">
                <a:solidFill>
                  <a:schemeClr val="tx1"/>
                </a:solidFill>
                <a:latin typeface="+mn-lt"/>
                <a:ea typeface="+mn-ea"/>
                <a:cs typeface="+mn-cs"/>
              </a:rPr>
              <a:t>3. Stempel DA, Raphiou IH, Kral KM, Yeakey AM, Emmett AH, Prazma CM, Buaron KS, et al. Serious asthma events with fluticasone plus salmeterol versus fluticasone alone. N Engl J Med 2016;374:1822-30.</a:t>
            </a: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22</a:t>
            </a:fld>
            <a:endParaRPr lang="en-AU">
              <a:solidFill>
                <a:prstClr val="black"/>
              </a:solidFill>
            </a:endParaRPr>
          </a:p>
        </p:txBody>
      </p:sp>
    </p:spTree>
    <p:extLst>
      <p:ext uri="{BB962C8B-B14F-4D97-AF65-F5344CB8AC3E}">
        <p14:creationId xmlns:p14="http://schemas.microsoft.com/office/powerpoint/2010/main" val="1758158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smtClean="0">
                <a:solidFill>
                  <a:schemeClr val="tx1"/>
                </a:solidFill>
                <a:latin typeface="+mn-lt"/>
                <a:ea typeface="+mn-ea"/>
                <a:cs typeface="+mn-cs"/>
              </a:rPr>
              <a:t>Sanchez-Ramos JL, Pereira-Vega AR, Alvarado-Gomez F, Maldonado-Perez JA, Svanes C, Gomez-Real F. Risk factors for premenstrual asthma: a systematic review and meta-analysis. Expert Rev Respir Med 2017;11:57-72.</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b="0" i="0" u="none" strike="noStrike" kern="1200" baseline="0" smtClean="0">
                <a:solidFill>
                  <a:schemeClr val="tx1"/>
                </a:solidFill>
                <a:latin typeface="+mn-lt"/>
                <a:ea typeface="+mn-ea"/>
                <a:cs typeface="+mn-cs"/>
              </a:rPr>
              <a:t>Schatz M, Leibman C. Inhaled corticosteroid use and outcomes in pregnancy. Annals of Allergy, Asthma &amp; Immunology 2005;95:234-8.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b="0" i="0" u="none" strike="noStrike" kern="1200" baseline="0" smtClean="0">
                <a:solidFill>
                  <a:schemeClr val="tx1"/>
                </a:solidFill>
                <a:latin typeface="+mn-lt"/>
                <a:ea typeface="+mn-ea"/>
                <a:cs typeface="+mn-cs"/>
              </a:rPr>
              <a:t>Murphy VE, Gibson PG. Asthma in pregnancy. Clin Chest Med 2011;32:93-110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b="0" i="0" u="none" strike="noStrike" kern="1200" baseline="0" smtClean="0">
                <a:solidFill>
                  <a:schemeClr val="tx1"/>
                </a:solidFill>
                <a:latin typeface="+mn-lt"/>
                <a:ea typeface="+mn-ea"/>
                <a:cs typeface="+mn-cs"/>
              </a:rPr>
              <a:t>Murphy VE, Clifton VL, Gibson PG. Asthma exacerbations during pregnancy: incidence and association with adverse pregnancy outcomes. Thorax 2006;61:169-76. </a:t>
            </a:r>
            <a:endParaRPr lang="en-AU" sz="1200" kern="1200" smtClean="0">
              <a:solidFill>
                <a:schemeClr val="tx1"/>
              </a:solidFill>
              <a:latin typeface="+mn-lt"/>
              <a:ea typeface="+mn-ea"/>
              <a:cs typeface="+mn-cs"/>
            </a:endParaRP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24</a:t>
            </a:fld>
            <a:endParaRPr lang="en-AU">
              <a:solidFill>
                <a:prstClr val="black"/>
              </a:solidFill>
            </a:endParaRPr>
          </a:p>
        </p:txBody>
      </p:sp>
    </p:spTree>
    <p:extLst>
      <p:ext uri="{BB962C8B-B14F-4D97-AF65-F5344CB8AC3E}">
        <p14:creationId xmlns:p14="http://schemas.microsoft.com/office/powerpoint/2010/main" val="455537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smtClean="0">
                <a:solidFill>
                  <a:schemeClr val="tx1"/>
                </a:solidFill>
                <a:latin typeface="+mn-lt"/>
                <a:ea typeface="+mn-ea"/>
                <a:cs typeface="+mn-cs"/>
              </a:rPr>
              <a:t>1.	Petsky HL, Kew KM, Chang AB. Exhaled nitric oxide levels to guide treatment for children with asthma. Cochrane Database Syst Rev 2016;11:Cd011439.</a:t>
            </a:r>
          </a:p>
          <a:p>
            <a:r>
              <a:rPr lang="en-AU" sz="1200" kern="1200" smtClean="0">
                <a:solidFill>
                  <a:schemeClr val="tx1"/>
                </a:solidFill>
                <a:latin typeface="+mn-lt"/>
                <a:ea typeface="+mn-ea"/>
                <a:cs typeface="+mn-cs"/>
              </a:rPr>
              <a:t>2.	Petsky HL, Kew KM, Turner C, Chang AB. Exhaled nitric oxide levels to guide treatment for adults with asthma. Cochrane Database Syst Rev 2016;9:Cd011440.</a:t>
            </a: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26</a:t>
            </a:fld>
            <a:endParaRPr lang="en-AU">
              <a:solidFill>
                <a:prstClr val="black"/>
              </a:solidFill>
            </a:endParaRPr>
          </a:p>
        </p:txBody>
      </p:sp>
    </p:spTree>
    <p:extLst>
      <p:ext uri="{BB962C8B-B14F-4D97-AF65-F5344CB8AC3E}">
        <p14:creationId xmlns:p14="http://schemas.microsoft.com/office/powerpoint/2010/main" val="2955728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smtClean="0">
                <a:solidFill>
                  <a:schemeClr val="tx1"/>
                </a:solidFill>
                <a:latin typeface="+mn-lt"/>
                <a:ea typeface="+mn-ea"/>
                <a:cs typeface="+mn-cs"/>
              </a:rPr>
              <a:t>1.	Caudri D, Wijga A, CM AS, Hoekstra M, Postma DS, Koppelman GH, Brunekreef B, et al. Predicting the long-term prognosis of children with symptoms suggestive of asthma at preschool age. J Allergy Clin Immunol 2009;124:903-10 e1-7.</a:t>
            </a: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27</a:t>
            </a:fld>
            <a:endParaRPr lang="en-AU">
              <a:solidFill>
                <a:prstClr val="black"/>
              </a:solidFill>
            </a:endParaRPr>
          </a:p>
        </p:txBody>
      </p:sp>
    </p:spTree>
    <p:extLst>
      <p:ext uri="{BB962C8B-B14F-4D97-AF65-F5344CB8AC3E}">
        <p14:creationId xmlns:p14="http://schemas.microsoft.com/office/powerpoint/2010/main" val="1906004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smtClean="0">
                <a:solidFill>
                  <a:schemeClr val="tx1"/>
                </a:solidFill>
                <a:latin typeface="+mn-lt"/>
                <a:ea typeface="+mn-ea"/>
                <a:cs typeface="+mn-cs"/>
              </a:rPr>
              <a:t>McGeachie MJ, Yates KP, Zhou X, Guo F, Sternberg AL, Van Natta ML, Wise RA, et al. Patterns of growth and decline in lung function in persistent childhood asthma. N Engl J Med 2016;374:1842-52.</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smtClean="0">
                <a:solidFill>
                  <a:schemeClr val="tx1"/>
                </a:solidFill>
                <a:latin typeface="+mn-lt"/>
                <a:ea typeface="+mn-ea"/>
                <a:cs typeface="+mn-cs"/>
              </a:rPr>
              <a:t>Lange P, Celli B, Agusti A, Boje Jensen G, Divo M, Faner R, Guerra S, et al. Lung-function trajectories leading to chronic obstructive pulmonary disease. N Engl J Med 2015;373:111-22.</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smtClean="0">
                <a:solidFill>
                  <a:schemeClr val="tx1"/>
                </a:solidFill>
                <a:latin typeface="+mn-lt"/>
                <a:ea typeface="+mn-ea"/>
                <a:cs typeface="+mn-cs"/>
              </a:rPr>
              <a:t>Gershon AS, Campitelli MA, Croxford R, et al. Combination long-acting </a:t>
            </a:r>
            <a:r>
              <a:rPr lang="el-GR" sz="1200" kern="1200" smtClean="0">
                <a:solidFill>
                  <a:schemeClr val="tx1"/>
                </a:solidFill>
                <a:latin typeface="+mn-lt"/>
                <a:ea typeface="+mn-ea"/>
                <a:cs typeface="+mn-cs"/>
              </a:rPr>
              <a:t>β-</a:t>
            </a:r>
            <a:r>
              <a:rPr lang="en-AU" sz="1200" kern="1200" smtClean="0">
                <a:solidFill>
                  <a:schemeClr val="tx1"/>
                </a:solidFill>
                <a:latin typeface="+mn-lt"/>
                <a:ea typeface="+mn-ea"/>
                <a:cs typeface="+mn-cs"/>
              </a:rPr>
              <a:t>agonists and inhaled corticosteroids compared with long-acting </a:t>
            </a:r>
            <a:r>
              <a:rPr lang="el-GR" sz="1200" kern="1200" smtClean="0">
                <a:solidFill>
                  <a:schemeClr val="tx1"/>
                </a:solidFill>
                <a:latin typeface="+mn-lt"/>
                <a:ea typeface="+mn-ea"/>
                <a:cs typeface="+mn-cs"/>
              </a:rPr>
              <a:t>β-</a:t>
            </a:r>
            <a:r>
              <a:rPr lang="en-AU" sz="1200" kern="1200" smtClean="0">
                <a:solidFill>
                  <a:schemeClr val="tx1"/>
                </a:solidFill>
                <a:latin typeface="+mn-lt"/>
                <a:ea typeface="+mn-ea"/>
                <a:cs typeface="+mn-cs"/>
              </a:rPr>
              <a:t>agonists alone in older adults with chronic obstructive pulmonary disease. JAMA 2014;312:1114-21.</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AU" sz="1200" kern="120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AU" sz="1200" kern="1200" smtClean="0">
              <a:solidFill>
                <a:schemeClr val="tx1"/>
              </a:solidFill>
              <a:latin typeface="+mn-lt"/>
              <a:ea typeface="+mn-ea"/>
              <a:cs typeface="+mn-cs"/>
            </a:endParaRP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29</a:t>
            </a:fld>
            <a:endParaRPr lang="en-AU">
              <a:solidFill>
                <a:prstClr val="black"/>
              </a:solidFill>
            </a:endParaRPr>
          </a:p>
        </p:txBody>
      </p:sp>
    </p:spTree>
    <p:extLst>
      <p:ext uri="{BB962C8B-B14F-4D97-AF65-F5344CB8AC3E}">
        <p14:creationId xmlns:p14="http://schemas.microsoft.com/office/powerpoint/2010/main" val="207519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smtClean="0">
                <a:solidFill>
                  <a:schemeClr val="tx1"/>
                </a:solidFill>
                <a:latin typeface="+mn-lt"/>
                <a:ea typeface="+mn-ea"/>
                <a:cs typeface="+mn-cs"/>
              </a:rPr>
              <a:t>1.</a:t>
            </a:r>
            <a:r>
              <a:rPr lang="en-AU" sz="1200" kern="1200" baseline="0" smtClean="0">
                <a:solidFill>
                  <a:schemeClr val="tx1"/>
                </a:solidFill>
                <a:latin typeface="+mn-lt"/>
                <a:ea typeface="+mn-ea"/>
                <a:cs typeface="+mn-cs"/>
              </a:rPr>
              <a:t> </a:t>
            </a:r>
            <a:r>
              <a:rPr lang="en-AU" sz="1200" kern="1200" smtClean="0">
                <a:solidFill>
                  <a:schemeClr val="tx1"/>
                </a:solidFill>
                <a:latin typeface="+mn-lt"/>
                <a:ea typeface="+mn-ea"/>
                <a:cs typeface="+mn-cs"/>
              </a:rPr>
              <a:t>Kaiser SV, Huynh T, Bacharier LB, Rosenthal JL, Bakel LA, Parkin PC, Cabana MD. Preventing exacerbations in preschoolers with recurrent wheeze: A meta-analysis. Pediatrics 2016;137.</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smtClean="0">
                <a:solidFill>
                  <a:schemeClr val="tx1"/>
                </a:solidFill>
                <a:latin typeface="+mn-lt"/>
                <a:ea typeface="+mn-ea"/>
                <a:cs typeface="+mn-cs"/>
              </a:rPr>
              <a:t>2.</a:t>
            </a:r>
            <a:r>
              <a:rPr lang="en-AU" sz="1200" kern="1200" baseline="0" smtClean="0">
                <a:solidFill>
                  <a:schemeClr val="tx1"/>
                </a:solidFill>
                <a:latin typeface="+mn-lt"/>
                <a:ea typeface="+mn-ea"/>
                <a:cs typeface="+mn-cs"/>
              </a:rPr>
              <a:t> </a:t>
            </a:r>
            <a:r>
              <a:rPr lang="en-AU" sz="1200" kern="1200" smtClean="0">
                <a:solidFill>
                  <a:schemeClr val="tx1"/>
                </a:solidFill>
                <a:latin typeface="+mn-lt"/>
                <a:ea typeface="+mn-ea"/>
                <a:cs typeface="+mn-cs"/>
              </a:rPr>
              <a:t>Fitzpatrick AM, Jackson DJ, Mauger DT, Boehmer SJ, Phipatanakul W, Sheehan WJ, Moy JN, et al. Individualized therapy for persistent asthma in young children. J Allergy Clin Immunol 2016;138:1608-18.e12.</a:t>
            </a: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30</a:t>
            </a:fld>
            <a:endParaRPr lang="en-AU">
              <a:solidFill>
                <a:prstClr val="black"/>
              </a:solidFill>
            </a:endParaRPr>
          </a:p>
        </p:txBody>
      </p:sp>
    </p:spTree>
    <p:extLst>
      <p:ext uri="{BB962C8B-B14F-4D97-AF65-F5344CB8AC3E}">
        <p14:creationId xmlns:p14="http://schemas.microsoft.com/office/powerpoint/2010/main" val="6306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smtClean="0">
                <a:solidFill>
                  <a:schemeClr val="tx1"/>
                </a:solidFill>
                <a:latin typeface="+mn-lt"/>
                <a:ea typeface="+mn-ea"/>
                <a:cs typeface="+mn-cs"/>
              </a:rPr>
              <a:t>1.</a:t>
            </a:r>
            <a:r>
              <a:rPr lang="en-AU" sz="1200" kern="1200" baseline="0" smtClean="0">
                <a:solidFill>
                  <a:schemeClr val="tx1"/>
                </a:solidFill>
                <a:latin typeface="+mn-lt"/>
                <a:ea typeface="+mn-ea"/>
                <a:cs typeface="+mn-cs"/>
              </a:rPr>
              <a:t> </a:t>
            </a:r>
            <a:r>
              <a:rPr lang="en-AU" sz="1200" kern="1200" smtClean="0">
                <a:solidFill>
                  <a:schemeClr val="tx1"/>
                </a:solidFill>
                <a:latin typeface="+mn-lt"/>
                <a:ea typeface="+mn-ea"/>
                <a:cs typeface="+mn-cs"/>
              </a:rPr>
              <a:t>Kaiser SV, Huynh T, Bacharier LB, Rosenthal JL, Bakel LA, Parkin PC, Cabana MD. Preventing exacerbations in preschoolers with recurrent wheeze: A meta-analysis. Pediatrics 2016;137.</a:t>
            </a:r>
          </a:p>
          <a:p>
            <a:pPr marL="0" marR="0" indent="0" algn="l" defTabSz="914400" rtl="0" eaLnBrk="1" fontAlgn="auto" latinLnBrk="0" hangingPunct="1">
              <a:lnSpc>
                <a:spcPct val="100000"/>
              </a:lnSpc>
              <a:spcBef>
                <a:spcPts val="0"/>
              </a:spcBef>
              <a:spcAft>
                <a:spcPts val="0"/>
              </a:spcAft>
              <a:buClrTx/>
              <a:buSzTx/>
              <a:buFontTx/>
              <a:buNone/>
              <a:tabLst/>
              <a:defRPr/>
            </a:pPr>
            <a:r>
              <a:rPr lang="en-AU" smtClean="0"/>
              <a:t>2. </a:t>
            </a:r>
            <a:r>
              <a:rPr lang="en-AU" sz="1200" kern="1200" smtClean="0">
                <a:solidFill>
                  <a:schemeClr val="tx1"/>
                </a:solidFill>
                <a:latin typeface="+mn-lt"/>
                <a:ea typeface="+mn-ea"/>
                <a:cs typeface="+mn-cs"/>
              </a:rPr>
              <a:t>Castro-Rodriguez JA, Beckhaus AA, Forno E. Efficacy of oral corticosteroids in the treatment of acute wheezing episodes in asthmatic preschoolers: Systematic review with meta-analysis. Pediatr Pulmonol 2016;51:868-76.</a:t>
            </a:r>
          </a:p>
          <a:p>
            <a:endParaRPr lang="en-AU"/>
          </a:p>
        </p:txBody>
      </p:sp>
      <p:sp>
        <p:nvSpPr>
          <p:cNvPr id="4" name="Slide Number Placeholder 3"/>
          <p:cNvSpPr>
            <a:spLocks noGrp="1"/>
          </p:cNvSpPr>
          <p:nvPr>
            <p:ph type="sldNum" sz="quarter" idx="10"/>
          </p:nvPr>
        </p:nvSpPr>
        <p:spPr/>
        <p:txBody>
          <a:bodyPr/>
          <a:lstStyle/>
          <a:p>
            <a:fld id="{680683CD-B359-4DCC-8642-844E317F7FCE}" type="slidenum">
              <a:rPr lang="en-AU" smtClean="0">
                <a:solidFill>
                  <a:prstClr val="black"/>
                </a:solidFill>
              </a:rPr>
              <a:pPr/>
              <a:t>33</a:t>
            </a:fld>
            <a:endParaRPr lang="en-AU">
              <a:solidFill>
                <a:prstClr val="black"/>
              </a:solidFill>
            </a:endParaRPr>
          </a:p>
        </p:txBody>
      </p:sp>
    </p:spTree>
    <p:extLst>
      <p:ext uri="{BB962C8B-B14F-4D97-AF65-F5344CB8AC3E}">
        <p14:creationId xmlns:p14="http://schemas.microsoft.com/office/powerpoint/2010/main" val="3287158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for Asthma</a:t>
            </a: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2018</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 name="TextBox 2"/>
          <p:cNvSpPr txBox="1"/>
          <p:nvPr userDrawn="1"/>
        </p:nvSpPr>
        <p:spPr>
          <a:xfrm>
            <a:off x="849118" y="5183534"/>
            <a:ext cx="7473595" cy="1200329"/>
          </a:xfrm>
          <a:prstGeom prst="rect">
            <a:avLst/>
          </a:prstGeom>
          <a:noFill/>
        </p:spPr>
        <p:txBody>
          <a:bodyPr wrap="square" rtlCol="0">
            <a:spAutoFit/>
          </a:bodyPr>
          <a:lstStyle/>
          <a:p>
            <a:pPr algn="ctr"/>
            <a:r>
              <a:rPr lang="en-US" sz="1800" dirty="0" smtClean="0">
                <a:solidFill>
                  <a:srgbClr val="134679"/>
                </a:solidFill>
              </a:rPr>
              <a:t>This slide set is restricted for academic and educational purposes only.  Use of the slide set, or of individual slides, for </a:t>
            </a:r>
            <a:r>
              <a:rPr lang="en-US" sz="1800" smtClean="0">
                <a:solidFill>
                  <a:srgbClr val="134679"/>
                </a:solidFill>
              </a:rPr>
              <a:t>commercial </a:t>
            </a:r>
            <a:br>
              <a:rPr lang="en-US" sz="1800" smtClean="0">
                <a:solidFill>
                  <a:srgbClr val="134679"/>
                </a:solidFill>
              </a:rPr>
            </a:br>
            <a:r>
              <a:rPr lang="en-US" sz="1800" smtClean="0">
                <a:solidFill>
                  <a:srgbClr val="134679"/>
                </a:solidFill>
              </a:rPr>
              <a:t>or </a:t>
            </a:r>
            <a:r>
              <a:rPr lang="en-US" sz="1800" dirty="0" smtClean="0">
                <a:solidFill>
                  <a:srgbClr val="134679"/>
                </a:solidFill>
              </a:rPr>
              <a:t>promotional purposes requires approval from </a:t>
            </a:r>
            <a:r>
              <a:rPr lang="en-US" sz="1800" smtClean="0">
                <a:solidFill>
                  <a:srgbClr val="134679"/>
                </a:solidFill>
              </a:rPr>
              <a:t>GINA. </a:t>
            </a:r>
            <a:br>
              <a:rPr lang="en-US" sz="1800" smtClean="0">
                <a:solidFill>
                  <a:srgbClr val="134679"/>
                </a:solidFill>
              </a:rPr>
            </a:br>
            <a:r>
              <a:rPr lang="en-US" sz="1800" smtClean="0">
                <a:solidFill>
                  <a:srgbClr val="134679"/>
                </a:solidFill>
              </a:rPr>
              <a:t>Slides must not be changed without explicit permission from GINA. </a:t>
            </a:r>
            <a:endParaRPr lang="en-AU" dirty="0"/>
          </a:p>
        </p:txBody>
      </p:sp>
      <p:sp>
        <p:nvSpPr>
          <p:cNvPr id="10" name="TextBox 1"/>
          <p:cNvSpPr txBox="1">
            <a:spLocks noChangeArrowheads="1"/>
          </p:cNvSpPr>
          <p:nvPr userDrawn="1"/>
        </p:nvSpPr>
        <p:spPr bwMode="auto">
          <a:xfrm>
            <a:off x="5698435" y="6571768"/>
            <a:ext cx="2299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30669378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208104"/>
          </a:xfr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2" name="Title 1"/>
          <p:cNvSpPr>
            <a:spLocks noGrp="1"/>
          </p:cNvSpPr>
          <p:nvPr>
            <p:ph type="title"/>
          </p:nvPr>
        </p:nvSpPr>
        <p:spPr>
          <a:xfrm>
            <a:off x="172279" y="251382"/>
            <a:ext cx="7580243" cy="936000"/>
          </a:xfr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1"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19925940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9439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spcBef>
                <a:spcPts val="700"/>
              </a:spcBef>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solidFill>
                  <a:prstClr val="black"/>
                </a:solidFill>
              </a:rPr>
              <a:pPr/>
              <a:t>‹Nr.›</a:t>
            </a:fld>
            <a:endParaRPr lang="en-AU" altLang="en-US">
              <a:solidFill>
                <a:prstClr val="black"/>
              </a:solidFill>
            </a:endParaRPr>
          </a:p>
        </p:txBody>
      </p:sp>
    </p:spTree>
    <p:extLst>
      <p:ext uri="{BB962C8B-B14F-4D97-AF65-F5344CB8AC3E}">
        <p14:creationId xmlns:p14="http://schemas.microsoft.com/office/powerpoint/2010/main" val="12632032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solidFill>
                  <a:prstClr val="black"/>
                </a:solidFill>
              </a:rPr>
              <a:pPr/>
              <a:t>7/05/2018</a:t>
            </a:fld>
            <a:endParaRPr lang="en-AU" altLang="en-US">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3543032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solidFill>
                  <a:prstClr val="black"/>
                </a:solidFill>
              </a:rPr>
              <a:pPr/>
              <a:t>7/05/2018</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solidFill>
                  <a:prstClr val="black"/>
                </a:solidFill>
              </a:rPr>
              <a:pPr/>
              <a:t>‹Nr.›</a:t>
            </a:fld>
            <a:endParaRPr lang="en-AU" altLang="en-US">
              <a:solidFill>
                <a:prstClr val="black"/>
              </a:solidFill>
            </a:endParaRPr>
          </a:p>
        </p:txBody>
      </p:sp>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265531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hangingPunct="1">
              <a:spcBef>
                <a:spcPts val="663"/>
              </a:spcBef>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E35F6FE-BF6C-433E-AFEC-5D9AAD571D10}"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B513D21-B91C-47D1-90F4-01C76B551078}" type="slidenum">
              <a:rPr lang="en-AU" altLang="en-US">
                <a:solidFill>
                  <a:prstClr val="black"/>
                </a:solidFill>
              </a:rPr>
              <a:pPr/>
              <a:t>‹Nr.›</a:t>
            </a:fld>
            <a:endParaRPr lang="en-AU" altLang="en-US">
              <a:solidFill>
                <a:prstClr val="black"/>
              </a:solidFill>
            </a:endParaRPr>
          </a:p>
        </p:txBody>
      </p:sp>
      <p:sp>
        <p:nvSpPr>
          <p:cNvPr id="12" name="TextBox 1"/>
          <p:cNvSpPr txBox="1">
            <a:spLocks noChangeArrowheads="1"/>
          </p:cNvSpPr>
          <p:nvPr userDrawn="1"/>
        </p:nvSpPr>
        <p:spPr bwMode="auto">
          <a:xfrm>
            <a:off x="157917" y="6573072"/>
            <a:ext cx="8747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    www.goldcopd.org</a:t>
            </a:r>
            <a:endParaRPr lang="en-US" sz="1200" dirty="0">
              <a:solidFill>
                <a:srgbClr val="134679"/>
              </a:solidFill>
            </a:endParaRPr>
          </a:p>
        </p:txBody>
      </p:sp>
    </p:spTree>
    <p:extLst>
      <p:ext uri="{BB962C8B-B14F-4D97-AF65-F5344CB8AC3E}">
        <p14:creationId xmlns:p14="http://schemas.microsoft.com/office/powerpoint/2010/main" val="19214748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5CCC4E-7E41-4DD4-BF17-89D91825FE74}"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2763ECB-C8E5-4087-B28E-C7129E928741}" type="slidenum">
              <a:rPr lang="en-AU" altLang="en-US">
                <a:solidFill>
                  <a:prstClr val="black"/>
                </a:solidFill>
              </a:rPr>
              <a:pPr/>
              <a:t>‹Nr.›</a:t>
            </a:fld>
            <a:endParaRPr lang="en-AU" altLang="en-US">
              <a:solidFill>
                <a:prstClr val="black"/>
              </a:solidFill>
            </a:endParaRPr>
          </a:p>
        </p:txBody>
      </p:sp>
      <p:sp>
        <p:nvSpPr>
          <p:cNvPr id="13"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5375491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D68108-2496-4DEF-BF83-3B4C197227EA}" type="datetime1">
              <a:rPr lang="en-AU" altLang="en-US">
                <a:solidFill>
                  <a:prstClr val="black"/>
                </a:solidFill>
              </a:rPr>
              <a:pPr/>
              <a:t>7/05/2018</a:t>
            </a:fld>
            <a:endParaRPr lang="en-AU" altLang="en-US">
              <a:solidFill>
                <a:prstClr val="black"/>
              </a:solidFill>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012DEE2-34B3-422B-9C0B-0F61D192C849}"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42002403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789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p:nvPr>
        </p:nvSpPr>
        <p:spPr>
          <a:xfrm>
            <a:off x="172279" y="251382"/>
            <a:ext cx="7598533" cy="936000"/>
          </a:xfr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2"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6321457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208104"/>
          </a:xfr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pic>
        <p:nvPicPr>
          <p:cNvPr id="9" name="Picture 1"/>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2" name="Title 1"/>
          <p:cNvSpPr>
            <a:spLocks noGrp="1"/>
          </p:cNvSpPr>
          <p:nvPr>
            <p:ph type="title"/>
          </p:nvPr>
        </p:nvSpPr>
        <p:spPr>
          <a:xfrm>
            <a:off x="172279" y="251382"/>
            <a:ext cx="6480000" cy="936000"/>
          </a:xfr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1" name="Picture 10"/>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
        <p:nvSpPr>
          <p:cNvPr id="13"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6596909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
        <p:nvSpPr>
          <p:cNvPr id="10"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4699319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663"/>
              </a:spcBef>
              <a:spcAft>
                <a:spcPct val="0"/>
              </a:spcAft>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Prevention 2014</a:t>
            </a: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1295264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569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1F7D60A-51E0-4990-A6B5-8659FAD1E77E}" type="datetime1">
              <a:rPr lang="en-AU" altLang="en-US">
                <a:solidFill>
                  <a:prstClr val="black"/>
                </a:solidFill>
                <a:ea typeface="ＭＳ Ｐゴシック" pitchFamily="34" charset="-128"/>
              </a:rPr>
              <a:pPr fontAlgn="base">
                <a:spcBef>
                  <a:spcPct val="0"/>
                </a:spcBef>
                <a:spcAft>
                  <a:spcPct val="0"/>
                </a:spcAft>
              </a:pPr>
              <a:t>7/05/2018</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B315E0C-EB2C-4DDA-98FC-2CA8A7C086EE}" type="slidenum">
              <a:rPr lang="en-AU" altLang="en-US">
                <a:solidFill>
                  <a:prstClr val="black"/>
                </a:solidFill>
                <a:ea typeface="ＭＳ Ｐゴシック" pitchFamily="34" charset="-128"/>
              </a:rPr>
              <a:pPr fontAlgn="base">
                <a:spcBef>
                  <a:spcPct val="0"/>
                </a:spcBef>
                <a:spcAft>
                  <a:spcPct val="0"/>
                </a:spcAft>
              </a:pPr>
              <a:t>‹Nr.›</a:t>
            </a:fld>
            <a:endParaRPr lang="en-AU" altLang="en-US">
              <a:solidFill>
                <a:prstClr val="black"/>
              </a:solidFill>
              <a:ea typeface="ＭＳ Ｐゴシック" pitchFamily="34" charset="-128"/>
            </a:endParaRPr>
          </a:p>
        </p:txBody>
      </p:sp>
      <p:sp>
        <p:nvSpPr>
          <p:cNvPr id="11"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281567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026B130-49EB-452D-BB73-CAD25FE53402}" type="datetime1">
              <a:rPr lang="en-AU" altLang="en-US">
                <a:solidFill>
                  <a:prstClr val="black"/>
                </a:solidFill>
                <a:ea typeface="ＭＳ Ｐゴシック" pitchFamily="34" charset="-128"/>
              </a:rPr>
              <a:pPr fontAlgn="base">
                <a:spcBef>
                  <a:spcPct val="0"/>
                </a:spcBef>
                <a:spcAft>
                  <a:spcPct val="0"/>
                </a:spcAft>
              </a:pPr>
              <a:t>7/05/2018</a:t>
            </a:fld>
            <a:endParaRPr lang="en-AU" altLang="en-US">
              <a:solidFill>
                <a:prstClr val="black"/>
              </a:solidFill>
              <a:ea typeface="ＭＳ Ｐゴシック" pitchFamily="34" charset="-128"/>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7E667D4-D90F-4601-A628-28D7B0590E1E}" type="slidenum">
              <a:rPr lang="en-AU" altLang="en-US">
                <a:solidFill>
                  <a:prstClr val="black"/>
                </a:solidFill>
                <a:ea typeface="ＭＳ Ｐゴシック" pitchFamily="34" charset="-128"/>
              </a:rPr>
              <a:pPr fontAlgn="base">
                <a:spcBef>
                  <a:spcPct val="0"/>
                </a:spcBef>
                <a:spcAft>
                  <a:spcPct val="0"/>
                </a:spcAft>
              </a:pPr>
              <a:t>‹Nr.›</a:t>
            </a:fld>
            <a:endParaRPr lang="en-AU" altLang="en-US">
              <a:solidFill>
                <a:prstClr val="black"/>
              </a:solidFill>
              <a:ea typeface="ＭＳ Ｐゴシック" pitchFamily="34" charset="-128"/>
            </a:endParaRPr>
          </a:p>
        </p:txBody>
      </p:sp>
      <p:sp>
        <p:nvSpPr>
          <p:cNvPr id="10"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634758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4C834639-7F67-43A3-A266-330C94FF1B03}" type="datetime1">
              <a:rPr lang="en-AU" altLang="en-US">
                <a:solidFill>
                  <a:prstClr val="black"/>
                </a:solidFill>
                <a:ea typeface="ＭＳ Ｐゴシック" pitchFamily="34" charset="-128"/>
              </a:rPr>
              <a:pPr fontAlgn="base">
                <a:spcBef>
                  <a:spcPct val="0"/>
                </a:spcBef>
                <a:spcAft>
                  <a:spcPct val="0"/>
                </a:spcAft>
              </a:pPr>
              <a:t>7/05/2018</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2B327612-2A87-402A-92F8-F921DC130266}" type="slidenum">
              <a:rPr lang="en-AU" altLang="en-US">
                <a:solidFill>
                  <a:prstClr val="black"/>
                </a:solidFill>
                <a:ea typeface="ＭＳ Ｐゴシック" pitchFamily="34" charset="-128"/>
              </a:rPr>
              <a:pPr fontAlgn="base">
                <a:spcBef>
                  <a:spcPct val="0"/>
                </a:spcBef>
                <a:spcAft>
                  <a:spcPct val="0"/>
                </a:spcAft>
              </a:pPr>
              <a:t>‹Nr.›</a:t>
            </a:fld>
            <a:endParaRPr lang="en-AU" altLang="en-US">
              <a:solidFill>
                <a:prstClr val="black"/>
              </a:solidFill>
              <a:ea typeface="ＭＳ Ｐゴシック" pitchFamily="34" charset="-128"/>
            </a:endParaRPr>
          </a:p>
        </p:txBody>
      </p:sp>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334287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663"/>
              </a:spcBef>
              <a:spcAft>
                <a:spcPct val="0"/>
              </a:spcAft>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fontAlgn="base" hangingPunct="1">
              <a:spcBef>
                <a:spcPts val="663"/>
              </a:spcBef>
              <a:spcAft>
                <a:spcPct val="0"/>
              </a:spcAft>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E35F6FE-BF6C-433E-AFEC-5D9AAD571D10}" type="datetime1">
              <a:rPr lang="en-AU" altLang="en-US">
                <a:solidFill>
                  <a:prstClr val="black"/>
                </a:solidFill>
                <a:ea typeface="ＭＳ Ｐゴシック" pitchFamily="34" charset="-128"/>
              </a:rPr>
              <a:pPr fontAlgn="base">
                <a:spcBef>
                  <a:spcPct val="0"/>
                </a:spcBef>
                <a:spcAft>
                  <a:spcPct val="0"/>
                </a:spcAft>
              </a:pPr>
              <a:t>7/05/2018</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CB513D21-B91C-47D1-90F4-01C76B551078}" type="slidenum">
              <a:rPr lang="en-AU" altLang="en-US">
                <a:solidFill>
                  <a:prstClr val="black"/>
                </a:solidFill>
                <a:ea typeface="ＭＳ Ｐゴシック" pitchFamily="34" charset="-128"/>
              </a:rPr>
              <a:pPr fontAlgn="base">
                <a:spcBef>
                  <a:spcPct val="0"/>
                </a:spcBef>
                <a:spcAft>
                  <a:spcPct val="0"/>
                </a:spcAft>
              </a:pPr>
              <a:t>‹Nr.›</a:t>
            </a:fld>
            <a:endParaRPr lang="en-AU" altLang="en-US">
              <a:solidFill>
                <a:prstClr val="black"/>
              </a:solidFill>
              <a:ea typeface="ＭＳ Ｐゴシック" pitchFamily="34" charset="-128"/>
            </a:endParaRPr>
          </a:p>
        </p:txBody>
      </p:sp>
      <p:sp>
        <p:nvSpPr>
          <p:cNvPr id="12" name="TextBox 1"/>
          <p:cNvSpPr txBox="1">
            <a:spLocks noChangeArrowheads="1"/>
          </p:cNvSpPr>
          <p:nvPr userDrawn="1"/>
        </p:nvSpPr>
        <p:spPr bwMode="auto">
          <a:xfrm>
            <a:off x="157917" y="6573072"/>
            <a:ext cx="8747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    www.goldcopd.org</a:t>
            </a:r>
            <a:endParaRPr lang="en-US" sz="1200" dirty="0">
              <a:solidFill>
                <a:srgbClr val="134679"/>
              </a:solidFill>
            </a:endParaRPr>
          </a:p>
        </p:txBody>
      </p:sp>
    </p:spTree>
    <p:extLst>
      <p:ext uri="{BB962C8B-B14F-4D97-AF65-F5344CB8AC3E}">
        <p14:creationId xmlns:p14="http://schemas.microsoft.com/office/powerpoint/2010/main" val="60176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435037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25CCC4E-7E41-4DD4-BF17-89D91825FE74}" type="datetime1">
              <a:rPr lang="en-AU" altLang="en-US">
                <a:solidFill>
                  <a:prstClr val="black"/>
                </a:solidFill>
                <a:ea typeface="ＭＳ Ｐゴシック" pitchFamily="34" charset="-128"/>
              </a:rPr>
              <a:pPr fontAlgn="base">
                <a:spcBef>
                  <a:spcPct val="0"/>
                </a:spcBef>
                <a:spcAft>
                  <a:spcPct val="0"/>
                </a:spcAft>
              </a:pPr>
              <a:t>7/05/2018</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82763ECB-C8E5-4087-B28E-C7129E928741}" type="slidenum">
              <a:rPr lang="en-AU" altLang="en-US">
                <a:solidFill>
                  <a:prstClr val="black"/>
                </a:solidFill>
                <a:ea typeface="ＭＳ Ｐゴシック" pitchFamily="34" charset="-128"/>
              </a:rPr>
              <a:pPr fontAlgn="base">
                <a:spcBef>
                  <a:spcPct val="0"/>
                </a:spcBef>
                <a:spcAft>
                  <a:spcPct val="0"/>
                </a:spcAft>
              </a:pPr>
              <a:t>‹Nr.›</a:t>
            </a:fld>
            <a:endParaRPr lang="en-AU" altLang="en-US">
              <a:solidFill>
                <a:prstClr val="black"/>
              </a:solidFill>
              <a:ea typeface="ＭＳ Ｐゴシック" pitchFamily="34" charset="-128"/>
            </a:endParaRPr>
          </a:p>
        </p:txBody>
      </p:sp>
      <p:sp>
        <p:nvSpPr>
          <p:cNvPr id="13"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4276159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D2D68108-2496-4DEF-BF83-3B4C197227EA}" type="datetime1">
              <a:rPr lang="en-AU" altLang="en-US">
                <a:solidFill>
                  <a:prstClr val="black"/>
                </a:solidFill>
                <a:ea typeface="ＭＳ Ｐゴシック" pitchFamily="34" charset="-128"/>
              </a:rPr>
              <a:pPr fontAlgn="base">
                <a:spcBef>
                  <a:spcPct val="0"/>
                </a:spcBef>
                <a:spcAft>
                  <a:spcPct val="0"/>
                </a:spcAft>
              </a:pPr>
              <a:t>7/05/2018</a:t>
            </a:fld>
            <a:endParaRPr lang="en-AU" altLang="en-US">
              <a:solidFill>
                <a:prstClr val="black"/>
              </a:solidFill>
              <a:ea typeface="ＭＳ Ｐゴシック" pitchFamily="34" charset="-128"/>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5012DEE2-34B3-422B-9C0B-0F61D192C849}" type="slidenum">
              <a:rPr lang="en-AU" altLang="en-US">
                <a:solidFill>
                  <a:prstClr val="black"/>
                </a:solidFill>
                <a:ea typeface="ＭＳ Ｐゴシック" pitchFamily="34" charset="-128"/>
              </a:rPr>
              <a:pPr fontAlgn="base">
                <a:spcBef>
                  <a:spcPct val="0"/>
                </a:spcBef>
                <a:spcAft>
                  <a:spcPct val="0"/>
                </a:spcAft>
              </a:pPr>
              <a:t>‹Nr.›</a:t>
            </a:fld>
            <a:endParaRPr lang="en-AU" altLang="en-US">
              <a:solidFill>
                <a:prstClr val="black"/>
              </a:solidFill>
              <a:ea typeface="ＭＳ Ｐゴシック" pitchFamily="34" charset="-128"/>
            </a:endParaRPr>
          </a:p>
        </p:txBody>
      </p:sp>
      <p:sp>
        <p:nvSpPr>
          <p:cNvPr id="10"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432367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04E9227-E274-4440-BA8E-C7106F132587}" type="datetime1">
              <a:rPr lang="en-AU" altLang="en-US">
                <a:solidFill>
                  <a:prstClr val="black"/>
                </a:solidFill>
                <a:ea typeface="ＭＳ Ｐゴシック" pitchFamily="34" charset="-128"/>
              </a:rPr>
              <a:pPr fontAlgn="base">
                <a:spcBef>
                  <a:spcPct val="0"/>
                </a:spcBef>
                <a:spcAft>
                  <a:spcPct val="0"/>
                </a:spcAft>
              </a:pPr>
              <a:t>7/05/2018</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51FF73E-AFE6-47C7-B9BC-46EA8BF16127}" type="slidenum">
              <a:rPr lang="en-AU" altLang="en-US">
                <a:solidFill>
                  <a:prstClr val="black"/>
                </a:solidFill>
                <a:ea typeface="ＭＳ Ｐゴシック" pitchFamily="34" charset="-128"/>
              </a:rPr>
              <a:pPr fontAlgn="base">
                <a:spcBef>
                  <a:spcPct val="0"/>
                </a:spcBef>
                <a:spcAft>
                  <a:spcPct val="0"/>
                </a:spcAft>
              </a:pPr>
              <a:t>‹Nr.›</a:t>
            </a:fld>
            <a:endParaRPr lang="en-AU" altLang="en-US">
              <a:solidFill>
                <a:prstClr val="black"/>
              </a:solidFill>
              <a:ea typeface="ＭＳ Ｐゴシック" pitchFamily="34" charset="-128"/>
            </a:endParaRPr>
          </a:p>
        </p:txBody>
      </p:sp>
      <p:sp>
        <p:nvSpPr>
          <p:cNvPr id="9"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724045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04E9227-E274-4440-BA8E-C7106F132587}" type="datetime1">
              <a:rPr lang="en-AU" altLang="en-US">
                <a:solidFill>
                  <a:prstClr val="black"/>
                </a:solidFill>
                <a:ea typeface="ＭＳ Ｐゴシック" pitchFamily="34" charset="-128"/>
              </a:rPr>
              <a:pPr fontAlgn="base">
                <a:spcBef>
                  <a:spcPct val="0"/>
                </a:spcBef>
                <a:spcAft>
                  <a:spcPct val="0"/>
                </a:spcAft>
              </a:pPr>
              <a:t>7/05/2018</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51FF73E-AFE6-47C7-B9BC-46EA8BF16127}" type="slidenum">
              <a:rPr lang="en-AU" altLang="en-US">
                <a:solidFill>
                  <a:prstClr val="black"/>
                </a:solidFill>
                <a:ea typeface="ＭＳ Ｐゴシック" pitchFamily="34" charset="-128"/>
              </a:rPr>
              <a:pPr fontAlgn="base">
                <a:spcBef>
                  <a:spcPct val="0"/>
                </a:spcBef>
                <a:spcAft>
                  <a:spcPct val="0"/>
                </a:spcAft>
              </a:pPr>
              <a:t>‹Nr.›</a:t>
            </a:fld>
            <a:endParaRPr lang="en-AU" altLang="en-US">
              <a:solidFill>
                <a:prstClr val="black"/>
              </a:solidFill>
              <a:ea typeface="ＭＳ Ｐゴシック" pitchFamily="34" charset="-128"/>
            </a:endParaRPr>
          </a:p>
        </p:txBody>
      </p:sp>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894619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0427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567886"/>
          </a:xfrm>
          <a:prstGeom prst="rect">
            <a:avLst/>
          </a:prstGeom>
        </p:spPr>
        <p:txBody>
          <a:bodyPr>
            <a:normAutofit/>
          </a:bodyPr>
          <a:lstStyle>
            <a:lvl1pPr marL="342900" indent="-342900">
              <a:buClr>
                <a:srgbClr val="F79646"/>
              </a:buClr>
              <a:buSzPct val="80000"/>
              <a:buFont typeface="Wingdings" panose="05000000000000000000" pitchFamily="2" charset="2"/>
              <a:buChar char=""/>
              <a:defRPr sz="20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1800">
                <a:solidFill>
                  <a:srgbClr val="134679"/>
                </a:solidFill>
                <a:latin typeface="Arial" panose="020B0604020202020204" pitchFamily="34" charset="0"/>
                <a:cs typeface="Arial" panose="020B0604020202020204" pitchFamily="34" charset="0"/>
              </a:defRPr>
            </a:lvl2pPr>
            <a:lvl3pPr>
              <a:buClr>
                <a:srgbClr val="F79646"/>
              </a:buClr>
              <a:defRPr sz="1600">
                <a:solidFill>
                  <a:srgbClr val="134679"/>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2" name="Title 1"/>
          <p:cNvSpPr>
            <a:spLocks noGrp="1"/>
          </p:cNvSpPr>
          <p:nvPr>
            <p:ph type="title"/>
          </p:nvPr>
        </p:nvSpPr>
        <p:spPr>
          <a:xfrm>
            <a:off x="172279" y="251382"/>
            <a:ext cx="7580243" cy="936000"/>
          </a:xfrm>
          <a:prstGeom prst="rect">
            <a:avLst/>
          </a:prstGeom>
          <a:noFill/>
        </p:spPr>
        <p:txBody>
          <a:bodyPr anchor="ctr">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1"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9269714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503322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2580747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2042104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2521050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7/05/2018</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‹Nr.›</a:t>
            </a:fld>
            <a:endParaRPr lang="en-AU"/>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1"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66426986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318168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367994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836099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992811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454966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2144264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5272112"/>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dirty="0" smtClean="0">
                <a:solidFill>
                  <a:srgbClr val="134679"/>
                </a:solidFill>
                <a:latin typeface="Arial" charset="0"/>
                <a:cs typeface="Arial" charset="0"/>
                <a:sym typeface="Arial" charset="0"/>
              </a:rPr>
              <a:t>Prevention</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3463328"/>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152360398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2631038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567886"/>
          </a:xfrm>
          <a:prstGeom prst="rect">
            <a:avLst/>
          </a:prstGeom>
        </p:spPr>
        <p:txBody>
          <a:bodyPr>
            <a:normAutofit/>
          </a:bodyPr>
          <a:lstStyle>
            <a:lvl1pPr marL="342900" indent="-342900">
              <a:buClr>
                <a:srgbClr val="F79646"/>
              </a:buClr>
              <a:buSzPct val="80000"/>
              <a:buFont typeface="Wingdings" panose="05000000000000000000" pitchFamily="2" charset="2"/>
              <a:buChar char=""/>
              <a:defRPr sz="20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1800">
                <a:solidFill>
                  <a:srgbClr val="134679"/>
                </a:solidFill>
                <a:latin typeface="Arial" panose="020B0604020202020204" pitchFamily="34" charset="0"/>
                <a:cs typeface="Arial" panose="020B0604020202020204" pitchFamily="34" charset="0"/>
              </a:defRPr>
            </a:lvl2pPr>
            <a:lvl3pPr>
              <a:buClr>
                <a:srgbClr val="F79646"/>
              </a:buClr>
              <a:defRPr sz="1600">
                <a:solidFill>
                  <a:srgbClr val="134679"/>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2" name="Title 1"/>
          <p:cNvSpPr>
            <a:spLocks noGrp="1"/>
          </p:cNvSpPr>
          <p:nvPr>
            <p:ph type="title"/>
          </p:nvPr>
        </p:nvSpPr>
        <p:spPr>
          <a:xfrm>
            <a:off x="172279" y="251382"/>
            <a:ext cx="7580243" cy="936000"/>
          </a:xfrm>
          <a:prstGeom prst="rect">
            <a:avLst/>
          </a:prstGeom>
          <a:noFill/>
        </p:spPr>
        <p:txBody>
          <a:bodyPr anchor="ctr">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1"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415423363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008577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7/05/2018</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‹Nr.›</a:t>
            </a:fld>
            <a:endParaRPr lang="en-AU"/>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2"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73089557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89207384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792698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087574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767324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626063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2368555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68276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935775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2184187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5272112"/>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dirty="0" smtClean="0">
                <a:solidFill>
                  <a:srgbClr val="134679"/>
                </a:solidFill>
                <a:latin typeface="Arial" charset="0"/>
                <a:cs typeface="Arial" charset="0"/>
                <a:sym typeface="Arial" charset="0"/>
              </a:rPr>
              <a:t>Prevention</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3463328"/>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28677290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7/05/2018</a:t>
            </a:fld>
            <a:endParaRPr lang="en-AU"/>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‹Nr.›</a:t>
            </a:fld>
            <a:endParaRPr lang="en-AU"/>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35890458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3089349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50560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32479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386324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747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spcBef>
                <a:spcPts val="700"/>
              </a:spcBef>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solidFill>
                  <a:prstClr val="black"/>
                </a:solidFill>
              </a:rPr>
              <a:pPr/>
              <a:t>‹Nr.›</a:t>
            </a:fld>
            <a:endParaRPr lang="en-AU" altLang="en-US">
              <a:solidFill>
                <a:prstClr val="black"/>
              </a:solidFill>
            </a:endParaRPr>
          </a:p>
        </p:txBody>
      </p:sp>
      <p:sp>
        <p:nvSpPr>
          <p:cNvPr id="11"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508205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solidFill>
                  <a:prstClr val="black"/>
                </a:solidFill>
              </a:rPr>
              <a:pPr/>
              <a:t>7/05/2018</a:t>
            </a:fld>
            <a:endParaRPr lang="en-AU" altLang="en-US">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669793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solidFill>
                  <a:prstClr val="black"/>
                </a:solidFill>
              </a:rPr>
              <a:pPr/>
              <a:t>7/05/2018</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solidFill>
                  <a:prstClr val="black"/>
                </a:solidFill>
              </a:rPr>
              <a:pPr/>
              <a:t>‹Nr.›</a:t>
            </a:fld>
            <a:endParaRPr lang="en-AU" altLang="en-US">
              <a:solidFill>
                <a:prstClr val="black"/>
              </a:solidFill>
            </a:endParaRPr>
          </a:p>
        </p:txBody>
      </p:sp>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433673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hangingPunct="1">
              <a:spcBef>
                <a:spcPts val="663"/>
              </a:spcBef>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E35F6FE-BF6C-433E-AFEC-5D9AAD571D10}"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B513D21-B91C-47D1-90F4-01C76B551078}" type="slidenum">
              <a:rPr lang="en-AU" altLang="en-US">
                <a:solidFill>
                  <a:prstClr val="black"/>
                </a:solidFill>
              </a:rPr>
              <a:pPr/>
              <a:t>‹Nr.›</a:t>
            </a:fld>
            <a:endParaRPr lang="en-AU" altLang="en-US">
              <a:solidFill>
                <a:prstClr val="black"/>
              </a:solidFill>
            </a:endParaRPr>
          </a:p>
        </p:txBody>
      </p:sp>
      <p:sp>
        <p:nvSpPr>
          <p:cNvPr id="12" name="TextBox 1"/>
          <p:cNvSpPr txBox="1">
            <a:spLocks noChangeArrowheads="1"/>
          </p:cNvSpPr>
          <p:nvPr userDrawn="1"/>
        </p:nvSpPr>
        <p:spPr bwMode="auto">
          <a:xfrm>
            <a:off x="157917" y="6573072"/>
            <a:ext cx="8747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    www.goldcopd.org</a:t>
            </a:r>
            <a:endParaRPr lang="en-US" sz="1200" dirty="0">
              <a:solidFill>
                <a:srgbClr val="134679"/>
              </a:solidFill>
            </a:endParaRPr>
          </a:p>
        </p:txBody>
      </p:sp>
    </p:spTree>
    <p:extLst>
      <p:ext uri="{BB962C8B-B14F-4D97-AF65-F5344CB8AC3E}">
        <p14:creationId xmlns:p14="http://schemas.microsoft.com/office/powerpoint/2010/main" val="2064648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5CCC4E-7E41-4DD4-BF17-89D91825FE74}"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2763ECB-C8E5-4087-B28E-C7129E928741}" type="slidenum">
              <a:rPr lang="en-AU" altLang="en-US">
                <a:solidFill>
                  <a:prstClr val="black"/>
                </a:solidFill>
              </a:rPr>
              <a:pPr/>
              <a:t>‹Nr.›</a:t>
            </a:fld>
            <a:endParaRPr lang="en-AU" altLang="en-US">
              <a:solidFill>
                <a:prstClr val="black"/>
              </a:solidFill>
            </a:endParaRPr>
          </a:p>
        </p:txBody>
      </p:sp>
      <p:sp>
        <p:nvSpPr>
          <p:cNvPr id="12"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4219540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D68108-2496-4DEF-BF83-3B4C197227EA}" type="datetime1">
              <a:rPr lang="en-AU" altLang="en-US">
                <a:solidFill>
                  <a:prstClr val="black"/>
                </a:solidFill>
              </a:rPr>
              <a:pPr/>
              <a:t>7/05/2018</a:t>
            </a:fld>
            <a:endParaRPr lang="en-AU" altLang="en-US">
              <a:solidFill>
                <a:prstClr val="black"/>
              </a:solidFill>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012DEE2-34B3-422B-9C0B-0F61D192C849}"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4395746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1402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7/05/2018</a:t>
            </a:fld>
            <a:endParaRPr lang="en-AU"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‹Nr.›</a:t>
            </a:fld>
            <a:endParaRPr lang="en-AU"/>
          </a:p>
        </p:txBody>
      </p:sp>
      <p:sp>
        <p:nvSpPr>
          <p:cNvPr id="8" name="TextBox 1"/>
          <p:cNvSpPr txBox="1">
            <a:spLocks noChangeArrowheads="1"/>
          </p:cNvSpPr>
          <p:nvPr userDrawn="1"/>
        </p:nvSpPr>
        <p:spPr bwMode="auto">
          <a:xfrm>
            <a:off x="157917" y="6573072"/>
            <a:ext cx="8747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    www.goldcopd.org</a:t>
            </a:r>
            <a:endParaRPr lang="en-US" sz="1200" dirty="0">
              <a:solidFill>
                <a:srgbClr val="134679"/>
              </a:solidFill>
            </a:endParaRP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a:spcBef>
                <a:spcPts val="663"/>
              </a:spcBef>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11"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val="407516005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31173081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50560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32479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2929902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4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spcBef>
                <a:spcPts val="700"/>
              </a:spcBef>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solidFill>
                  <a:prstClr val="black"/>
                </a:solidFill>
              </a:rPr>
              <a:pPr/>
              <a:t>‹Nr.›</a:t>
            </a:fld>
            <a:endParaRPr lang="en-AU" altLang="en-US">
              <a:solidFill>
                <a:prstClr val="black"/>
              </a:solidFill>
            </a:endParaRPr>
          </a:p>
        </p:txBody>
      </p:sp>
      <p:sp>
        <p:nvSpPr>
          <p:cNvPr id="11"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915420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solidFill>
                  <a:prstClr val="black"/>
                </a:solidFill>
              </a:rPr>
              <a:pPr/>
              <a:t>7/05/2018</a:t>
            </a:fld>
            <a:endParaRPr lang="en-AU" altLang="en-US">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669004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solidFill>
                  <a:prstClr val="black"/>
                </a:solidFill>
              </a:rPr>
              <a:pPr/>
              <a:t>7/05/2018</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solidFill>
                  <a:prstClr val="black"/>
                </a:solidFill>
              </a:rPr>
              <a:pPr/>
              <a:t>‹Nr.›</a:t>
            </a:fld>
            <a:endParaRPr lang="en-AU" altLang="en-US">
              <a:solidFill>
                <a:prstClr val="black"/>
              </a:solidFill>
            </a:endParaRPr>
          </a:p>
        </p:txBody>
      </p:sp>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778980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hangingPunct="1">
              <a:spcBef>
                <a:spcPts val="663"/>
              </a:spcBef>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E35F6FE-BF6C-433E-AFEC-5D9AAD571D10}"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B513D21-B91C-47D1-90F4-01C76B551078}" type="slidenum">
              <a:rPr lang="en-AU" altLang="en-US">
                <a:solidFill>
                  <a:prstClr val="black"/>
                </a:solidFill>
              </a:rPr>
              <a:pPr/>
              <a:t>‹Nr.›</a:t>
            </a:fld>
            <a:endParaRPr lang="en-AU" altLang="en-US">
              <a:solidFill>
                <a:prstClr val="black"/>
              </a:solidFill>
            </a:endParaRPr>
          </a:p>
        </p:txBody>
      </p:sp>
      <p:sp>
        <p:nvSpPr>
          <p:cNvPr id="12" name="TextBox 1"/>
          <p:cNvSpPr txBox="1">
            <a:spLocks noChangeArrowheads="1"/>
          </p:cNvSpPr>
          <p:nvPr userDrawn="1"/>
        </p:nvSpPr>
        <p:spPr bwMode="auto">
          <a:xfrm>
            <a:off x="157917" y="6573072"/>
            <a:ext cx="8747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    www.goldcopd.org</a:t>
            </a:r>
            <a:endParaRPr lang="en-US" sz="1200" dirty="0">
              <a:solidFill>
                <a:srgbClr val="134679"/>
              </a:solidFill>
            </a:endParaRPr>
          </a:p>
        </p:txBody>
      </p:sp>
    </p:spTree>
    <p:extLst>
      <p:ext uri="{BB962C8B-B14F-4D97-AF65-F5344CB8AC3E}">
        <p14:creationId xmlns:p14="http://schemas.microsoft.com/office/powerpoint/2010/main" val="8487247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5CCC4E-7E41-4DD4-BF17-89D91825FE74}"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2763ECB-C8E5-4087-B28E-C7129E928741}" type="slidenum">
              <a:rPr lang="en-AU" altLang="en-US">
                <a:solidFill>
                  <a:prstClr val="black"/>
                </a:solidFill>
              </a:rPr>
              <a:pPr/>
              <a:t>‹Nr.›</a:t>
            </a:fld>
            <a:endParaRPr lang="en-AU" altLang="en-US">
              <a:solidFill>
                <a:prstClr val="black"/>
              </a:solidFill>
            </a:endParaRPr>
          </a:p>
        </p:txBody>
      </p:sp>
      <p:sp>
        <p:nvSpPr>
          <p:cNvPr id="13"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265342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D68108-2496-4DEF-BF83-3B4C197227EA}" type="datetime1">
              <a:rPr lang="en-AU" altLang="en-US">
                <a:solidFill>
                  <a:prstClr val="black"/>
                </a:solidFill>
              </a:rPr>
              <a:pPr/>
              <a:t>7/05/2018</a:t>
            </a:fld>
            <a:endParaRPr lang="en-AU" altLang="en-US">
              <a:solidFill>
                <a:prstClr val="black"/>
              </a:solidFill>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012DEE2-34B3-422B-9C0B-0F61D192C849}"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827111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0050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7/05/2018</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‹Nr.›</a:t>
            </a:fld>
            <a:endParaRPr lang="en-AU"/>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
        <p:nvSpPr>
          <p:cNvPr id="13"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97214734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1831479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50560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32479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3515786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658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spcBef>
                <a:spcPts val="700"/>
              </a:spcBef>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solidFill>
                  <a:prstClr val="black"/>
                </a:solidFill>
              </a:rPr>
              <a:pPr/>
              <a:t>‹Nr.›</a:t>
            </a:fld>
            <a:endParaRPr lang="en-AU" altLang="en-US">
              <a:solidFill>
                <a:prstClr val="black"/>
              </a:solidFill>
            </a:endParaRPr>
          </a:p>
        </p:txBody>
      </p:sp>
      <p:sp>
        <p:nvSpPr>
          <p:cNvPr id="11"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8829753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solidFill>
                  <a:prstClr val="black"/>
                </a:solidFill>
              </a:rPr>
              <a:pPr/>
              <a:t>7/05/2018</a:t>
            </a:fld>
            <a:endParaRPr lang="en-AU" altLang="en-US">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96038"/>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393660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solidFill>
                  <a:prstClr val="black"/>
                </a:solidFill>
              </a:rPr>
              <a:pPr/>
              <a:t>7/05/2018</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solidFill>
                  <a:prstClr val="black"/>
                </a:solidFill>
              </a:rPr>
              <a:pPr/>
              <a:t>‹Nr.›</a:t>
            </a:fld>
            <a:endParaRPr lang="en-AU" altLang="en-US">
              <a:solidFill>
                <a:prstClr val="black"/>
              </a:solidFill>
            </a:endParaRPr>
          </a:p>
        </p:txBody>
      </p:sp>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873657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hangingPunct="1">
              <a:spcBef>
                <a:spcPts val="663"/>
              </a:spcBef>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E35F6FE-BF6C-433E-AFEC-5D9AAD571D10}"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B513D21-B91C-47D1-90F4-01C76B551078}" type="slidenum">
              <a:rPr lang="en-AU" altLang="en-US">
                <a:solidFill>
                  <a:prstClr val="black"/>
                </a:solidFill>
              </a:rPr>
              <a:pPr/>
              <a:t>‹Nr.›</a:t>
            </a:fld>
            <a:endParaRPr lang="en-AU" altLang="en-US">
              <a:solidFill>
                <a:prstClr val="black"/>
              </a:solidFill>
            </a:endParaRPr>
          </a:p>
        </p:txBody>
      </p:sp>
      <p:sp>
        <p:nvSpPr>
          <p:cNvPr id="12" name="TextBox 1"/>
          <p:cNvSpPr txBox="1">
            <a:spLocks noChangeArrowheads="1"/>
          </p:cNvSpPr>
          <p:nvPr userDrawn="1"/>
        </p:nvSpPr>
        <p:spPr bwMode="auto">
          <a:xfrm>
            <a:off x="157917" y="6573072"/>
            <a:ext cx="8747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    www.goldcopd.org</a:t>
            </a:r>
            <a:endParaRPr lang="en-US" sz="1200" dirty="0">
              <a:solidFill>
                <a:srgbClr val="134679"/>
              </a:solidFill>
            </a:endParaRPr>
          </a:p>
        </p:txBody>
      </p:sp>
    </p:spTree>
    <p:extLst>
      <p:ext uri="{BB962C8B-B14F-4D97-AF65-F5344CB8AC3E}">
        <p14:creationId xmlns:p14="http://schemas.microsoft.com/office/powerpoint/2010/main" val="3471274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5CCC4E-7E41-4DD4-BF17-89D91825FE74}"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2763ECB-C8E5-4087-B28E-C7129E928741}" type="slidenum">
              <a:rPr lang="en-AU" altLang="en-US">
                <a:solidFill>
                  <a:prstClr val="black"/>
                </a:solidFill>
              </a:rPr>
              <a:pPr/>
              <a:t>‹Nr.›</a:t>
            </a:fld>
            <a:endParaRPr lang="en-AU" altLang="en-US">
              <a:solidFill>
                <a:prstClr val="black"/>
              </a:solidFill>
            </a:endParaRPr>
          </a:p>
        </p:txBody>
      </p:sp>
      <p:sp>
        <p:nvSpPr>
          <p:cNvPr id="13"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5664758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D68108-2496-4DEF-BF83-3B4C197227EA}" type="datetime1">
              <a:rPr lang="en-AU" altLang="en-US">
                <a:solidFill>
                  <a:prstClr val="black"/>
                </a:solidFill>
              </a:rPr>
              <a:pPr/>
              <a:t>7/05/2018</a:t>
            </a:fld>
            <a:endParaRPr lang="en-AU" altLang="en-US">
              <a:solidFill>
                <a:prstClr val="black"/>
              </a:solidFill>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012DEE2-34B3-422B-9C0B-0F61D192C849}"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5242883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3600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7/05/2018</a:t>
            </a:fld>
            <a:endParaRPr lang="en-AU"/>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‹Nr.›</a:t>
            </a:fld>
            <a:endParaRPr lang="en-AU"/>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
        <p:nvSpPr>
          <p:cNvPr id="10"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36563745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1200329"/>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Slides must not be changed without permission from GINA.</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9"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a:t>
            </a:r>
            <a:endParaRPr lang="en-US" sz="1200" dirty="0">
              <a:solidFill>
                <a:srgbClr val="134679"/>
              </a:solidFill>
            </a:endParaRPr>
          </a:p>
        </p:txBody>
      </p:sp>
    </p:spTree>
    <p:extLst>
      <p:ext uri="{BB962C8B-B14F-4D97-AF65-F5344CB8AC3E}">
        <p14:creationId xmlns:p14="http://schemas.microsoft.com/office/powerpoint/2010/main" val="21110275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57163" y="4380331"/>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53965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a:t>
            </a:r>
            <a:endParaRPr lang="en-US" sz="1200" dirty="0">
              <a:solidFill>
                <a:srgbClr val="134679"/>
              </a:solidFill>
            </a:endParaRPr>
          </a:p>
        </p:txBody>
      </p:sp>
    </p:spTree>
    <p:extLst>
      <p:ext uri="{BB962C8B-B14F-4D97-AF65-F5344CB8AC3E}">
        <p14:creationId xmlns:p14="http://schemas.microsoft.com/office/powerpoint/2010/main" val="2418625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431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spcBef>
                <a:spcPts val="700"/>
              </a:spcBef>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solidFill>
                  <a:prstClr val="black"/>
                </a:solidFill>
              </a:rPr>
              <a:pPr/>
              <a:t>‹Nr.›</a:t>
            </a:fld>
            <a:endParaRPr lang="en-AU" altLang="en-US">
              <a:solidFill>
                <a:prstClr val="black"/>
              </a:solidFill>
            </a:endParaRPr>
          </a:p>
        </p:txBody>
      </p:sp>
    </p:spTree>
    <p:extLst>
      <p:ext uri="{BB962C8B-B14F-4D97-AF65-F5344CB8AC3E}">
        <p14:creationId xmlns:p14="http://schemas.microsoft.com/office/powerpoint/2010/main" val="4123323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solidFill>
                  <a:prstClr val="black"/>
                </a:solidFill>
              </a:rPr>
              <a:pPr/>
              <a:t>7/05/2018</a:t>
            </a:fld>
            <a:endParaRPr lang="en-AU" altLang="en-US">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3908663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solidFill>
                  <a:prstClr val="black"/>
                </a:solidFill>
              </a:rPr>
              <a:pPr/>
              <a:t>7/05/2018</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solidFill>
                  <a:prstClr val="black"/>
                </a:solidFill>
              </a:rPr>
              <a:pPr/>
              <a:t>‹Nr.›</a:t>
            </a:fld>
            <a:endParaRPr lang="en-AU" altLang="en-US">
              <a:solidFill>
                <a:prstClr val="black"/>
              </a:solidFill>
            </a:endParaRPr>
          </a:p>
        </p:txBody>
      </p:sp>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8974754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hangingPunct="1">
              <a:spcBef>
                <a:spcPts val="663"/>
              </a:spcBef>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E35F6FE-BF6C-433E-AFEC-5D9AAD571D10}"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B513D21-B91C-47D1-90F4-01C76B551078}" type="slidenum">
              <a:rPr lang="en-AU" altLang="en-US">
                <a:solidFill>
                  <a:prstClr val="black"/>
                </a:solidFill>
              </a:rPr>
              <a:pPr/>
              <a:t>‹Nr.›</a:t>
            </a:fld>
            <a:endParaRPr lang="en-AU" altLang="en-US">
              <a:solidFill>
                <a:prstClr val="black"/>
              </a:solidFill>
            </a:endParaRPr>
          </a:p>
        </p:txBody>
      </p:sp>
      <p:sp>
        <p:nvSpPr>
          <p:cNvPr id="12" name="TextBox 1"/>
          <p:cNvSpPr txBox="1">
            <a:spLocks noChangeArrowheads="1"/>
          </p:cNvSpPr>
          <p:nvPr userDrawn="1"/>
        </p:nvSpPr>
        <p:spPr bwMode="auto">
          <a:xfrm>
            <a:off x="157917" y="6573072"/>
            <a:ext cx="8747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    www.goldcopd.org</a:t>
            </a:r>
            <a:endParaRPr lang="en-US" sz="1200" dirty="0">
              <a:solidFill>
                <a:srgbClr val="134679"/>
              </a:solidFill>
            </a:endParaRPr>
          </a:p>
        </p:txBody>
      </p:sp>
    </p:spTree>
    <p:extLst>
      <p:ext uri="{BB962C8B-B14F-4D97-AF65-F5344CB8AC3E}">
        <p14:creationId xmlns:p14="http://schemas.microsoft.com/office/powerpoint/2010/main" val="27579904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5CCC4E-7E41-4DD4-BF17-89D91825FE74}" type="datetime1">
              <a:rPr lang="en-AU" altLang="en-US">
                <a:solidFill>
                  <a:prstClr val="black"/>
                </a:solidFill>
              </a:rPr>
              <a:pPr/>
              <a:t>7/05/2018</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2763ECB-C8E5-4087-B28E-C7129E928741}" type="slidenum">
              <a:rPr lang="en-AU" altLang="en-US">
                <a:solidFill>
                  <a:prstClr val="black"/>
                </a:solidFill>
              </a:rPr>
              <a:pPr/>
              <a:t>‹Nr.›</a:t>
            </a:fld>
            <a:endParaRPr lang="en-AU" altLang="en-US">
              <a:solidFill>
                <a:prstClr val="black"/>
              </a:solidFill>
            </a:endParaRPr>
          </a:p>
        </p:txBody>
      </p:sp>
      <p:sp>
        <p:nvSpPr>
          <p:cNvPr id="13"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8306074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D68108-2496-4DEF-BF83-3B4C197227EA}" type="datetime1">
              <a:rPr lang="en-AU" altLang="en-US">
                <a:solidFill>
                  <a:prstClr val="black"/>
                </a:solidFill>
              </a:rPr>
              <a:pPr/>
              <a:t>7/05/2018</a:t>
            </a:fld>
            <a:endParaRPr lang="en-AU" altLang="en-US">
              <a:solidFill>
                <a:prstClr val="black"/>
              </a:solidFill>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012DEE2-34B3-422B-9C0B-0F61D192C849}" type="slidenum">
              <a:rPr lang="en-AU" altLang="en-US">
                <a:solidFill>
                  <a:prstClr val="black"/>
                </a:solidFill>
              </a:rPr>
              <a:pPr/>
              <a:t>‹Nr.›</a:t>
            </a:fld>
            <a:endParaRPr lang="en-AU" altLang="en-US">
              <a:solidFill>
                <a:prstClr val="black"/>
              </a:solidFill>
            </a:endParaRPr>
          </a:p>
        </p:txBody>
      </p:sp>
      <p:sp>
        <p:nvSpPr>
          <p:cNvPr id="10"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9766428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3918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pPr/>
              <a:t>7/05/2018</a:t>
            </a:fld>
            <a:endParaRPr lang="en-AU" altLang="en-US"/>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pPr/>
              <a:t>‹Nr.›</a:t>
            </a:fld>
            <a:endParaRPr lang="en-AU" altLang="en-US"/>
          </a:p>
        </p:txBody>
      </p:sp>
      <p:sp>
        <p:nvSpPr>
          <p:cNvPr id="9"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845917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2018</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 name="TextBox 2"/>
          <p:cNvSpPr txBox="1"/>
          <p:nvPr userDrawn="1"/>
        </p:nvSpPr>
        <p:spPr>
          <a:xfrm>
            <a:off x="901148" y="5183534"/>
            <a:ext cx="7076661" cy="1200329"/>
          </a:xfrm>
          <a:prstGeom prst="rect">
            <a:avLst/>
          </a:prstGeom>
          <a:noFill/>
        </p:spPr>
        <p:txBody>
          <a:bodyPr wrap="square" rtlCol="0">
            <a:spAutoFit/>
          </a:bodyPr>
          <a:lstStyle/>
          <a:p>
            <a:r>
              <a:rPr lang="en-US" dirty="0" smtClean="0">
                <a:solidFill>
                  <a:srgbClr val="134679"/>
                </a:solidFill>
              </a:rPr>
              <a:t>This slide set is restricted for academic and educational purposes only.  Use of the slide set, or of individual slides, for commercial or promotional purposes requires approval from </a:t>
            </a:r>
            <a:r>
              <a:rPr lang="en-US" smtClean="0">
                <a:solidFill>
                  <a:srgbClr val="134679"/>
                </a:solidFill>
              </a:rPr>
              <a:t>GINA. Slides must not be changed without explicit permission from GINA. </a:t>
            </a:r>
            <a:endParaRPr lang="en-AU" dirty="0">
              <a:solidFill>
                <a:prstClr val="black"/>
              </a:solidFill>
            </a:endParaRPr>
          </a:p>
        </p:txBody>
      </p:sp>
      <p:sp>
        <p:nvSpPr>
          <p:cNvPr id="10" name="TextBox 1"/>
          <p:cNvSpPr txBox="1">
            <a:spLocks noChangeArrowheads="1"/>
          </p:cNvSpPr>
          <p:nvPr userDrawn="1"/>
        </p:nvSpPr>
        <p:spPr bwMode="auto">
          <a:xfrm>
            <a:off x="5786024" y="6573071"/>
            <a:ext cx="1661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r"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50986417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94771024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7/05/2018</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‹Nr.›</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2"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415106136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7/05/2018</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‹Nr.›</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60577988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7/05/2018</a:t>
            </a:fld>
            <a:endParaRPr lang="en-AU"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‹Nr.›</a:t>
            </a:fld>
            <a:endParaRPr lang="en-AU">
              <a:solidFill>
                <a:prstClr val="black"/>
              </a:solidFill>
            </a:endParaRP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a:spcBef>
                <a:spcPts val="663"/>
              </a:spcBef>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11"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97228" y="3466585"/>
            <a:ext cx="1238562" cy="1249681"/>
          </a:xfrm>
          <a:prstGeom prst="rect">
            <a:avLst/>
          </a:prstGeom>
        </p:spPr>
      </p:pic>
      <p:sp>
        <p:nvSpPr>
          <p:cNvPr id="14" name="TextBox 1"/>
          <p:cNvSpPr txBox="1">
            <a:spLocks noChangeArrowheads="1"/>
          </p:cNvSpPr>
          <p:nvPr userDrawn="1"/>
        </p:nvSpPr>
        <p:spPr bwMode="auto">
          <a:xfrm>
            <a:off x="157917" y="6573072"/>
            <a:ext cx="8747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    www.goldcopd.org</a:t>
            </a:r>
            <a:endParaRPr lang="en-US" sz="1200" dirty="0">
              <a:solidFill>
                <a:srgbClr val="134679"/>
              </a:solidFill>
            </a:endParaRPr>
          </a:p>
        </p:txBody>
      </p:sp>
    </p:spTree>
    <p:extLst>
      <p:ext uri="{BB962C8B-B14F-4D97-AF65-F5344CB8AC3E}">
        <p14:creationId xmlns:p14="http://schemas.microsoft.com/office/powerpoint/2010/main" val="148267305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7/05/2018</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‹Nr.›</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
        <p:nvSpPr>
          <p:cNvPr id="16"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65807218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7/05/2018</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‹Nr.›</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
        <p:nvSpPr>
          <p:cNvPr id="10" name="Rectangle 23"/>
          <p:cNvSpPr>
            <a:spLocks/>
          </p:cNvSpPr>
          <p:nvPr userDrawn="1"/>
        </p:nvSpPr>
        <p:spPr bwMode="auto">
          <a:xfrm>
            <a:off x="3114261" y="6648679"/>
            <a:ext cx="5787545" cy="215444"/>
          </a:xfrm>
          <a:prstGeom prst="rect">
            <a:avLst/>
          </a:prstGeom>
          <a:noFill/>
          <a:ln>
            <a:noFill/>
          </a:ln>
          <a:ex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    www.goldcopd.org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99093695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solidFill>
                  <a:prstClr val="black"/>
                </a:solidFill>
              </a:rPr>
              <a:pPr/>
              <a:t>7/05/2018</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solidFill>
                  <a:prstClr val="black"/>
                </a:solidFill>
              </a:rPr>
              <a:pPr/>
              <a:t>‹Nr.›</a:t>
            </a:fld>
            <a:endParaRPr lang="en-AU" altLang="en-US">
              <a:solidFill>
                <a:prstClr val="black"/>
              </a:solidFill>
            </a:endParaRPr>
          </a:p>
        </p:txBody>
      </p:sp>
      <p:sp>
        <p:nvSpPr>
          <p:cNvPr id="8" name="Rectangle 23"/>
          <p:cNvSpPr>
            <a:spLocks/>
          </p:cNvSpPr>
          <p:nvPr userDrawn="1"/>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5583930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1200329"/>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Slides must not be changed without permission from GINA.</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a:t>
            </a:r>
            <a:endParaRPr lang="en-US" sz="1200" dirty="0">
              <a:solidFill>
                <a:srgbClr val="134679"/>
              </a:solidFill>
            </a:endParaRPr>
          </a:p>
        </p:txBody>
      </p:sp>
    </p:spTree>
    <p:extLst>
      <p:ext uri="{BB962C8B-B14F-4D97-AF65-F5344CB8AC3E}">
        <p14:creationId xmlns:p14="http://schemas.microsoft.com/office/powerpoint/2010/main" val="20425442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57163" y="4380331"/>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53965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a:t>
            </a:r>
            <a:r>
              <a:rPr lang="en-US" sz="1200">
                <a:solidFill>
                  <a:srgbClr val="134679"/>
                </a:solidFill>
              </a:rPr>
              <a:t>for </a:t>
            </a:r>
            <a:r>
              <a:rPr lang="en-US" sz="1200" smtClean="0">
                <a:solidFill>
                  <a:srgbClr val="134679"/>
                </a:solidFill>
              </a:rPr>
              <a:t>Asthma     www.ginasthma.org</a:t>
            </a:r>
            <a:endParaRPr lang="en-US" sz="1200" dirty="0">
              <a:solidFill>
                <a:srgbClr val="134679"/>
              </a:solidFill>
            </a:endParaRPr>
          </a:p>
        </p:txBody>
      </p:sp>
    </p:spTree>
    <p:extLst>
      <p:ext uri="{BB962C8B-B14F-4D97-AF65-F5344CB8AC3E}">
        <p14:creationId xmlns:p14="http://schemas.microsoft.com/office/powerpoint/2010/main" val="368557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1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theme" Target="../theme/theme12.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7.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8.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9.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974482"/>
      </p:ext>
    </p:extLst>
  </p:cSld>
  <p:clrMap bg1="lt1" tx1="dk1" bg2="lt2" tx2="dk2" accent1="accent1" accent2="accent2" accent3="accent3" accent4="accent4" accent5="accent5" accent6="accent6" hlink="hlink" folHlink="folHlink"/>
  <p:sldLayoutIdLst>
    <p:sldLayoutId id="2147483718" r:id="rId1"/>
    <p:sldLayoutId id="2147483721" r:id="rId2"/>
    <p:sldLayoutId id="2147483719" r:id="rId3"/>
    <p:sldLayoutId id="2147483720" r:id="rId4"/>
    <p:sldLayoutId id="2147483722" r:id="rId5"/>
    <p:sldLayoutId id="2147483723" r:id="rId6"/>
    <p:sldLayoutId id="2147483724" r:id="rId7"/>
    <p:sldLayoutId id="2147483725" r:id="rId8"/>
    <p:sldLayoutId id="214748377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15060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52826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56658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53925833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2" r:id="rId3"/>
    <p:sldLayoutId id="2147483734"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903163"/>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88218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90629859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53804-EED5-4ABA-A7B2-EF2D5F7C27F9}" type="datetimeFigureOut">
              <a:rPr lang="en-AU" smtClean="0">
                <a:solidFill>
                  <a:prstClr val="black">
                    <a:tint val="75000"/>
                  </a:prstClr>
                </a:solidFill>
              </a:rPr>
              <a:pPr/>
              <a:t>7/05/2018</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EFF59-4B1F-460F-A66D-7637392BBC29}"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80016537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6861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43425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42449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www.ginasthma.org/" TargetMode="Externa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83.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54.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1523999" y="644019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for Asthma</a:t>
            </a: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0" y="946137"/>
            <a:ext cx="9143999" cy="2357691"/>
          </a:xfrm>
        </p:spPr>
        <p:txBody>
          <a:bodyPr>
            <a:normAutofit/>
          </a:bodyPr>
          <a:lstStyle/>
          <a:p>
            <a:r>
              <a:rPr lang="en-US" dirty="0" smtClean="0"/>
              <a:t>Global Initiative for Asthma (GINA)</a:t>
            </a:r>
            <a:br>
              <a:rPr lang="en-US" dirty="0" smtClean="0"/>
            </a:br>
            <a:r>
              <a:rPr lang="en-US" dirty="0"/>
              <a:t>T</a:t>
            </a:r>
            <a:r>
              <a:rPr lang="en-US" dirty="0" smtClean="0"/>
              <a:t>eaching slide set</a:t>
            </a:r>
            <a:r>
              <a:rPr lang="en-US" sz="3600" dirty="0"/>
              <a:t/>
            </a:r>
            <a:br>
              <a:rPr lang="en-US" sz="3600" dirty="0"/>
            </a:br>
            <a:r>
              <a:rPr lang="en-US" dirty="0" smtClean="0"/>
              <a:t>2018</a:t>
            </a:r>
            <a:endParaRPr lang="en-AU" dirty="0"/>
          </a:p>
        </p:txBody>
      </p:sp>
      <p:sp>
        <p:nvSpPr>
          <p:cNvPr id="3" name="Subtitle 2"/>
          <p:cNvSpPr>
            <a:spLocks noGrp="1"/>
          </p:cNvSpPr>
          <p:nvPr>
            <p:ph type="subTitle" idx="4294967295"/>
          </p:nvPr>
        </p:nvSpPr>
        <p:spPr>
          <a:xfrm>
            <a:off x="769242" y="4899025"/>
            <a:ext cx="7765158" cy="1087438"/>
          </a:xfrm>
          <a:prstGeom prst="rect">
            <a:avLst/>
          </a:prstGeom>
        </p:spPr>
        <p:txBody>
          <a:bodyPr>
            <a:noAutofit/>
          </a:bodyPr>
          <a:lstStyle/>
          <a:p>
            <a:pPr marL="0" indent="0" algn="ctr">
              <a:buNone/>
            </a:pPr>
            <a:r>
              <a:rPr lang="en-US" sz="2000" dirty="0">
                <a:solidFill>
                  <a:srgbClr val="134679"/>
                </a:solidFill>
              </a:rPr>
              <a:t>This slide set is restricted for academic and educational purposes only.  Use of the slide set, or of individual slides, for commercial or promotional purposes requires approval from </a:t>
            </a:r>
            <a:r>
              <a:rPr lang="en-US" sz="2000" dirty="0" smtClean="0">
                <a:solidFill>
                  <a:srgbClr val="134679"/>
                </a:solidFill>
              </a:rPr>
              <a:t>GINA. </a:t>
            </a:r>
            <a:br>
              <a:rPr lang="en-US" sz="2000" dirty="0" smtClean="0">
                <a:solidFill>
                  <a:srgbClr val="134679"/>
                </a:solidFill>
              </a:rPr>
            </a:br>
            <a:r>
              <a:rPr lang="en-US" sz="2000" dirty="0" smtClean="0">
                <a:solidFill>
                  <a:srgbClr val="134679"/>
                </a:solidFill>
              </a:rPr>
              <a:t>Slides must not be changed without explicit permission from GINA.    </a:t>
            </a:r>
            <a:endParaRPr lang="en-US" sz="2000" dirty="0">
              <a:solidFill>
                <a:srgbClr val="134679"/>
              </a:solidFill>
            </a:endParaRPr>
          </a:p>
          <a:p>
            <a:pPr algn="ctr"/>
            <a:endParaRPr lang="en-AU" sz="2000" dirty="0">
              <a:solidFill>
                <a:srgbClr val="134679"/>
              </a:solidFill>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17" y="3143929"/>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8" name="TextBox 1"/>
          <p:cNvSpPr txBox="1">
            <a:spLocks noChangeArrowheads="1"/>
          </p:cNvSpPr>
          <p:nvPr/>
        </p:nvSpPr>
        <p:spPr bwMode="auto">
          <a:xfrm>
            <a:off x="5744929" y="6447784"/>
            <a:ext cx="2299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37528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GINA structure</a:t>
            </a:r>
            <a:endParaRPr lang="en-AU" dirty="0"/>
          </a:p>
        </p:txBody>
      </p:sp>
      <p:sp>
        <p:nvSpPr>
          <p:cNvPr id="25" name="Rounded Rectangle 24"/>
          <p:cNvSpPr/>
          <p:nvPr/>
        </p:nvSpPr>
        <p:spPr>
          <a:xfrm>
            <a:off x="2643439" y="1369768"/>
            <a:ext cx="3780000" cy="1080000"/>
          </a:xfrm>
          <a:prstGeom prst="roundRect">
            <a:avLst/>
          </a:prstGeom>
          <a:solidFill>
            <a:srgbClr val="1346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smtClean="0"/>
              <a:t>Board of Directors</a:t>
            </a:r>
          </a:p>
          <a:p>
            <a:pPr algn="ctr"/>
            <a:r>
              <a:rPr lang="en-AU" dirty="0" smtClean="0"/>
              <a:t>Chair</a:t>
            </a:r>
            <a:r>
              <a:rPr lang="en-AU" smtClean="0"/>
              <a:t>: Søren Pedersen, </a:t>
            </a:r>
            <a:r>
              <a:rPr lang="en-AU" dirty="0" smtClean="0"/>
              <a:t>MD</a:t>
            </a:r>
            <a:endParaRPr lang="en-AU" dirty="0"/>
          </a:p>
        </p:txBody>
      </p:sp>
      <p:sp>
        <p:nvSpPr>
          <p:cNvPr id="26" name="Rounded Rectangle 25"/>
          <p:cNvSpPr/>
          <p:nvPr/>
        </p:nvSpPr>
        <p:spPr>
          <a:xfrm>
            <a:off x="278969" y="3162405"/>
            <a:ext cx="3960000" cy="1080000"/>
          </a:xfrm>
          <a:prstGeom prst="roundRect">
            <a:avLst/>
          </a:prstGeom>
          <a:solidFill>
            <a:srgbClr val="134679"/>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smtClean="0"/>
              <a:t>Dissemination &amp; Implementation Committee</a:t>
            </a:r>
          </a:p>
          <a:p>
            <a:pPr algn="ctr"/>
            <a:r>
              <a:rPr lang="en-AU" dirty="0" smtClean="0"/>
              <a:t>Chair: L-P Boulet, MD </a:t>
            </a:r>
            <a:endParaRPr lang="en-AU" dirty="0"/>
          </a:p>
        </p:txBody>
      </p:sp>
      <p:sp>
        <p:nvSpPr>
          <p:cNvPr id="27" name="Rounded Rectangle 26"/>
          <p:cNvSpPr/>
          <p:nvPr/>
        </p:nvSpPr>
        <p:spPr>
          <a:xfrm>
            <a:off x="4959458" y="3162404"/>
            <a:ext cx="3960000" cy="1080000"/>
          </a:xfrm>
          <a:prstGeom prst="roundRect">
            <a:avLst/>
          </a:prstGeom>
          <a:solidFill>
            <a:srgbClr val="134679"/>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smtClean="0"/>
              <a:t>Science Committee</a:t>
            </a:r>
          </a:p>
          <a:p>
            <a:pPr algn="ctr"/>
            <a:r>
              <a:rPr lang="en-AU" dirty="0" smtClean="0"/>
              <a:t>Chair: Helen Reddel, MBBS PhD</a:t>
            </a:r>
            <a:endParaRPr lang="en-AU" dirty="0"/>
          </a:p>
        </p:txBody>
      </p:sp>
      <p:cxnSp>
        <p:nvCxnSpPr>
          <p:cNvPr id="35" name="Elbow Connector 34"/>
          <p:cNvCxnSpPr>
            <a:stCxn id="25" idx="2"/>
            <a:endCxn id="26" idx="0"/>
          </p:cNvCxnSpPr>
          <p:nvPr/>
        </p:nvCxnSpPr>
        <p:spPr>
          <a:xfrm rot="5400000">
            <a:off x="3039886" y="1668851"/>
            <a:ext cx="712637" cy="2274470"/>
          </a:xfrm>
          <a:prstGeom prst="bentConnector3">
            <a:avLst/>
          </a:prstGeom>
          <a:ln>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5" idx="2"/>
            <a:endCxn id="27" idx="0"/>
          </p:cNvCxnSpPr>
          <p:nvPr/>
        </p:nvCxnSpPr>
        <p:spPr>
          <a:xfrm rot="16200000" flipH="1">
            <a:off x="5380130" y="1603076"/>
            <a:ext cx="712636" cy="2406019"/>
          </a:xfrm>
          <a:prstGeom prst="bentConnector3">
            <a:avLst/>
          </a:prstGeom>
          <a:ln>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2643439" y="4931794"/>
            <a:ext cx="3780000" cy="1080000"/>
          </a:xfrm>
          <a:prstGeom prst="roundRect">
            <a:avLst/>
          </a:prstGeom>
          <a:solidFill>
            <a:srgbClr val="1346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smtClean="0"/>
              <a:t>GINA ASSEMBLY</a:t>
            </a:r>
          </a:p>
        </p:txBody>
      </p:sp>
      <p:cxnSp>
        <p:nvCxnSpPr>
          <p:cNvPr id="9" name="Elbow Connector 8"/>
          <p:cNvCxnSpPr>
            <a:stCxn id="8" idx="0"/>
            <a:endCxn id="26" idx="2"/>
          </p:cNvCxnSpPr>
          <p:nvPr/>
        </p:nvCxnSpPr>
        <p:spPr>
          <a:xfrm rot="16200000" flipV="1">
            <a:off x="3051510" y="3449865"/>
            <a:ext cx="689389" cy="2274470"/>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8" idx="0"/>
            <a:endCxn id="27" idx="2"/>
          </p:cNvCxnSpPr>
          <p:nvPr/>
        </p:nvCxnSpPr>
        <p:spPr>
          <a:xfrm rot="5400000" flipH="1" flipV="1">
            <a:off x="5391753" y="3384090"/>
            <a:ext cx="689390" cy="2406019"/>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30357843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10000"/>
              </a:lnSpc>
            </a:pPr>
            <a:r>
              <a:rPr lang="en-AU" dirty="0" smtClean="0"/>
              <a:t>Poor adherence:</a:t>
            </a:r>
          </a:p>
          <a:p>
            <a:pPr lvl="1">
              <a:lnSpc>
                <a:spcPct val="110000"/>
              </a:lnSpc>
            </a:pPr>
            <a:r>
              <a:rPr lang="en-AU" dirty="0" smtClean="0"/>
              <a:t>Is very common: it is estimated that 50% of adults and children do not take controller medications as prescribed</a:t>
            </a:r>
          </a:p>
          <a:p>
            <a:pPr lvl="1">
              <a:lnSpc>
                <a:spcPct val="110000"/>
              </a:lnSpc>
            </a:pPr>
            <a:r>
              <a:rPr lang="en-AU" dirty="0" smtClean="0"/>
              <a:t>Contributes to uncontrolled asthma symptoms and risk of exacerbations and asthma-related death</a:t>
            </a:r>
          </a:p>
          <a:p>
            <a:pPr>
              <a:lnSpc>
                <a:spcPct val="110000"/>
              </a:lnSpc>
            </a:pPr>
            <a:r>
              <a:rPr lang="en-AU" dirty="0" smtClean="0"/>
              <a:t>Contributory factors</a:t>
            </a:r>
          </a:p>
          <a:p>
            <a:pPr lvl="1">
              <a:lnSpc>
                <a:spcPct val="110000"/>
              </a:lnSpc>
            </a:pPr>
            <a:r>
              <a:rPr lang="en-AU" dirty="0" smtClean="0"/>
              <a:t>Unintentional (e.g. forgetfulness, cost, confusion) and/or </a:t>
            </a:r>
          </a:p>
          <a:p>
            <a:pPr lvl="1">
              <a:lnSpc>
                <a:spcPct val="110000"/>
              </a:lnSpc>
            </a:pPr>
            <a:r>
              <a:rPr lang="en-AU" dirty="0" smtClean="0"/>
              <a:t>Intentional (e.g. no perceived need, fear of side-effects, cultural issues, cost)</a:t>
            </a:r>
          </a:p>
          <a:p>
            <a:pPr>
              <a:lnSpc>
                <a:spcPct val="110000"/>
              </a:lnSpc>
            </a:pPr>
            <a:r>
              <a:rPr lang="en-AU" dirty="0" smtClean="0"/>
              <a:t>How to identify patients with low adherence:</a:t>
            </a:r>
          </a:p>
          <a:p>
            <a:pPr lvl="1">
              <a:lnSpc>
                <a:spcPct val="110000"/>
              </a:lnSpc>
            </a:pPr>
            <a:r>
              <a:rPr lang="en-AU" dirty="0" smtClean="0"/>
              <a:t>Ask an empathic question, e.g. “</a:t>
            </a:r>
            <a:r>
              <a:rPr lang="en-AU" i="1" dirty="0" smtClean="0"/>
              <a:t>Do you find it easier to remember your medication in the morning or the evening?</a:t>
            </a:r>
            <a:r>
              <a:rPr lang="en-AU" dirty="0" smtClean="0"/>
              <a:t>”, or </a:t>
            </a:r>
            <a:br>
              <a:rPr lang="en-AU" dirty="0" smtClean="0"/>
            </a:br>
            <a:r>
              <a:rPr lang="en-AU" dirty="0" smtClean="0"/>
              <a:t>“</a:t>
            </a:r>
            <a:r>
              <a:rPr lang="en-AU" i="1" dirty="0" smtClean="0"/>
              <a:t>Would you say you are taking it 3 days a week, or less, or more?</a:t>
            </a:r>
            <a:r>
              <a:rPr lang="en-AU" dirty="0" smtClean="0"/>
              <a:t>”</a:t>
            </a:r>
          </a:p>
          <a:p>
            <a:pPr lvl="1">
              <a:lnSpc>
                <a:spcPct val="110000"/>
              </a:lnSpc>
            </a:pPr>
            <a:r>
              <a:rPr lang="en-AU" dirty="0" smtClean="0"/>
              <a:t>Check prescription date, label date and dose counter</a:t>
            </a:r>
          </a:p>
          <a:p>
            <a:pPr lvl="1">
              <a:lnSpc>
                <a:spcPct val="110000"/>
              </a:lnSpc>
            </a:pPr>
            <a:r>
              <a:rPr lang="en-AU" dirty="0" smtClean="0"/>
              <a:t>Ask patient about their beliefs and concerns about the medication</a:t>
            </a:r>
            <a:endParaRPr lang="en-AU" dirty="0"/>
          </a:p>
        </p:txBody>
      </p:sp>
      <p:sp>
        <p:nvSpPr>
          <p:cNvPr id="2" name="Title 1"/>
          <p:cNvSpPr>
            <a:spLocks noGrp="1"/>
          </p:cNvSpPr>
          <p:nvPr>
            <p:ph type="title"/>
          </p:nvPr>
        </p:nvSpPr>
        <p:spPr/>
        <p:txBody>
          <a:bodyPr/>
          <a:lstStyle/>
          <a:p>
            <a:r>
              <a:rPr lang="en-AU" smtClean="0"/>
              <a:t>Check adherence with asthma medications</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3-12</a:t>
            </a:r>
            <a:endParaRPr lang="en-AU" sz="1200" i="1" dirty="0">
              <a:solidFill>
                <a:schemeClr val="bg1"/>
              </a:solidFill>
            </a:endParaRPr>
          </a:p>
        </p:txBody>
      </p:sp>
    </p:spTree>
    <p:extLst>
      <p:ext uri="{BB962C8B-B14F-4D97-AF65-F5344CB8AC3E}">
        <p14:creationId xmlns:p14="http://schemas.microsoft.com/office/powerpoint/2010/main" val="31263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Only a few interventions have been studied closely in asthma and found to be effective for improving adherence</a:t>
            </a:r>
          </a:p>
          <a:p>
            <a:pPr lvl="1"/>
            <a:r>
              <a:rPr lang="en-AU" dirty="0" smtClean="0"/>
              <a:t>Shared decision-making</a:t>
            </a:r>
          </a:p>
          <a:p>
            <a:pPr lvl="1"/>
            <a:r>
              <a:rPr lang="en-AU" smtClean="0"/>
              <a:t>Comprehensive </a:t>
            </a:r>
            <a:r>
              <a:rPr lang="en-AU" dirty="0" smtClean="0"/>
              <a:t>asthma education with nurse home visits</a:t>
            </a:r>
          </a:p>
          <a:p>
            <a:pPr lvl="1"/>
            <a:r>
              <a:rPr lang="en-AU" smtClean="0"/>
              <a:t>Inhaler reminders, either proactively or </a:t>
            </a:r>
            <a:r>
              <a:rPr lang="en-AU" dirty="0" smtClean="0"/>
              <a:t>for missed doses</a:t>
            </a:r>
          </a:p>
          <a:p>
            <a:pPr lvl="1"/>
            <a:r>
              <a:rPr lang="en-AU" dirty="0" smtClean="0"/>
              <a:t>Reviewing patients’ detailed dispensing records</a:t>
            </a:r>
            <a:endParaRPr lang="en-AU" dirty="0"/>
          </a:p>
        </p:txBody>
      </p:sp>
      <p:sp>
        <p:nvSpPr>
          <p:cNvPr id="2" name="Title 1"/>
          <p:cNvSpPr>
            <a:spLocks noGrp="1"/>
          </p:cNvSpPr>
          <p:nvPr>
            <p:ph type="title"/>
          </p:nvPr>
        </p:nvSpPr>
        <p:spPr/>
        <p:txBody>
          <a:bodyPr/>
          <a:lstStyle/>
          <a:p>
            <a:r>
              <a:rPr lang="en-AU" smtClean="0"/>
              <a:t>Strategies to improve adherence in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grpSp>
        <p:nvGrpSpPr>
          <p:cNvPr id="5" name="Group 4"/>
          <p:cNvGrpSpPr>
            <a:grpSpLocks/>
          </p:cNvGrpSpPr>
          <p:nvPr/>
        </p:nvGrpSpPr>
        <p:grpSpPr bwMode="auto">
          <a:xfrm>
            <a:off x="7856306" y="1713139"/>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0199223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Highly effective in improving asthma outcomes</a:t>
            </a:r>
          </a:p>
          <a:p>
            <a:pPr lvl="1"/>
            <a:r>
              <a:rPr lang="en-AU" dirty="0" smtClean="0"/>
              <a:t>Reduced hospitalizations, ED visits, symptoms, night waking, time off work, improved lung function and quality of life</a:t>
            </a:r>
          </a:p>
          <a:p>
            <a:r>
              <a:rPr lang="en-AU" dirty="0" smtClean="0"/>
              <a:t>Three essential components </a:t>
            </a:r>
          </a:p>
          <a:p>
            <a:pPr lvl="1"/>
            <a:r>
              <a:rPr lang="en-AU" dirty="0" smtClean="0"/>
              <a:t>Self-monitoring of symptoms and/or PEF</a:t>
            </a:r>
          </a:p>
          <a:p>
            <a:pPr lvl="1"/>
            <a:r>
              <a:rPr lang="en-AU" dirty="0" smtClean="0"/>
              <a:t>Written asthma action plan</a:t>
            </a:r>
          </a:p>
          <a:p>
            <a:pPr lvl="2"/>
            <a:r>
              <a:rPr lang="en-AU" dirty="0" smtClean="0"/>
              <a:t>Describe how to recognize and respond to worsening asthma</a:t>
            </a:r>
          </a:p>
          <a:p>
            <a:pPr lvl="2"/>
            <a:r>
              <a:rPr lang="en-AU" dirty="0" smtClean="0"/>
              <a:t>Individualize the plan for the patient’s health literacy and autonomy</a:t>
            </a:r>
          </a:p>
          <a:p>
            <a:pPr lvl="2"/>
            <a:r>
              <a:rPr lang="en-AU" dirty="0" smtClean="0"/>
              <a:t>Provide advice about a change in ICS and how/when to add OCS</a:t>
            </a:r>
          </a:p>
          <a:p>
            <a:pPr lvl="2"/>
            <a:r>
              <a:rPr lang="en-AU" dirty="0" smtClean="0"/>
              <a:t>If using PEF, base action plan on personal best rather than predicted</a:t>
            </a:r>
          </a:p>
          <a:p>
            <a:pPr lvl="1"/>
            <a:r>
              <a:rPr lang="en-AU" dirty="0" smtClean="0"/>
              <a:t>Regular medical review</a:t>
            </a:r>
          </a:p>
          <a:p>
            <a:pPr lvl="2"/>
            <a:endParaRPr lang="en-AU" dirty="0" smtClean="0"/>
          </a:p>
          <a:p>
            <a:pPr lvl="2"/>
            <a:endParaRPr lang="en-AU" dirty="0" smtClean="0"/>
          </a:p>
          <a:p>
            <a:pPr lvl="1"/>
            <a:endParaRPr lang="en-AU" dirty="0"/>
          </a:p>
        </p:txBody>
      </p:sp>
      <p:sp>
        <p:nvSpPr>
          <p:cNvPr id="2" name="Title 1"/>
          <p:cNvSpPr>
            <a:spLocks noGrp="1"/>
          </p:cNvSpPr>
          <p:nvPr>
            <p:ph type="title"/>
          </p:nvPr>
        </p:nvSpPr>
        <p:spPr/>
        <p:txBody>
          <a:bodyPr/>
          <a:lstStyle/>
          <a:p>
            <a:r>
              <a:rPr lang="en-AU" smtClean="0"/>
              <a:t>‘Guided self-management education’</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420854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smtClean="0"/>
              <a:t>Perimenstrual (catamenial) asthma</a:t>
            </a:r>
          </a:p>
          <a:p>
            <a:pPr lvl="1"/>
            <a:r>
              <a:rPr lang="en-US" smtClean="0"/>
              <a:t>Asthma is worse premenstrually in ~20% women</a:t>
            </a:r>
          </a:p>
          <a:p>
            <a:pPr lvl="1"/>
            <a:r>
              <a:rPr lang="en-US" smtClean="0"/>
              <a:t>More common in older women, with higher BMI, longer duration and more </a:t>
            </a:r>
            <a:r>
              <a:rPr lang="en-US"/>
              <a:t>severe </a:t>
            </a:r>
            <a:r>
              <a:rPr lang="en-US" smtClean="0"/>
              <a:t>asthma; often have dysmenorrhea, shorter cycles, longer bleeding; aspirin-exacerbated respiratory disease is more common </a:t>
            </a:r>
            <a:r>
              <a:rPr lang="en-US" sz="1600" i="1" smtClean="0"/>
              <a:t>(</a:t>
            </a:r>
            <a:r>
              <a:rPr lang="en-AU" sz="1600" i="1" smtClean="0"/>
              <a:t>Sanchez-Ramos Exp Rev Respir Med 2017) </a:t>
            </a:r>
            <a:endParaRPr lang="en-US" sz="1600" i="1" smtClean="0"/>
          </a:p>
          <a:p>
            <a:pPr lvl="1"/>
            <a:r>
              <a:rPr lang="en-US" smtClean="0"/>
              <a:t>Add-on treatment: oral contraceptives and/or LTRA may be helpful </a:t>
            </a:r>
            <a:endParaRPr lang="en-AU"/>
          </a:p>
          <a:p>
            <a:endParaRPr lang="en-AU" i="1" smtClean="0"/>
          </a:p>
          <a:p>
            <a:endParaRPr lang="en-AU"/>
          </a:p>
        </p:txBody>
      </p:sp>
      <p:sp>
        <p:nvSpPr>
          <p:cNvPr id="3" name="Title 2"/>
          <p:cNvSpPr>
            <a:spLocks noGrp="1"/>
          </p:cNvSpPr>
          <p:nvPr>
            <p:ph type="title"/>
          </p:nvPr>
        </p:nvSpPr>
        <p:spPr/>
        <p:txBody>
          <a:bodyPr/>
          <a:lstStyle/>
          <a:p>
            <a:r>
              <a:rPr lang="en-AU" smtClean="0"/>
              <a:t>Perimenstrual asthma</a:t>
            </a:r>
            <a:endParaRPr lang="en-AU"/>
          </a:p>
        </p:txBody>
      </p:sp>
      <p:grpSp>
        <p:nvGrpSpPr>
          <p:cNvPr id="5" name="Group 4"/>
          <p:cNvGrpSpPr>
            <a:grpSpLocks/>
          </p:cNvGrpSpPr>
          <p:nvPr/>
        </p:nvGrpSpPr>
        <p:grpSpPr bwMode="auto">
          <a:xfrm>
            <a:off x="6602693" y="696912"/>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NEW in 2018</a:t>
              </a:r>
              <a:endParaRPr lang="en-US" altLang="en-US" sz="1000" dirty="0">
                <a:solidFill>
                  <a:srgbClr val="134679"/>
                </a:solidFill>
                <a:latin typeface="Arial Bold" charset="0"/>
                <a:sym typeface="Arial Bold" charset="0"/>
              </a:endParaRPr>
            </a:p>
          </p:txBody>
        </p:sp>
      </p:grpSp>
      <p:sp>
        <p:nvSpPr>
          <p:cNvPr id="8" name="TextBox 7"/>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13684871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Confirm the diagnosis of asthma</a:t>
            </a:r>
          </a:p>
          <a:p>
            <a:pPr lvl="1"/>
            <a:r>
              <a:rPr lang="en-AU" dirty="0" smtClean="0"/>
              <a:t>Consider </a:t>
            </a:r>
            <a:r>
              <a:rPr lang="en-AU" dirty="0"/>
              <a:t>alternative diagnoses or contributors to </a:t>
            </a:r>
            <a:r>
              <a:rPr lang="en-AU" dirty="0" smtClean="0"/>
              <a:t>symptoms, e.g. upper airway dysfunction, COPD, recurrent respiratory infections</a:t>
            </a:r>
          </a:p>
          <a:p>
            <a:r>
              <a:rPr lang="en-AU" dirty="0" smtClean="0"/>
              <a:t>Investigate for comorbidities</a:t>
            </a:r>
          </a:p>
          <a:p>
            <a:pPr lvl="1"/>
            <a:r>
              <a:rPr lang="en-AU" dirty="0" smtClean="0"/>
              <a:t>Chronic sinusitis, obesity, GERD, obstructive sleep </a:t>
            </a:r>
            <a:r>
              <a:rPr lang="en-AU" dirty="0" err="1" smtClean="0"/>
              <a:t>apnea</a:t>
            </a:r>
            <a:r>
              <a:rPr lang="en-AU" dirty="0" smtClean="0"/>
              <a:t>, psychological or psychiatric disorders</a:t>
            </a:r>
          </a:p>
          <a:p>
            <a:r>
              <a:rPr lang="en-AU" dirty="0" smtClean="0"/>
              <a:t>Check inhaler technique and medication adherence</a:t>
            </a:r>
          </a:p>
          <a:p>
            <a:r>
              <a:rPr lang="en-AU" dirty="0" smtClean="0"/>
              <a:t>Investigate for persistent environmental exposure</a:t>
            </a:r>
          </a:p>
          <a:p>
            <a:pPr lvl="1"/>
            <a:r>
              <a:rPr lang="en-AU" dirty="0" smtClean="0"/>
              <a:t>Allergens or toxic substances (domestic or occupational)</a:t>
            </a:r>
            <a:endParaRPr lang="en-AU" dirty="0"/>
          </a:p>
        </p:txBody>
      </p:sp>
      <p:sp>
        <p:nvSpPr>
          <p:cNvPr id="2" name="Title 1"/>
          <p:cNvSpPr>
            <a:spLocks noGrp="1"/>
          </p:cNvSpPr>
          <p:nvPr>
            <p:ph type="title"/>
          </p:nvPr>
        </p:nvSpPr>
        <p:spPr/>
        <p:txBody>
          <a:bodyPr>
            <a:normAutofit/>
          </a:bodyPr>
          <a:lstStyle/>
          <a:p>
            <a:r>
              <a:rPr lang="en-AU" dirty="0" smtClean="0"/>
              <a:t>Investigations in patients with severe asthma</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3-14 (1/2)</a:t>
            </a:r>
            <a:endParaRPr lang="en-AU" sz="1200" i="1" dirty="0">
              <a:solidFill>
                <a:schemeClr val="bg1"/>
              </a:solidFill>
            </a:endParaRPr>
          </a:p>
        </p:txBody>
      </p:sp>
    </p:spTree>
    <p:extLst>
      <p:ext uri="{BB962C8B-B14F-4D97-AF65-F5344CB8AC3E}">
        <p14:creationId xmlns:p14="http://schemas.microsoft.com/office/powerpoint/2010/main" val="55747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9153"/>
            <a:ext cx="8686800" cy="5569801"/>
          </a:xfrm>
        </p:spPr>
        <p:txBody>
          <a:bodyPr>
            <a:normAutofit fontScale="85000" lnSpcReduction="20000"/>
          </a:bodyPr>
          <a:lstStyle/>
          <a:p>
            <a:pPr>
              <a:lnSpc>
                <a:spcPct val="120000"/>
              </a:lnSpc>
            </a:pPr>
            <a:r>
              <a:rPr lang="en-AU" dirty="0" smtClean="0"/>
              <a:t>Optimize dose of ICS/LABA</a:t>
            </a:r>
          </a:p>
          <a:p>
            <a:pPr lvl="1">
              <a:lnSpc>
                <a:spcPct val="120000"/>
              </a:lnSpc>
            </a:pPr>
            <a:r>
              <a:rPr lang="en-AU" dirty="0" smtClean="0"/>
              <a:t>Complete resistance to ICS is rare</a:t>
            </a:r>
          </a:p>
          <a:p>
            <a:pPr lvl="1">
              <a:lnSpc>
                <a:spcPct val="120000"/>
              </a:lnSpc>
            </a:pPr>
            <a:r>
              <a:rPr lang="en-AU" dirty="0" smtClean="0"/>
              <a:t>Consider therapeutic trial of higher dose</a:t>
            </a:r>
          </a:p>
          <a:p>
            <a:pPr>
              <a:lnSpc>
                <a:spcPct val="120000"/>
              </a:lnSpc>
            </a:pPr>
            <a:r>
              <a:rPr lang="en-AU" smtClean="0"/>
              <a:t>Add-on </a:t>
            </a:r>
            <a:r>
              <a:rPr lang="en-AU" dirty="0" smtClean="0"/>
              <a:t>treatments without phenotyping</a:t>
            </a:r>
          </a:p>
          <a:p>
            <a:pPr lvl="1">
              <a:lnSpc>
                <a:spcPct val="120000"/>
              </a:lnSpc>
            </a:pPr>
            <a:r>
              <a:rPr lang="en-AU" dirty="0" err="1" smtClean="0"/>
              <a:t>Tiotropium</a:t>
            </a:r>
            <a:r>
              <a:rPr lang="en-AU" dirty="0" smtClean="0"/>
              <a:t> - reduces </a:t>
            </a:r>
            <a:r>
              <a:rPr lang="en-AU" smtClean="0"/>
              <a:t>exacerbations (history </a:t>
            </a:r>
            <a:r>
              <a:rPr lang="en-AU"/>
              <a:t>of </a:t>
            </a:r>
            <a:r>
              <a:rPr lang="en-AU" smtClean="0"/>
              <a:t>exacerbations, age ≥12 years)</a:t>
            </a:r>
            <a:endParaRPr lang="en-AU" dirty="0" smtClean="0"/>
          </a:p>
          <a:p>
            <a:pPr lvl="1">
              <a:lnSpc>
                <a:spcPct val="120000"/>
              </a:lnSpc>
            </a:pPr>
            <a:r>
              <a:rPr lang="en-AU" dirty="0" smtClean="0"/>
              <a:t>Theophylline, LTRA – limited benefit</a:t>
            </a:r>
          </a:p>
          <a:p>
            <a:pPr>
              <a:lnSpc>
                <a:spcPct val="120000"/>
              </a:lnSpc>
            </a:pPr>
            <a:r>
              <a:rPr lang="en-AU" dirty="0" smtClean="0"/>
              <a:t>Phenotype-guided treatment</a:t>
            </a:r>
          </a:p>
          <a:p>
            <a:pPr lvl="1">
              <a:lnSpc>
                <a:spcPct val="120000"/>
              </a:lnSpc>
            </a:pPr>
            <a:r>
              <a:rPr lang="en-AU"/>
              <a:t>Severe allergic asthma: </a:t>
            </a:r>
            <a:r>
              <a:rPr lang="en-AU" smtClean="0"/>
              <a:t>add-on anti-IgE (omalizumab ≥6 yrs)</a:t>
            </a:r>
            <a:endParaRPr lang="en-AU"/>
          </a:p>
          <a:p>
            <a:pPr lvl="1">
              <a:lnSpc>
                <a:spcPct val="120000"/>
              </a:lnSpc>
            </a:pPr>
            <a:r>
              <a:rPr lang="en-AU" smtClean="0"/>
              <a:t>Severe eosinophilic asthma: add-on anti-IL 5 (mepolizumab ≥12 yrs or reslizumab ≥18 yrs), or anti-IL5R (benralizumab ≥12 yrs) </a:t>
            </a:r>
          </a:p>
          <a:p>
            <a:pPr lvl="1">
              <a:lnSpc>
                <a:spcPct val="120000"/>
              </a:lnSpc>
            </a:pPr>
            <a:r>
              <a:rPr lang="en-AU" smtClean="0"/>
              <a:t>Sputum-guided </a:t>
            </a:r>
            <a:r>
              <a:rPr lang="en-AU" dirty="0" smtClean="0"/>
              <a:t>treatment to reduce exacerbations </a:t>
            </a:r>
            <a:r>
              <a:rPr lang="en-AU" smtClean="0"/>
              <a:t>and/or OCS dose</a:t>
            </a:r>
            <a:endParaRPr lang="en-AU" dirty="0" smtClean="0"/>
          </a:p>
          <a:p>
            <a:pPr lvl="1">
              <a:lnSpc>
                <a:spcPct val="120000"/>
              </a:lnSpc>
            </a:pPr>
            <a:r>
              <a:rPr lang="en-AU" smtClean="0"/>
              <a:t>Aspirin-exacerbated </a:t>
            </a:r>
            <a:r>
              <a:rPr lang="en-AU" dirty="0" smtClean="0"/>
              <a:t>respiratory disease: consider add-on LTRA</a:t>
            </a:r>
          </a:p>
          <a:p>
            <a:pPr>
              <a:lnSpc>
                <a:spcPct val="120000"/>
              </a:lnSpc>
            </a:pPr>
            <a:r>
              <a:rPr lang="en-AU" dirty="0" smtClean="0"/>
              <a:t>Non-pharmacological interventions</a:t>
            </a:r>
          </a:p>
          <a:p>
            <a:pPr lvl="1">
              <a:lnSpc>
                <a:spcPct val="120000"/>
              </a:lnSpc>
            </a:pPr>
            <a:r>
              <a:rPr lang="en-AU" dirty="0" smtClean="0"/>
              <a:t>Consider bronchial thermoplasty for </a:t>
            </a:r>
            <a:r>
              <a:rPr lang="en-AU" smtClean="0"/>
              <a:t>selected patients (with registry)</a:t>
            </a:r>
            <a:endParaRPr lang="en-AU" dirty="0" smtClean="0"/>
          </a:p>
          <a:p>
            <a:pPr lvl="1">
              <a:lnSpc>
                <a:spcPct val="120000"/>
              </a:lnSpc>
            </a:pPr>
            <a:r>
              <a:rPr lang="en-AU" dirty="0" smtClean="0"/>
              <a:t>Comprehensive adherence-promoting program</a:t>
            </a:r>
          </a:p>
          <a:p>
            <a:pPr>
              <a:lnSpc>
                <a:spcPct val="120000"/>
              </a:lnSpc>
            </a:pPr>
            <a:r>
              <a:rPr lang="en-AU"/>
              <a:t>Consider low dose maintenance oral corticosteroids</a:t>
            </a:r>
          </a:p>
          <a:p>
            <a:pPr lvl="1">
              <a:lnSpc>
                <a:spcPct val="120000"/>
              </a:lnSpc>
            </a:pPr>
            <a:r>
              <a:rPr lang="en-AU"/>
              <a:t>Monitor for and manage side-effects, including </a:t>
            </a:r>
            <a:r>
              <a:rPr lang="en-AU" smtClean="0"/>
              <a:t>osteoporosis</a:t>
            </a:r>
            <a:endParaRPr lang="en-AU"/>
          </a:p>
        </p:txBody>
      </p:sp>
      <p:sp>
        <p:nvSpPr>
          <p:cNvPr id="2" name="Title 1"/>
          <p:cNvSpPr>
            <a:spLocks noGrp="1"/>
          </p:cNvSpPr>
          <p:nvPr>
            <p:ph type="title"/>
          </p:nvPr>
        </p:nvSpPr>
        <p:spPr/>
        <p:txBody>
          <a:bodyPr/>
          <a:lstStyle/>
          <a:p>
            <a:r>
              <a:rPr lang="en-AU" smtClean="0"/>
              <a:t>Management of severe asthma</a:t>
            </a:r>
            <a:endParaRPr lang="en-AU" dirty="0"/>
          </a:p>
        </p:txBody>
      </p:sp>
      <p:sp>
        <p:nvSpPr>
          <p:cNvPr id="5" name="TextBox 4"/>
          <p:cNvSpPr txBox="1"/>
          <p:nvPr/>
        </p:nvSpPr>
        <p:spPr>
          <a:xfrm>
            <a:off x="159653" y="6623998"/>
            <a:ext cx="4049490"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3-14 (2/2)</a:t>
            </a:r>
            <a:endParaRPr lang="en-AU" sz="1200" i="1" dirty="0">
              <a:solidFill>
                <a:schemeClr val="bg1"/>
              </a:solidFill>
            </a:endParaRPr>
          </a:p>
        </p:txBody>
      </p:sp>
      <p:grpSp>
        <p:nvGrpSpPr>
          <p:cNvPr id="6" name="Group 10"/>
          <p:cNvGrpSpPr>
            <a:grpSpLocks/>
          </p:cNvGrpSpPr>
          <p:nvPr/>
        </p:nvGrpSpPr>
        <p:grpSpPr bwMode="auto">
          <a:xfrm>
            <a:off x="7881478" y="2830509"/>
            <a:ext cx="993775" cy="841375"/>
            <a:chOff x="0" y="0"/>
            <a:chExt cx="626" cy="530"/>
          </a:xfrm>
        </p:grpSpPr>
        <p:sp>
          <p:nvSpPr>
            <p:cNvPr id="7"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 name="Rectangle 7"/>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2111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smtClean="0"/>
              <a:t>Where? </a:t>
            </a:r>
          </a:p>
          <a:p>
            <a:pPr lvl="1"/>
            <a:r>
              <a:rPr lang="en-AU" smtClean="0"/>
              <a:t>Low-resource settings may be found not only in low and middle income countries (LMIC), but also in affluent nations</a:t>
            </a:r>
          </a:p>
          <a:p>
            <a:r>
              <a:rPr lang="en-AU" smtClean="0"/>
              <a:t>Diagnosis in low-resource settings</a:t>
            </a:r>
          </a:p>
          <a:p>
            <a:pPr lvl="1"/>
            <a:r>
              <a:rPr lang="en-AU" smtClean="0"/>
              <a:t>Up to 50% asthma undiagnosed, up to 34% over-diagnosed </a:t>
            </a:r>
            <a:r>
              <a:rPr lang="en-AU" sz="1600" i="1" smtClean="0"/>
              <a:t>(José 2014)</a:t>
            </a:r>
            <a:endParaRPr lang="en-AU" i="1" smtClean="0"/>
          </a:p>
          <a:p>
            <a:pPr lvl="1"/>
            <a:r>
              <a:rPr lang="en-AU" smtClean="0"/>
              <a:t>Ask about symptoms suggestive of chronic respiratory infections e.g. TB</a:t>
            </a:r>
          </a:p>
          <a:p>
            <a:pPr lvl="1"/>
            <a:r>
              <a:rPr lang="en-AU" smtClean="0"/>
              <a:t>Check FVC as well as FEV</a:t>
            </a:r>
            <a:r>
              <a:rPr lang="en-AU" baseline="-25000" smtClean="0"/>
              <a:t>1</a:t>
            </a:r>
            <a:r>
              <a:rPr lang="en-AU" smtClean="0"/>
              <a:t>, as spirometric restriction is common </a:t>
            </a:r>
          </a:p>
          <a:p>
            <a:pPr lvl="1"/>
            <a:r>
              <a:rPr lang="en-AU" smtClean="0"/>
              <a:t>Peak flow meters recommended by WHO as essential tools for Package of Essential Non-communicable Diseases Interventions (WHO-PEN)</a:t>
            </a:r>
          </a:p>
          <a:p>
            <a:r>
              <a:rPr lang="en-AU" smtClean="0"/>
              <a:t>Management of asthma in low-resource settings</a:t>
            </a:r>
          </a:p>
          <a:p>
            <a:pPr lvl="1"/>
            <a:r>
              <a:rPr lang="en-AU" smtClean="0"/>
              <a:t>GINA strategy for stepwise treatment includes options for low-resource settings</a:t>
            </a:r>
          </a:p>
          <a:p>
            <a:pPr lvl="1"/>
            <a:r>
              <a:rPr lang="en-AU" smtClean="0"/>
              <a:t>Prioritize the most cost-effective approach; include ICS and SABA</a:t>
            </a:r>
          </a:p>
          <a:p>
            <a:pPr lvl="1"/>
            <a:r>
              <a:rPr lang="en-AU" smtClean="0"/>
              <a:t>Build capacity of primary health care teams, including nurses and pharmacist</a:t>
            </a:r>
          </a:p>
          <a:p>
            <a:pPr lvl="1"/>
            <a:r>
              <a:rPr lang="en-AU" smtClean="0"/>
              <a:t>WHO-PEN recommends inclusion of peak flow meters as essential tools, and oximeters if resources permit</a:t>
            </a:r>
          </a:p>
        </p:txBody>
      </p:sp>
      <p:sp>
        <p:nvSpPr>
          <p:cNvPr id="3" name="Title 2"/>
          <p:cNvSpPr>
            <a:spLocks noGrp="1"/>
          </p:cNvSpPr>
          <p:nvPr>
            <p:ph type="title"/>
          </p:nvPr>
        </p:nvSpPr>
        <p:spPr>
          <a:xfrm>
            <a:off x="172279" y="251382"/>
            <a:ext cx="7679950" cy="936000"/>
          </a:xfrm>
        </p:spPr>
        <p:txBody>
          <a:bodyPr anchor="t"/>
          <a:lstStyle/>
          <a:p>
            <a:r>
              <a:rPr lang="en-AU" smtClean="0"/>
              <a:t>Management of asthma in low-resource settings</a:t>
            </a:r>
            <a:endParaRPr lang="en-AU" dirty="0"/>
          </a:p>
        </p:txBody>
      </p:sp>
      <p:sp>
        <p:nvSpPr>
          <p:cNvPr id="4" name="Rectangle 7"/>
          <p:cNvSpPr>
            <a:spLocks/>
          </p:cNvSpPr>
          <p:nvPr/>
        </p:nvSpPr>
        <p:spPr bwMode="auto">
          <a:xfrm>
            <a:off x="160337" y="6640513"/>
            <a:ext cx="261189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smtClean="0">
                <a:solidFill>
                  <a:srgbClr val="FFFFFF"/>
                </a:solidFill>
                <a:latin typeface="Arial Italic" charset="0"/>
                <a:sym typeface="Arial Italic" charset="0"/>
              </a:rPr>
              <a:t>GINA 2018</a:t>
            </a:r>
            <a:endParaRPr lang="en-US" altLang="en-US" sz="1200" i="1" dirty="0">
              <a:solidFill>
                <a:srgbClr val="FFFFFF"/>
              </a:solidFill>
              <a:latin typeface="Arial Italic" charset="0"/>
              <a:sym typeface="Arial Italic" charset="0"/>
            </a:endParaRPr>
          </a:p>
        </p:txBody>
      </p:sp>
    </p:spTree>
    <p:extLst>
      <p:ext uri="{BB962C8B-B14F-4D97-AF65-F5344CB8AC3E}">
        <p14:creationId xmlns:p14="http://schemas.microsoft.com/office/powerpoint/2010/main" val="23524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Asthma flare-ups </a:t>
            </a:r>
            <a:br>
              <a:rPr lang="en-AU" dirty="0" smtClean="0"/>
            </a:br>
            <a:r>
              <a:rPr lang="en-AU" dirty="0" smtClean="0"/>
              <a:t>(exacerbations)</a:t>
            </a:r>
            <a:endParaRPr lang="en-AU" dirty="0"/>
          </a:p>
        </p:txBody>
      </p:sp>
    </p:spTree>
    <p:extLst>
      <p:ext uri="{BB962C8B-B14F-4D97-AF65-F5344CB8AC3E}">
        <p14:creationId xmlns:p14="http://schemas.microsoft.com/office/powerpoint/2010/main" val="35590119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smtClean="0"/>
              <a:t>A flare-up or exacerbation is an acute or sub-acute worsening </a:t>
            </a:r>
            <a:br>
              <a:rPr lang="en-AU" dirty="0" smtClean="0"/>
            </a:br>
            <a:r>
              <a:rPr lang="en-AU" dirty="0" smtClean="0"/>
              <a:t>of symptoms and lung function compared with the patient’s usual status</a:t>
            </a:r>
          </a:p>
          <a:p>
            <a:r>
              <a:rPr lang="en-AU" dirty="0" smtClean="0"/>
              <a:t>Terminology</a:t>
            </a:r>
          </a:p>
          <a:p>
            <a:pPr lvl="1"/>
            <a:r>
              <a:rPr lang="en-AU" dirty="0" smtClean="0"/>
              <a:t>‘Flare-up’ is the preferred term for discussion with patients</a:t>
            </a:r>
          </a:p>
          <a:p>
            <a:pPr lvl="1"/>
            <a:r>
              <a:rPr lang="en-AU" dirty="0" smtClean="0"/>
              <a:t>‘Exacerbation’ is a difficult term for patients</a:t>
            </a:r>
          </a:p>
          <a:p>
            <a:pPr lvl="1"/>
            <a:r>
              <a:rPr lang="en-AU" dirty="0" smtClean="0"/>
              <a:t>‘Attack’ has highly variable meanings for patients and clinicians</a:t>
            </a:r>
          </a:p>
          <a:p>
            <a:pPr lvl="1"/>
            <a:r>
              <a:rPr lang="en-AU" dirty="0" smtClean="0"/>
              <a:t>‘Episode’ does not convey clinical urgency</a:t>
            </a:r>
          </a:p>
          <a:p>
            <a:r>
              <a:rPr lang="en-AU" dirty="0" smtClean="0"/>
              <a:t>Consider management of worsening asthma as a continuum</a:t>
            </a:r>
          </a:p>
          <a:p>
            <a:pPr lvl="1"/>
            <a:r>
              <a:rPr lang="en-AU" dirty="0" smtClean="0"/>
              <a:t>Self-management with a written asthma action plan</a:t>
            </a:r>
          </a:p>
          <a:p>
            <a:pPr lvl="1"/>
            <a:r>
              <a:rPr lang="en-AU" dirty="0" smtClean="0"/>
              <a:t>Management in primary care</a:t>
            </a:r>
          </a:p>
          <a:p>
            <a:pPr lvl="1"/>
            <a:r>
              <a:rPr lang="en-AU" dirty="0" smtClean="0"/>
              <a:t>Management in the emergency department and hospital</a:t>
            </a:r>
          </a:p>
          <a:p>
            <a:pPr lvl="1"/>
            <a:r>
              <a:rPr lang="en-AU" dirty="0" smtClean="0"/>
              <a:t>Follow-up after any exacerbation</a:t>
            </a:r>
          </a:p>
          <a:p>
            <a:pPr lvl="1"/>
            <a:endParaRPr lang="en-AU" dirty="0"/>
          </a:p>
        </p:txBody>
      </p:sp>
      <p:sp>
        <p:nvSpPr>
          <p:cNvPr id="2" name="Title 1"/>
          <p:cNvSpPr>
            <a:spLocks noGrp="1"/>
          </p:cNvSpPr>
          <p:nvPr>
            <p:ph type="title"/>
          </p:nvPr>
        </p:nvSpPr>
        <p:spPr/>
        <p:txBody>
          <a:bodyPr/>
          <a:lstStyle/>
          <a:p>
            <a:r>
              <a:rPr lang="en-AU" dirty="0" smtClean="0"/>
              <a:t>Definition and terminology</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48781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Patients at increased risk of asthma-related death should be identified</a:t>
            </a:r>
          </a:p>
          <a:p>
            <a:pPr lvl="1"/>
            <a:r>
              <a:rPr lang="en-AU" dirty="0" smtClean="0"/>
              <a:t>Any history of near-fatal asthma requiring intubation and ventilation</a:t>
            </a:r>
          </a:p>
          <a:p>
            <a:pPr lvl="1"/>
            <a:r>
              <a:rPr lang="en-AU" dirty="0" smtClean="0"/>
              <a:t>Hospitalization or emergency care for asthma in last 12 months</a:t>
            </a:r>
          </a:p>
          <a:p>
            <a:pPr lvl="1"/>
            <a:r>
              <a:rPr lang="en-AU" dirty="0" smtClean="0"/>
              <a:t>Not currently using ICS, or poor adherence with ICS</a:t>
            </a:r>
          </a:p>
          <a:p>
            <a:pPr lvl="1"/>
            <a:r>
              <a:rPr lang="en-AU" dirty="0" smtClean="0"/>
              <a:t>Currently using or recently stopped using OCS </a:t>
            </a:r>
          </a:p>
          <a:p>
            <a:pPr lvl="2"/>
            <a:r>
              <a:rPr lang="en-AU" dirty="0" smtClean="0"/>
              <a:t>(indicating the severity of recent events)</a:t>
            </a:r>
          </a:p>
          <a:p>
            <a:pPr lvl="1"/>
            <a:r>
              <a:rPr lang="en-AU" dirty="0" smtClean="0"/>
              <a:t>Over-use of SABAs, especially if more than 1 canister/month</a:t>
            </a:r>
          </a:p>
          <a:p>
            <a:pPr lvl="1"/>
            <a:r>
              <a:rPr lang="en-AU" dirty="0" smtClean="0"/>
              <a:t>Lack of a written asthma action plan</a:t>
            </a:r>
          </a:p>
          <a:p>
            <a:pPr lvl="1"/>
            <a:r>
              <a:rPr lang="en-AU" dirty="0" smtClean="0"/>
              <a:t>History of psychiatric disease or psychosocial problems</a:t>
            </a:r>
          </a:p>
          <a:p>
            <a:pPr lvl="1"/>
            <a:r>
              <a:rPr lang="en-AU" dirty="0" smtClean="0"/>
              <a:t>Confirmed food allergy in a patient with asthma</a:t>
            </a:r>
          </a:p>
          <a:p>
            <a:r>
              <a:rPr lang="en-AU" dirty="0" smtClean="0"/>
              <a:t>Flag these patients for more frequent review</a:t>
            </a:r>
          </a:p>
          <a:p>
            <a:pPr lvl="1"/>
            <a:endParaRPr lang="en-AU" dirty="0"/>
          </a:p>
        </p:txBody>
      </p:sp>
      <p:sp>
        <p:nvSpPr>
          <p:cNvPr id="2" name="Title 1"/>
          <p:cNvSpPr>
            <a:spLocks noGrp="1"/>
          </p:cNvSpPr>
          <p:nvPr>
            <p:ph type="title"/>
          </p:nvPr>
        </p:nvSpPr>
        <p:spPr/>
        <p:txBody>
          <a:bodyPr/>
          <a:lstStyle/>
          <a:p>
            <a:r>
              <a:rPr lang="en-AU" smtClean="0"/>
              <a:t>Identify patients at risk of asthma-related death</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4-1</a:t>
            </a:r>
            <a:endParaRPr lang="en-AU" sz="1200" i="1" dirty="0">
              <a:solidFill>
                <a:schemeClr val="bg1"/>
              </a:solidFill>
            </a:endParaRPr>
          </a:p>
        </p:txBody>
      </p:sp>
    </p:spTree>
    <p:extLst>
      <p:ext uri="{BB962C8B-B14F-4D97-AF65-F5344CB8AC3E}">
        <p14:creationId xmlns:p14="http://schemas.microsoft.com/office/powerpoint/2010/main" val="122320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smtClean="0"/>
              <a:t>Søren Pedersen, </a:t>
            </a:r>
            <a:r>
              <a:rPr lang="en-AU"/>
              <a:t>Denmark, </a:t>
            </a:r>
            <a:r>
              <a:rPr lang="en-AU" i="1"/>
              <a:t>Chair</a:t>
            </a:r>
            <a:endParaRPr lang="en-AU" i="1" dirty="0" smtClean="0"/>
          </a:p>
          <a:p>
            <a:r>
              <a:rPr lang="en-AU" dirty="0"/>
              <a:t>Eric Bateman, South </a:t>
            </a:r>
            <a:r>
              <a:rPr lang="en-AU" dirty="0" smtClean="0"/>
              <a:t>Africa</a:t>
            </a:r>
          </a:p>
          <a:p>
            <a:r>
              <a:rPr lang="en-AU" dirty="0" smtClean="0"/>
              <a:t>Louis-Philippe Boulet, Canada</a:t>
            </a:r>
          </a:p>
          <a:p>
            <a:r>
              <a:rPr lang="en-AU" dirty="0" smtClean="0"/>
              <a:t>Alvaro Cruz, Brazil</a:t>
            </a:r>
          </a:p>
          <a:p>
            <a:r>
              <a:rPr lang="en-AU" smtClean="0"/>
              <a:t>J Mark FitzGerald, Canada</a:t>
            </a:r>
          </a:p>
          <a:p>
            <a:r>
              <a:rPr lang="en-AU" smtClean="0"/>
              <a:t>Hiromasa Inoue, Japan</a:t>
            </a:r>
          </a:p>
          <a:p>
            <a:r>
              <a:rPr lang="en-AU" smtClean="0"/>
              <a:t>Mark </a:t>
            </a:r>
            <a:r>
              <a:rPr lang="en-AU" dirty="0" smtClean="0"/>
              <a:t>Levy, </a:t>
            </a:r>
            <a:r>
              <a:rPr lang="en-AU"/>
              <a:t>United </a:t>
            </a:r>
            <a:r>
              <a:rPr lang="en-AU" smtClean="0"/>
              <a:t>Kingdom</a:t>
            </a:r>
          </a:p>
          <a:p>
            <a:r>
              <a:rPr lang="en-AU" smtClean="0"/>
              <a:t>Jiangtao Lin, China</a:t>
            </a:r>
            <a:endParaRPr lang="en-AU" dirty="0" smtClean="0"/>
          </a:p>
          <a:p>
            <a:r>
              <a:rPr lang="en-AU" smtClean="0"/>
              <a:t>Helen </a:t>
            </a:r>
            <a:r>
              <a:rPr lang="en-AU" dirty="0"/>
              <a:t>Reddel</a:t>
            </a:r>
            <a:r>
              <a:rPr lang="en-AU"/>
              <a:t>, </a:t>
            </a:r>
            <a:r>
              <a:rPr lang="en-AU" smtClean="0"/>
              <a:t>Australia</a:t>
            </a:r>
          </a:p>
          <a:p>
            <a:r>
              <a:rPr lang="en-AU" smtClean="0"/>
              <a:t>Arzu Yorgancioglu, Turkey</a:t>
            </a:r>
            <a:endParaRPr lang="en-AU" dirty="0" smtClean="0"/>
          </a:p>
        </p:txBody>
      </p:sp>
      <p:sp>
        <p:nvSpPr>
          <p:cNvPr id="2" name="Title 1"/>
          <p:cNvSpPr>
            <a:spLocks noGrp="1"/>
          </p:cNvSpPr>
          <p:nvPr>
            <p:ph type="title"/>
          </p:nvPr>
        </p:nvSpPr>
        <p:spPr/>
        <p:txBody>
          <a:bodyPr/>
          <a:lstStyle/>
          <a:p>
            <a:r>
              <a:rPr lang="en-AU" dirty="0" smtClean="0"/>
              <a:t>GINA Board of </a:t>
            </a:r>
            <a:r>
              <a:rPr lang="en-AU" smtClean="0"/>
              <a:t>Directors 2017</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257159214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All patients should have a written asthma action plan</a:t>
            </a:r>
          </a:p>
          <a:p>
            <a:pPr lvl="1"/>
            <a:r>
              <a:rPr lang="en-AU" dirty="0" smtClean="0"/>
              <a:t>The aim is to show the patient how to recognize and respond to worsening asthma</a:t>
            </a:r>
          </a:p>
          <a:p>
            <a:pPr lvl="1"/>
            <a:r>
              <a:rPr lang="en-AU" dirty="0" smtClean="0"/>
              <a:t>It should be individualized for the patient’s medications, level of asthma control and health literacy</a:t>
            </a:r>
          </a:p>
          <a:p>
            <a:pPr lvl="1"/>
            <a:r>
              <a:rPr lang="en-AU" dirty="0" smtClean="0"/>
              <a:t>Based on symptoms and/or PEF (children: only symptoms)</a:t>
            </a:r>
          </a:p>
          <a:p>
            <a:r>
              <a:rPr lang="en-AU" dirty="0" smtClean="0"/>
              <a:t>The action plan should include: </a:t>
            </a:r>
          </a:p>
          <a:p>
            <a:pPr lvl="1"/>
            <a:r>
              <a:rPr lang="en-AU" dirty="0" smtClean="0"/>
              <a:t>The patient’s usual asthma medications</a:t>
            </a:r>
          </a:p>
          <a:p>
            <a:pPr lvl="1"/>
            <a:r>
              <a:rPr lang="en-AU" dirty="0" smtClean="0"/>
              <a:t>When/how to increase reliever and controller or start OCS</a:t>
            </a:r>
          </a:p>
          <a:p>
            <a:pPr lvl="1"/>
            <a:r>
              <a:rPr lang="en-AU" dirty="0" smtClean="0"/>
              <a:t>How to access medical care if symptoms fail to respond</a:t>
            </a:r>
          </a:p>
          <a:p>
            <a:r>
              <a:rPr lang="en-AU" dirty="0" smtClean="0"/>
              <a:t>Why? </a:t>
            </a:r>
          </a:p>
          <a:p>
            <a:pPr lvl="1"/>
            <a:r>
              <a:rPr lang="en-AU" dirty="0" smtClean="0"/>
              <a:t>When combined with self-monitoring and regular medical review, action plans are highly effective in reducing asthma mortality and morbidity </a:t>
            </a:r>
          </a:p>
          <a:p>
            <a:endParaRPr lang="en-AU" dirty="0" smtClean="0"/>
          </a:p>
        </p:txBody>
      </p:sp>
      <p:sp>
        <p:nvSpPr>
          <p:cNvPr id="2" name="Title 1"/>
          <p:cNvSpPr>
            <a:spLocks noGrp="1"/>
          </p:cNvSpPr>
          <p:nvPr>
            <p:ph type="title"/>
          </p:nvPr>
        </p:nvSpPr>
        <p:spPr/>
        <p:txBody>
          <a:bodyPr/>
          <a:lstStyle/>
          <a:p>
            <a:r>
              <a:rPr lang="en-AU" smtClean="0"/>
              <a:t>Written asthma action plans</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278118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descr="SLIDE 91_92.jpg"/>
          <p:cNvPicPr>
            <a:picLocks noChangeAspect="1"/>
          </p:cNvPicPr>
          <p:nvPr/>
        </p:nvPicPr>
        <p:blipFill>
          <a:blip r:embed="rId2" cstate="print">
            <a:extLst>
              <a:ext uri="{28A0092B-C50C-407E-A947-70E740481C1C}">
                <a14:useLocalDpi xmlns:a14="http://schemas.microsoft.com/office/drawing/2010/main" val="0"/>
              </a:ext>
            </a:extLst>
          </a:blip>
          <a:srcRect l="6467" r="763"/>
          <a:stretch>
            <a:fillRect/>
          </a:stretch>
        </p:blipFill>
        <p:spPr bwMode="auto">
          <a:xfrm>
            <a:off x="427038" y="1557338"/>
            <a:ext cx="8785225"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2"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Written asthma action plans</a:t>
            </a:r>
          </a:p>
        </p:txBody>
      </p:sp>
      <p:sp>
        <p:nvSpPr>
          <p:cNvPr id="109573" name="Rectangle 7"/>
          <p:cNvSpPr>
            <a:spLocks/>
          </p:cNvSpPr>
          <p:nvPr/>
        </p:nvSpPr>
        <p:spPr bwMode="auto">
          <a:xfrm>
            <a:off x="160338" y="6667500"/>
            <a:ext cx="2058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4-2 (1/2)</a:t>
            </a:r>
          </a:p>
        </p:txBody>
      </p:sp>
      <p:sp>
        <p:nvSpPr>
          <p:cNvPr id="109575" name="Rectangle 12"/>
          <p:cNvSpPr>
            <a:spLocks/>
          </p:cNvSpPr>
          <p:nvPr/>
        </p:nvSpPr>
        <p:spPr bwMode="auto">
          <a:xfrm>
            <a:off x="419100" y="2019300"/>
            <a:ext cx="46688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30000"/>
              </a:lnSpc>
              <a:spcBef>
                <a:spcPts val="1125"/>
              </a:spcBef>
              <a:spcAft>
                <a:spcPts val="1200"/>
              </a:spcAft>
            </a:pPr>
            <a:r>
              <a:rPr lang="en-US" altLang="en-US" sz="1400" b="1">
                <a:sym typeface="Arial Bold" charset="0"/>
              </a:rPr>
              <a:t>Effective asthma self-management education requires:</a:t>
            </a:r>
          </a:p>
          <a:p>
            <a:pPr eaLnBrk="1" hangingPunct="1">
              <a:spcBef>
                <a:spcPts val="525"/>
              </a:spcBef>
              <a:spcAft>
                <a:spcPts val="100"/>
              </a:spcAft>
            </a:pPr>
            <a:r>
              <a:rPr lang="en-US" altLang="en-US" sz="1400"/>
              <a:t>• Self-monitoring of symptoms and/or lung function</a:t>
            </a:r>
          </a:p>
          <a:p>
            <a:pPr eaLnBrk="1" hangingPunct="1">
              <a:spcBef>
                <a:spcPts val="525"/>
              </a:spcBef>
              <a:spcAft>
                <a:spcPts val="100"/>
              </a:spcAft>
            </a:pPr>
            <a:r>
              <a:rPr lang="en-US" altLang="en-US" sz="1400"/>
              <a:t>• Written asthma action plan</a:t>
            </a:r>
          </a:p>
          <a:p>
            <a:pPr eaLnBrk="1" hangingPunct="1">
              <a:spcBef>
                <a:spcPts val="525"/>
              </a:spcBef>
              <a:spcAft>
                <a:spcPts val="100"/>
              </a:spcAft>
            </a:pPr>
            <a:r>
              <a:rPr lang="en-US" altLang="en-US" sz="1400"/>
              <a:t>• Regular medical review</a:t>
            </a:r>
          </a:p>
        </p:txBody>
      </p:sp>
      <p:sp>
        <p:nvSpPr>
          <p:cNvPr id="109576" name="Rectangle 13"/>
          <p:cNvSpPr>
            <a:spLocks/>
          </p:cNvSpPr>
          <p:nvPr/>
        </p:nvSpPr>
        <p:spPr bwMode="auto">
          <a:xfrm>
            <a:off x="6924111" y="2463800"/>
            <a:ext cx="1535677" cy="232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125"/>
              </a:spcBef>
            </a:pPr>
            <a:r>
              <a:rPr lang="en-US" altLang="en-US" sz="1400" b="1">
                <a:sym typeface="Arial Bold" charset="0"/>
              </a:rPr>
              <a:t>If PEF or FEV</a:t>
            </a:r>
            <a:r>
              <a:rPr lang="en-US" altLang="en-US" sz="1400" b="1" baseline="1000">
                <a:sym typeface="Arial Bold" charset="0"/>
              </a:rPr>
              <a:t>1</a:t>
            </a:r>
            <a:r>
              <a:rPr lang="en-US" altLang="en-US" sz="1400" b="1">
                <a:sym typeface="Arial Bold" charset="0"/>
              </a:rPr>
              <a:t> </a:t>
            </a:r>
            <a:br>
              <a:rPr lang="en-US" altLang="en-US" sz="1400" b="1">
                <a:sym typeface="Arial Bold" charset="0"/>
              </a:rPr>
            </a:br>
            <a:r>
              <a:rPr lang="en-US" altLang="en-US" sz="1400" b="1">
                <a:sym typeface="Arial Bold" charset="0"/>
              </a:rPr>
              <a:t>&lt;60% best, or not </a:t>
            </a:r>
            <a:br>
              <a:rPr lang="en-US" altLang="en-US" sz="1400" b="1">
                <a:sym typeface="Arial Bold" charset="0"/>
              </a:rPr>
            </a:br>
            <a:r>
              <a:rPr lang="en-US" altLang="en-US" sz="1400" b="1">
                <a:sym typeface="Arial Bold" charset="0"/>
              </a:rPr>
              <a:t>improving after </a:t>
            </a:r>
            <a:br>
              <a:rPr lang="en-US" altLang="en-US" sz="1400" b="1">
                <a:sym typeface="Arial Bold" charset="0"/>
              </a:rPr>
            </a:br>
            <a:r>
              <a:rPr lang="en-US" altLang="en-US" sz="1400" b="1">
                <a:sym typeface="Arial Bold" charset="0"/>
              </a:rPr>
              <a:t>48 hours</a:t>
            </a:r>
            <a:endParaRPr lang="en-US" altLang="en-US" sz="1400" b="1"/>
          </a:p>
          <a:p>
            <a:pPr algn="r" eaLnBrk="1" hangingPunct="1">
              <a:lnSpc>
                <a:spcPct val="90000"/>
              </a:lnSpc>
              <a:spcBef>
                <a:spcPts val="1100"/>
              </a:spcBef>
            </a:pPr>
            <a:r>
              <a:rPr lang="en-US" altLang="en-US" sz="1300"/>
              <a:t>Continue reliever</a:t>
            </a:r>
          </a:p>
          <a:p>
            <a:pPr algn="r" eaLnBrk="1" hangingPunct="1">
              <a:lnSpc>
                <a:spcPct val="90000"/>
              </a:lnSpc>
              <a:spcBef>
                <a:spcPts val="1100"/>
              </a:spcBef>
            </a:pPr>
            <a:r>
              <a:rPr lang="en-US" altLang="en-US" sz="1300"/>
              <a:t>Continue controller</a:t>
            </a:r>
          </a:p>
          <a:p>
            <a:pPr algn="r" eaLnBrk="1" hangingPunct="1">
              <a:lnSpc>
                <a:spcPct val="90000"/>
              </a:lnSpc>
              <a:spcBef>
                <a:spcPts val="1100"/>
              </a:spcBef>
            </a:pPr>
            <a:r>
              <a:rPr lang="en-US" altLang="en-US" sz="1300"/>
              <a:t>Add prednisolone</a:t>
            </a:r>
            <a:br>
              <a:rPr lang="en-US" altLang="en-US" sz="1300"/>
            </a:br>
            <a:r>
              <a:rPr lang="en-US" altLang="en-US" sz="1300"/>
              <a:t>40–50 mg/day</a:t>
            </a:r>
          </a:p>
          <a:p>
            <a:pPr algn="r" eaLnBrk="1" hangingPunct="1">
              <a:lnSpc>
                <a:spcPct val="90000"/>
              </a:lnSpc>
              <a:spcBef>
                <a:spcPts val="1100"/>
              </a:spcBef>
            </a:pPr>
            <a:r>
              <a:rPr lang="en-US" altLang="en-US" sz="1300"/>
              <a:t>Contact doctor</a:t>
            </a:r>
          </a:p>
        </p:txBody>
      </p:sp>
      <p:sp>
        <p:nvSpPr>
          <p:cNvPr id="109577" name="Rectangle 14"/>
          <p:cNvSpPr>
            <a:spLocks/>
          </p:cNvSpPr>
          <p:nvPr/>
        </p:nvSpPr>
        <p:spPr bwMode="auto">
          <a:xfrm>
            <a:off x="4468813" y="3435350"/>
            <a:ext cx="139858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500"/>
              </a:spcBef>
            </a:pPr>
            <a:r>
              <a:rPr lang="en-US" altLang="en-US" sz="1400" b="1">
                <a:sym typeface="Arial Bold" charset="0"/>
              </a:rPr>
              <a:t>All patients</a:t>
            </a:r>
            <a:endParaRPr lang="en-US" altLang="en-US" sz="1400" b="1"/>
          </a:p>
          <a:p>
            <a:pPr algn="r" eaLnBrk="1" hangingPunct="1">
              <a:lnSpc>
                <a:spcPct val="90000"/>
              </a:lnSpc>
              <a:spcBef>
                <a:spcPts val="1100"/>
              </a:spcBef>
            </a:pPr>
            <a:r>
              <a:rPr lang="en-US" altLang="en-US" sz="1300"/>
              <a:t>Increase reliever</a:t>
            </a:r>
          </a:p>
          <a:p>
            <a:pPr algn="r" eaLnBrk="1" hangingPunct="1">
              <a:lnSpc>
                <a:spcPct val="90000"/>
              </a:lnSpc>
              <a:spcBef>
                <a:spcPts val="1100"/>
              </a:spcBef>
            </a:pPr>
            <a:r>
              <a:rPr lang="en-US" altLang="en-US" sz="1300"/>
              <a:t>Early increase in </a:t>
            </a:r>
            <a:br>
              <a:rPr lang="en-US" altLang="en-US" sz="1300"/>
            </a:br>
            <a:r>
              <a:rPr lang="en-US" altLang="en-US" sz="1300"/>
              <a:t>controller as below</a:t>
            </a:r>
          </a:p>
          <a:p>
            <a:pPr algn="r" eaLnBrk="1" hangingPunct="1">
              <a:lnSpc>
                <a:spcPct val="90000"/>
              </a:lnSpc>
              <a:spcBef>
                <a:spcPts val="1100"/>
              </a:spcBef>
            </a:pPr>
            <a:r>
              <a:rPr lang="en-US" altLang="en-US" sz="1300"/>
              <a:t>Review response</a:t>
            </a:r>
          </a:p>
        </p:txBody>
      </p:sp>
      <p:sp>
        <p:nvSpPr>
          <p:cNvPr id="109578" name="Rectangle 15"/>
          <p:cNvSpPr>
            <a:spLocks/>
          </p:cNvSpPr>
          <p:nvPr/>
        </p:nvSpPr>
        <p:spPr bwMode="auto">
          <a:xfrm>
            <a:off x="584200" y="5130800"/>
            <a:ext cx="136999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US" altLang="en-US" sz="1400">
                <a:solidFill>
                  <a:srgbClr val="134679"/>
                </a:solidFill>
              </a:rPr>
              <a:t>EARLY OR MILD</a:t>
            </a:r>
          </a:p>
        </p:txBody>
      </p:sp>
      <p:sp>
        <p:nvSpPr>
          <p:cNvPr id="109579" name="Rectangle 16"/>
          <p:cNvSpPr>
            <a:spLocks/>
          </p:cNvSpPr>
          <p:nvPr/>
        </p:nvSpPr>
        <p:spPr bwMode="auto">
          <a:xfrm>
            <a:off x="7048500" y="5130800"/>
            <a:ext cx="1535164" cy="23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US" altLang="en-US" sz="1400">
                <a:solidFill>
                  <a:srgbClr val="134679"/>
                </a:solidFill>
              </a:rPr>
              <a:t>LATE OR SEVERE</a:t>
            </a:r>
          </a:p>
        </p:txBody>
      </p:sp>
    </p:spTree>
    <p:extLst>
      <p:ext uri="{BB962C8B-B14F-4D97-AF65-F5344CB8AC3E}">
        <p14:creationId xmlns:p14="http://schemas.microsoft.com/office/powerpoint/2010/main" val="1099613098"/>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smtClean="0"/>
              <a:t>Increase inhaled reliever</a:t>
            </a:r>
          </a:p>
          <a:p>
            <a:pPr lvl="1"/>
            <a:r>
              <a:rPr lang="en-AU" dirty="0" smtClean="0"/>
              <a:t>Increase frequency as needed</a:t>
            </a:r>
          </a:p>
          <a:p>
            <a:pPr lvl="1"/>
            <a:r>
              <a:rPr lang="en-AU" dirty="0" smtClean="0"/>
              <a:t>Adding spacer for </a:t>
            </a:r>
            <a:r>
              <a:rPr lang="en-AU" dirty="0" err="1" smtClean="0"/>
              <a:t>pMDI</a:t>
            </a:r>
            <a:r>
              <a:rPr lang="en-AU" dirty="0" smtClean="0"/>
              <a:t> may be helpful</a:t>
            </a:r>
          </a:p>
          <a:p>
            <a:r>
              <a:rPr lang="en-AU" dirty="0" smtClean="0"/>
              <a:t>Early and rapid increase in inhaled controller</a:t>
            </a:r>
          </a:p>
          <a:p>
            <a:pPr lvl="1"/>
            <a:r>
              <a:rPr lang="en-AU" dirty="0" smtClean="0"/>
              <a:t>Up to maximum ICS of 2000mcg BDP/day or equivalent</a:t>
            </a:r>
          </a:p>
          <a:p>
            <a:pPr lvl="1"/>
            <a:r>
              <a:rPr lang="en-AU" dirty="0" smtClean="0"/>
              <a:t>Options depend on usual controller medication and type of LABA</a:t>
            </a:r>
          </a:p>
          <a:p>
            <a:pPr lvl="1"/>
            <a:r>
              <a:rPr lang="en-AU" dirty="0" smtClean="0"/>
              <a:t>See </a:t>
            </a:r>
            <a:r>
              <a:rPr lang="en-AU" smtClean="0"/>
              <a:t>GINA 2018 </a:t>
            </a:r>
            <a:r>
              <a:rPr lang="en-AU" dirty="0" smtClean="0"/>
              <a:t>report Box 4-2 for details</a:t>
            </a:r>
          </a:p>
          <a:p>
            <a:r>
              <a:rPr lang="en-AU" dirty="0" smtClean="0"/>
              <a:t>Add oral corticosteroids if needed</a:t>
            </a:r>
          </a:p>
          <a:p>
            <a:pPr lvl="1"/>
            <a:r>
              <a:rPr lang="en-AU" dirty="0" smtClean="0"/>
              <a:t>Adults: prednisolone 1mg/kg/day up to 50mg, usually 5-7 days</a:t>
            </a:r>
          </a:p>
          <a:p>
            <a:pPr lvl="1"/>
            <a:r>
              <a:rPr lang="en-AU" dirty="0" smtClean="0"/>
              <a:t>Children: 1-2mg/kg/day up to 40mg, usually 3-5 days</a:t>
            </a:r>
          </a:p>
          <a:p>
            <a:pPr lvl="1"/>
            <a:r>
              <a:rPr lang="en-AU" dirty="0" smtClean="0"/>
              <a:t>Morning dosing preferred to reduce side-effects</a:t>
            </a:r>
          </a:p>
          <a:p>
            <a:pPr lvl="1"/>
            <a:r>
              <a:rPr lang="en-AU" dirty="0" smtClean="0"/>
              <a:t>Tapering not needed if taken for less than </a:t>
            </a:r>
            <a:r>
              <a:rPr lang="en-AU" smtClean="0"/>
              <a:t>2 weeks</a:t>
            </a:r>
          </a:p>
          <a:p>
            <a:pPr lvl="1"/>
            <a:r>
              <a:rPr lang="en-AU" smtClean="0"/>
              <a:t>Remember </a:t>
            </a:r>
            <a:r>
              <a:rPr lang="en-AU"/>
              <a:t>to advise patients about common side-effects (sleep disturbance, increased appetite, reflux, mood changes</a:t>
            </a:r>
            <a:r>
              <a:rPr lang="en-AU" smtClean="0"/>
              <a:t>)</a:t>
            </a:r>
            <a:endParaRPr lang="en-AU"/>
          </a:p>
          <a:p>
            <a:pPr lvl="1"/>
            <a:endParaRPr lang="en-AU" dirty="0" smtClean="0"/>
          </a:p>
          <a:p>
            <a:endParaRPr lang="en-AU" dirty="0"/>
          </a:p>
        </p:txBody>
      </p:sp>
      <p:sp>
        <p:nvSpPr>
          <p:cNvPr id="2" name="Title 1"/>
          <p:cNvSpPr>
            <a:spLocks noGrp="1"/>
          </p:cNvSpPr>
          <p:nvPr>
            <p:ph type="title"/>
          </p:nvPr>
        </p:nvSpPr>
        <p:spPr/>
        <p:txBody>
          <a:bodyPr/>
          <a:lstStyle/>
          <a:p>
            <a:r>
              <a:rPr lang="en-AU" dirty="0" smtClean="0"/>
              <a:t>Written asthma action plans – medication options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4-2 (2/2)</a:t>
            </a:r>
            <a:endParaRPr lang="en-AU" sz="1200" i="1" dirty="0">
              <a:solidFill>
                <a:schemeClr val="bg1"/>
              </a:solidFill>
            </a:endParaRPr>
          </a:p>
        </p:txBody>
      </p:sp>
    </p:spTree>
    <p:extLst>
      <p:ext uri="{BB962C8B-B14F-4D97-AF65-F5344CB8AC3E}">
        <p14:creationId xmlns:p14="http://schemas.microsoft.com/office/powerpoint/2010/main" val="352557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66"/>
            <a:ext cx="8686800" cy="5418566"/>
          </a:xfrm>
        </p:spPr>
        <p:txBody>
          <a:bodyPr>
            <a:normAutofit fontScale="92500" lnSpcReduction="10000"/>
          </a:bodyPr>
          <a:lstStyle/>
          <a:p>
            <a:pPr marL="0" indent="0">
              <a:buNone/>
            </a:pPr>
            <a:r>
              <a:rPr lang="en-AU" smtClean="0"/>
              <a:t>Many guidelines recommend treating worsening </a:t>
            </a:r>
            <a:r>
              <a:rPr lang="en-AU" dirty="0" smtClean="0"/>
              <a:t>asthma with SABA alone until </a:t>
            </a:r>
            <a:r>
              <a:rPr lang="en-AU" smtClean="0"/>
              <a:t>OCS are needed</a:t>
            </a:r>
            <a:r>
              <a:rPr lang="en-AU" dirty="0" smtClean="0"/>
              <a:t>, but ... </a:t>
            </a:r>
          </a:p>
          <a:p>
            <a:r>
              <a:rPr lang="en-AU" dirty="0" smtClean="0"/>
              <a:t>Most </a:t>
            </a:r>
            <a:r>
              <a:rPr lang="en-AU" dirty="0"/>
              <a:t>exacerbations are characterised by increased </a:t>
            </a:r>
            <a:r>
              <a:rPr lang="en-AU" dirty="0" smtClean="0"/>
              <a:t>inflammation</a:t>
            </a:r>
          </a:p>
          <a:p>
            <a:r>
              <a:rPr lang="en-AU" dirty="0" smtClean="0"/>
              <a:t>Most evidence for self-management involved doubling ICS dose</a:t>
            </a:r>
          </a:p>
          <a:p>
            <a:pPr lvl="1"/>
            <a:r>
              <a:rPr lang="en-AU" dirty="0" smtClean="0"/>
              <a:t>Outcomes were consistently better if the action plan prescribed both increased ICS, and OCS</a:t>
            </a:r>
          </a:p>
          <a:p>
            <a:r>
              <a:rPr lang="en-AU" smtClean="0"/>
              <a:t>Lack of generalisability </a:t>
            </a:r>
            <a:r>
              <a:rPr lang="en-AU" dirty="0"/>
              <a:t>of placebo-controlled </a:t>
            </a:r>
            <a:r>
              <a:rPr lang="en-AU" dirty="0" smtClean="0"/>
              <a:t>RCTs of doubling ICS</a:t>
            </a:r>
            <a:endParaRPr lang="en-AU" dirty="0"/>
          </a:p>
          <a:p>
            <a:pPr lvl="1"/>
            <a:r>
              <a:rPr lang="en-AU" dirty="0"/>
              <a:t>Participants were required to be highly adherent</a:t>
            </a:r>
          </a:p>
          <a:p>
            <a:pPr lvl="1"/>
            <a:r>
              <a:rPr lang="en-AU" dirty="0"/>
              <a:t>Study inhalers were not started, on average, until symptoms and airflow limitation had been worsening for 4-5 days.</a:t>
            </a:r>
            <a:endParaRPr lang="en-AU" dirty="0" smtClean="0"/>
          </a:p>
          <a:p>
            <a:r>
              <a:rPr lang="en-AU" dirty="0" smtClean="0"/>
              <a:t>Severe exacerbations are reduced by short-term treatment with</a:t>
            </a:r>
          </a:p>
          <a:p>
            <a:pPr lvl="1"/>
            <a:r>
              <a:rPr lang="en-AU" dirty="0" smtClean="0"/>
              <a:t>Quadrupled dose of ICS</a:t>
            </a:r>
          </a:p>
          <a:p>
            <a:pPr lvl="1"/>
            <a:r>
              <a:rPr lang="en-AU" dirty="0" smtClean="0"/>
              <a:t>Quadrupled dose of budesonide/</a:t>
            </a:r>
            <a:r>
              <a:rPr lang="en-AU" dirty="0" err="1" smtClean="0"/>
              <a:t>formoterol</a:t>
            </a:r>
            <a:endParaRPr lang="en-AU" dirty="0" smtClean="0"/>
          </a:p>
          <a:p>
            <a:pPr lvl="1"/>
            <a:r>
              <a:rPr lang="en-AU" u="sng" dirty="0" smtClean="0"/>
              <a:t>Early</a:t>
            </a:r>
            <a:r>
              <a:rPr lang="en-AU" dirty="0" smtClean="0"/>
              <a:t> small increase in ICS/</a:t>
            </a:r>
            <a:r>
              <a:rPr lang="en-AU" dirty="0" err="1" smtClean="0"/>
              <a:t>formoterol</a:t>
            </a:r>
            <a:r>
              <a:rPr lang="en-AU" dirty="0" smtClean="0"/>
              <a:t> (maintenance &amp; reliever regimen)</a:t>
            </a:r>
          </a:p>
          <a:p>
            <a:r>
              <a:rPr lang="en-AU" dirty="0" smtClean="0"/>
              <a:t>Adherence by community patients is poor</a:t>
            </a:r>
          </a:p>
          <a:p>
            <a:pPr lvl="1"/>
            <a:r>
              <a:rPr lang="en-AU" dirty="0" smtClean="0"/>
              <a:t>Patients commonly take only 25-35% of prescribed controller dose</a:t>
            </a:r>
          </a:p>
          <a:p>
            <a:pPr lvl="1"/>
            <a:r>
              <a:rPr lang="en-AU" dirty="0" smtClean="0"/>
              <a:t>Patients often delay seeking care for fear of being given OCS</a:t>
            </a:r>
            <a:endParaRPr lang="en-AU" dirty="0"/>
          </a:p>
        </p:txBody>
      </p:sp>
      <p:sp>
        <p:nvSpPr>
          <p:cNvPr id="3" name="Title 2"/>
          <p:cNvSpPr>
            <a:spLocks noGrp="1"/>
          </p:cNvSpPr>
          <p:nvPr>
            <p:ph type="title"/>
          </p:nvPr>
        </p:nvSpPr>
        <p:spPr/>
        <p:txBody>
          <a:bodyPr>
            <a:normAutofit/>
          </a:bodyPr>
          <a:lstStyle/>
          <a:p>
            <a:r>
              <a:rPr lang="en-AU" dirty="0" smtClean="0"/>
              <a:t>Rationale </a:t>
            </a:r>
            <a:r>
              <a:rPr lang="en-AU" smtClean="0"/>
              <a:t>for recommendations about increasing controller </a:t>
            </a:r>
            <a:r>
              <a:rPr lang="en-AU" dirty="0" smtClean="0"/>
              <a:t>therapy in asthma action plans</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21330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2875"/>
            <a:ext cx="8818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1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619" name="Rectangle 5"/>
          <p:cNvSpPr>
            <a:spLocks noGrp="1" noChangeArrowheads="1"/>
          </p:cNvSpPr>
          <p:nvPr>
            <p:ph type="title"/>
          </p:nvPr>
        </p:nvSpPr>
        <p:spPr bwMode="auto">
          <a:xfrm>
            <a:off x="173038" y="250825"/>
            <a:ext cx="7596187"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77" tIns="32139" rIns="40630" bIns="32139" numCol="1" anchorCtr="0" compatLnSpc="1">
            <a:prstTxWarp prst="textNoShape">
              <a:avLst/>
            </a:prstTxWarp>
          </a:bodyPr>
          <a:lstStyle/>
          <a:p>
            <a:pPr marL="223838"/>
            <a:r>
              <a:rPr lang="en-US" altLang="en-US" sz="2500" smtClean="0">
                <a:ea typeface="ヒラギノ角ゴ ProN W3" charset="-128"/>
              </a:rPr>
              <a:t>Managing exacerbations in primary care</a:t>
            </a:r>
          </a:p>
        </p:txBody>
      </p:sp>
      <p:sp>
        <p:nvSpPr>
          <p:cNvPr id="111620" name="Rectangle 6"/>
          <p:cNvSpPr>
            <a:spLocks/>
          </p:cNvSpPr>
          <p:nvPr/>
        </p:nvSpPr>
        <p:spPr bwMode="auto">
          <a:xfrm>
            <a:off x="160338" y="6657975"/>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1/7)</a:t>
            </a:r>
            <a:endParaRPr lang="en-US" altLang="en-US" sz="1100" i="1" dirty="0">
              <a:solidFill>
                <a:srgbClr val="FFFFFF"/>
              </a:solidFill>
              <a:latin typeface="Arial Italic" charset="0"/>
              <a:sym typeface="Arial Italic" charset="0"/>
            </a:endParaRPr>
          </a:p>
        </p:txBody>
      </p:sp>
      <p:pic>
        <p:nvPicPr>
          <p:cNvPr id="111622" name="Picture 12"/>
          <p:cNvPicPr>
            <a:picLocks noChangeAspect="1" noChangeArrowheads="1"/>
          </p:cNvPicPr>
          <p:nvPr/>
        </p:nvPicPr>
        <p:blipFill>
          <a:blip r:embed="rId4">
            <a:extLst>
              <a:ext uri="{28A0092B-C50C-407E-A947-70E740481C1C}">
                <a14:useLocalDpi xmlns:a14="http://schemas.microsoft.com/office/drawing/2010/main" val="0"/>
              </a:ext>
            </a:extLst>
          </a:blip>
          <a:srcRect l="1816" t="925" r="1826" b="336"/>
          <a:stretch>
            <a:fillRect/>
          </a:stretch>
        </p:blipFill>
        <p:spPr bwMode="auto">
          <a:xfrm>
            <a:off x="2506663" y="831850"/>
            <a:ext cx="38195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1623" name="Rectangle 13"/>
          <p:cNvSpPr>
            <a:spLocks/>
          </p:cNvSpPr>
          <p:nvPr/>
        </p:nvSpPr>
        <p:spPr bwMode="auto">
          <a:xfrm>
            <a:off x="2555875" y="908050"/>
            <a:ext cx="10795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700" b="1">
                <a:solidFill>
                  <a:srgbClr val="FFFFFF"/>
                </a:solidFill>
                <a:cs typeface="Arial" pitchFamily="34" charset="0"/>
                <a:sym typeface="Arial Bold" charset="0"/>
              </a:rPr>
              <a:t>PRIMARY CARE  </a:t>
            </a:r>
          </a:p>
        </p:txBody>
      </p:sp>
      <p:sp>
        <p:nvSpPr>
          <p:cNvPr id="111624" name="Rectangle 14"/>
          <p:cNvSpPr>
            <a:spLocks/>
          </p:cNvSpPr>
          <p:nvPr/>
        </p:nvSpPr>
        <p:spPr bwMode="auto">
          <a:xfrm>
            <a:off x="3732213" y="901700"/>
            <a:ext cx="25638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275"/>
              </a:spcBef>
            </a:pPr>
            <a:r>
              <a:rPr lang="en-US" altLang="en-US" sz="600" b="1">
                <a:solidFill>
                  <a:srgbClr val="FFFFFF"/>
                </a:solidFill>
                <a:cs typeface="Arial" pitchFamily="34" charset="0"/>
                <a:sym typeface="Arial Bold" charset="0"/>
              </a:rPr>
              <a:t>Patient presents with acute or sub-acute asthma exacerbation</a:t>
            </a:r>
          </a:p>
        </p:txBody>
      </p:sp>
      <p:sp>
        <p:nvSpPr>
          <p:cNvPr id="111625" name="Rectangle 15"/>
          <p:cNvSpPr>
            <a:spLocks/>
          </p:cNvSpPr>
          <p:nvPr/>
        </p:nvSpPr>
        <p:spPr bwMode="auto">
          <a:xfrm>
            <a:off x="2554288" y="1395413"/>
            <a:ext cx="110807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700" b="1">
                <a:solidFill>
                  <a:srgbClr val="FFFFFF"/>
                </a:solidFill>
                <a:cs typeface="Arial" pitchFamily="34" charset="0"/>
                <a:sym typeface="Arial Bold" charset="0"/>
              </a:rPr>
              <a:t>ASSESS the PATIENT</a:t>
            </a:r>
          </a:p>
        </p:txBody>
      </p:sp>
      <p:sp>
        <p:nvSpPr>
          <p:cNvPr id="111626" name="Rectangle 16"/>
          <p:cNvSpPr>
            <a:spLocks/>
          </p:cNvSpPr>
          <p:nvPr/>
        </p:nvSpPr>
        <p:spPr bwMode="auto">
          <a:xfrm>
            <a:off x="3732213" y="1268413"/>
            <a:ext cx="130492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600">
                <a:solidFill>
                  <a:srgbClr val="FFFFFF"/>
                </a:solidFill>
                <a:cs typeface="Arial" pitchFamily="34" charset="0"/>
                <a:sym typeface="Arial Bold" charset="0"/>
              </a:rPr>
              <a:t>Is it asthma?</a:t>
            </a:r>
          </a:p>
          <a:p>
            <a:pPr eaLnBrk="1" hangingPunct="1">
              <a:spcBef>
                <a:spcPts val="425"/>
              </a:spcBef>
            </a:pPr>
            <a:r>
              <a:rPr lang="en-US" altLang="en-US" sz="600">
                <a:solidFill>
                  <a:srgbClr val="FFFFFF"/>
                </a:solidFill>
                <a:cs typeface="Arial" pitchFamily="34" charset="0"/>
                <a:sym typeface="Arial Bold" charset="0"/>
              </a:rPr>
              <a:t>Risk factors for asthma-related death?</a:t>
            </a:r>
          </a:p>
          <a:p>
            <a:pPr eaLnBrk="1" hangingPunct="1">
              <a:spcBef>
                <a:spcPts val="425"/>
              </a:spcBef>
            </a:pPr>
            <a:r>
              <a:rPr lang="en-US" altLang="en-US" sz="600">
                <a:solidFill>
                  <a:srgbClr val="FFFFFF"/>
                </a:solidFill>
                <a:cs typeface="Arial" pitchFamily="34" charset="0"/>
                <a:sym typeface="Arial Bold" charset="0"/>
              </a:rPr>
              <a:t>Severity of exacerbation?</a:t>
            </a:r>
          </a:p>
        </p:txBody>
      </p:sp>
      <p:sp>
        <p:nvSpPr>
          <p:cNvPr id="111627" name="Rectangle 17"/>
          <p:cNvSpPr>
            <a:spLocks/>
          </p:cNvSpPr>
          <p:nvPr/>
        </p:nvSpPr>
        <p:spPr bwMode="auto">
          <a:xfrm>
            <a:off x="2620963" y="1966913"/>
            <a:ext cx="10810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GB" altLang="en-US" sz="700" b="1" dirty="0">
                <a:solidFill>
                  <a:schemeClr val="bg1"/>
                </a:solidFill>
                <a:cs typeface="Arial" pitchFamily="34" charset="0"/>
              </a:rPr>
              <a:t>MILD or MODERATE</a:t>
            </a:r>
          </a:p>
          <a:p>
            <a:pPr eaLnBrk="1" hangingPunct="1">
              <a:lnSpc>
                <a:spcPct val="120000"/>
              </a:lnSpc>
            </a:pPr>
            <a:r>
              <a:rPr lang="en-GB" altLang="en-US" sz="600" b="1" dirty="0">
                <a:solidFill>
                  <a:schemeClr val="bg1"/>
                </a:solidFill>
                <a:cs typeface="Arial" pitchFamily="34" charset="0"/>
              </a:rPr>
              <a:t>Talks in phrases, prefers </a:t>
            </a:r>
            <a:br>
              <a:rPr lang="en-GB" altLang="en-US" sz="600" b="1" dirty="0">
                <a:solidFill>
                  <a:schemeClr val="bg1"/>
                </a:solidFill>
                <a:cs typeface="Arial" pitchFamily="34" charset="0"/>
              </a:rPr>
            </a:br>
            <a:r>
              <a:rPr lang="en-GB" altLang="en-US" sz="600" b="1" dirty="0">
                <a:solidFill>
                  <a:schemeClr val="bg1"/>
                </a:solidFill>
                <a:cs typeface="Arial" pitchFamily="34" charset="0"/>
              </a:rPr>
              <a:t>sitting to lying, not agitated</a:t>
            </a:r>
          </a:p>
          <a:p>
            <a:pPr eaLnBrk="1" hangingPunct="1">
              <a:lnSpc>
                <a:spcPct val="120000"/>
              </a:lnSpc>
            </a:pPr>
            <a:r>
              <a:rPr lang="en-GB" altLang="en-US" sz="600" b="1" dirty="0">
                <a:solidFill>
                  <a:schemeClr val="bg1"/>
                </a:solidFill>
                <a:cs typeface="Arial" pitchFamily="34" charset="0"/>
              </a:rPr>
              <a:t>Respiratory rate increased</a:t>
            </a:r>
          </a:p>
          <a:p>
            <a:pPr eaLnBrk="1" hangingPunct="1">
              <a:lnSpc>
                <a:spcPct val="120000"/>
              </a:lnSpc>
            </a:pPr>
            <a:r>
              <a:rPr lang="en-GB" altLang="en-US" sz="600" b="1" dirty="0">
                <a:solidFill>
                  <a:schemeClr val="bg1"/>
                </a:solidFill>
                <a:cs typeface="Arial" pitchFamily="34" charset="0"/>
              </a:rPr>
              <a:t>Accessory muscles not used</a:t>
            </a:r>
          </a:p>
          <a:p>
            <a:pPr eaLnBrk="1" hangingPunct="1">
              <a:lnSpc>
                <a:spcPct val="120000"/>
              </a:lnSpc>
            </a:pPr>
            <a:r>
              <a:rPr lang="en-GB" altLang="en-US" sz="600" b="1" dirty="0">
                <a:solidFill>
                  <a:schemeClr val="bg1"/>
                </a:solidFill>
                <a:cs typeface="Arial" pitchFamily="34" charset="0"/>
              </a:rPr>
              <a:t>Pulse rate 100–120 bpm</a:t>
            </a:r>
          </a:p>
          <a:p>
            <a:pPr eaLnBrk="1" hangingPunct="1">
              <a:lnSpc>
                <a:spcPct val="120000"/>
              </a:lnSpc>
            </a:pPr>
            <a:r>
              <a:rPr lang="en-GB" altLang="en-US" sz="600" b="1" dirty="0">
                <a:solidFill>
                  <a:schemeClr val="bg1"/>
                </a:solidFill>
                <a:cs typeface="Arial" pitchFamily="34" charset="0"/>
              </a:rPr>
              <a:t>O2 saturation (on air) 90–95%</a:t>
            </a:r>
          </a:p>
          <a:p>
            <a:pPr eaLnBrk="1" hangingPunct="1">
              <a:lnSpc>
                <a:spcPct val="120000"/>
              </a:lnSpc>
            </a:pPr>
            <a:r>
              <a:rPr lang="en-GB" altLang="en-US" sz="600" b="1" dirty="0">
                <a:solidFill>
                  <a:schemeClr val="bg1"/>
                </a:solidFill>
                <a:cs typeface="Arial" pitchFamily="34" charset="0"/>
              </a:rPr>
              <a:t>PEF &gt;50% predicted or best</a:t>
            </a:r>
            <a:endParaRPr lang="en-US" altLang="en-US" sz="600" dirty="0">
              <a:solidFill>
                <a:schemeClr val="bg1"/>
              </a:solidFill>
              <a:cs typeface="Arial" pitchFamily="34" charset="0"/>
              <a:sym typeface="Arial Bold" charset="0"/>
            </a:endParaRPr>
          </a:p>
        </p:txBody>
      </p:sp>
      <p:sp>
        <p:nvSpPr>
          <p:cNvPr id="111628" name="Rectangle 18"/>
          <p:cNvSpPr>
            <a:spLocks/>
          </p:cNvSpPr>
          <p:nvPr/>
        </p:nvSpPr>
        <p:spPr bwMode="auto">
          <a:xfrm>
            <a:off x="3897313" y="1963738"/>
            <a:ext cx="117951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275"/>
              </a:spcBef>
            </a:pPr>
            <a:endParaRPr lang="en-US" altLang="en-US" sz="600">
              <a:solidFill>
                <a:srgbClr val="FFFFFF"/>
              </a:solidFill>
              <a:latin typeface="Arial Bold" charset="0"/>
              <a:sym typeface="Arial Bold" charset="0"/>
            </a:endParaRPr>
          </a:p>
        </p:txBody>
      </p:sp>
      <p:sp>
        <p:nvSpPr>
          <p:cNvPr id="111629" name="Rectangle 19"/>
          <p:cNvSpPr>
            <a:spLocks/>
          </p:cNvSpPr>
          <p:nvPr/>
        </p:nvSpPr>
        <p:spPr bwMode="auto">
          <a:xfrm>
            <a:off x="5108575" y="2044700"/>
            <a:ext cx="1177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700" b="1">
                <a:cs typeface="Arial" pitchFamily="34" charset="0"/>
                <a:sym typeface="Arial Bold" charset="0"/>
              </a:rPr>
              <a:t>LIFE-THREATENING</a:t>
            </a:r>
            <a:endParaRPr lang="en-US" altLang="en-US" sz="700" b="1">
              <a:cs typeface="Arial" pitchFamily="34" charset="0"/>
            </a:endParaRPr>
          </a:p>
          <a:p>
            <a:pPr algn="ctr" eaLnBrk="1" hangingPunct="1">
              <a:lnSpc>
                <a:spcPct val="120000"/>
              </a:lnSpc>
              <a:spcBef>
                <a:spcPts val="275"/>
              </a:spcBef>
            </a:pPr>
            <a:r>
              <a:rPr lang="en-US" altLang="en-US" sz="600">
                <a:cs typeface="Arial" pitchFamily="34" charset="0"/>
              </a:rPr>
              <a:t>Drowsy, confused </a:t>
            </a:r>
            <a:br>
              <a:rPr lang="en-US" altLang="en-US" sz="600">
                <a:cs typeface="Arial" pitchFamily="34" charset="0"/>
              </a:rPr>
            </a:br>
            <a:r>
              <a:rPr lang="en-US" altLang="en-US" sz="600">
                <a:cs typeface="Arial" pitchFamily="34" charset="0"/>
              </a:rPr>
              <a:t>or silent chest</a:t>
            </a:r>
          </a:p>
        </p:txBody>
      </p:sp>
      <p:sp>
        <p:nvSpPr>
          <p:cNvPr id="111630" name="Rectangle 20"/>
          <p:cNvSpPr>
            <a:spLocks/>
          </p:cNvSpPr>
          <p:nvPr/>
        </p:nvSpPr>
        <p:spPr bwMode="auto">
          <a:xfrm>
            <a:off x="2640013" y="3062288"/>
            <a:ext cx="150018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75"/>
              </a:spcBef>
            </a:pPr>
            <a:r>
              <a:rPr lang="en-US" altLang="en-US" sz="700" b="1">
                <a:cs typeface="Arial" pitchFamily="34" charset="0"/>
                <a:sym typeface="Arial Bold" charset="0"/>
              </a:rPr>
              <a:t>START TREATMENT</a:t>
            </a:r>
            <a:endParaRPr lang="en-US" altLang="en-US" sz="700" b="1">
              <a:cs typeface="Arial" pitchFamily="34" charset="0"/>
            </a:endParaRPr>
          </a:p>
          <a:p>
            <a:pPr eaLnBrk="1" hangingPunct="1">
              <a:spcBef>
                <a:spcPts val="275"/>
              </a:spcBef>
            </a:pPr>
            <a:r>
              <a:rPr lang="en-US" altLang="en-US" sz="600" b="1">
                <a:cs typeface="Arial" pitchFamily="34" charset="0"/>
                <a:sym typeface="Arial Bold" charset="0"/>
              </a:rPr>
              <a:t>SABA</a:t>
            </a:r>
            <a:r>
              <a:rPr lang="en-US" altLang="en-US" sz="600">
                <a:cs typeface="Arial" pitchFamily="34" charset="0"/>
                <a:sym typeface="Arial Bold" charset="0"/>
              </a:rPr>
              <a:t> </a:t>
            </a:r>
            <a:r>
              <a:rPr lang="en-US" altLang="en-US" sz="600">
                <a:cs typeface="Arial" pitchFamily="34" charset="0"/>
              </a:rPr>
              <a:t>4–10 puffs by pMDI + spacer, </a:t>
            </a:r>
            <a:br>
              <a:rPr lang="en-US" altLang="en-US" sz="600">
                <a:cs typeface="Arial" pitchFamily="34" charset="0"/>
              </a:rPr>
            </a:br>
            <a:r>
              <a:rPr lang="en-US" altLang="en-US" sz="600">
                <a:cs typeface="Arial" pitchFamily="34" charset="0"/>
              </a:rPr>
              <a:t>repeat every 20 minutes for 1 hour</a:t>
            </a:r>
          </a:p>
          <a:p>
            <a:pPr eaLnBrk="1" hangingPunct="1">
              <a:spcBef>
                <a:spcPts val="275"/>
              </a:spcBef>
            </a:pPr>
            <a:r>
              <a:rPr lang="en-US" altLang="en-US" sz="600" b="1">
                <a:cs typeface="Arial" pitchFamily="34" charset="0"/>
                <a:sym typeface="Arial Bold" charset="0"/>
              </a:rPr>
              <a:t>Prednisolone:</a:t>
            </a:r>
            <a:r>
              <a:rPr lang="en-US" altLang="en-US" sz="600" b="1">
                <a:cs typeface="Arial" pitchFamily="34" charset="0"/>
              </a:rPr>
              <a:t> </a:t>
            </a:r>
            <a:r>
              <a:rPr lang="en-US" altLang="en-US" sz="600">
                <a:cs typeface="Arial" pitchFamily="34" charset="0"/>
              </a:rPr>
              <a:t>adults 1 mg/kg, max. </a:t>
            </a:r>
            <a:br>
              <a:rPr lang="en-US" altLang="en-US" sz="600">
                <a:cs typeface="Arial" pitchFamily="34" charset="0"/>
              </a:rPr>
            </a:br>
            <a:r>
              <a:rPr lang="en-US" altLang="en-US" sz="600">
                <a:cs typeface="Arial" pitchFamily="34" charset="0"/>
              </a:rPr>
              <a:t>50 mg, children 1–2 mg/kg, max. 40 mg</a:t>
            </a:r>
          </a:p>
          <a:p>
            <a:pPr eaLnBrk="1" hangingPunct="1">
              <a:spcBef>
                <a:spcPts val="275"/>
              </a:spcBef>
            </a:pPr>
            <a:r>
              <a:rPr lang="en-US" altLang="en-US" sz="600" b="1">
                <a:cs typeface="Arial" pitchFamily="34" charset="0"/>
                <a:sym typeface="Arial Bold" charset="0"/>
              </a:rPr>
              <a:t>Controlled oxygen</a:t>
            </a:r>
            <a:r>
              <a:rPr lang="en-US" altLang="en-US" sz="600" b="1">
                <a:cs typeface="Arial" pitchFamily="34" charset="0"/>
              </a:rPr>
              <a:t> </a:t>
            </a:r>
            <a:r>
              <a:rPr lang="en-US" altLang="en-US" sz="600">
                <a:cs typeface="Arial" pitchFamily="34" charset="0"/>
              </a:rPr>
              <a:t>(if available): target saturation 93–95% (children: 94-98%)</a:t>
            </a:r>
          </a:p>
        </p:txBody>
      </p:sp>
      <p:sp>
        <p:nvSpPr>
          <p:cNvPr id="111631" name="Rectangle 21"/>
          <p:cNvSpPr>
            <a:spLocks/>
          </p:cNvSpPr>
          <p:nvPr/>
        </p:nvSpPr>
        <p:spPr bwMode="auto">
          <a:xfrm>
            <a:off x="2546350" y="4062413"/>
            <a:ext cx="24733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spcBef>
                <a:spcPts val="275"/>
              </a:spcBef>
            </a:pPr>
            <a:r>
              <a:rPr lang="en-US" altLang="en-US" sz="700" b="1">
                <a:cs typeface="Arial" pitchFamily="34" charset="0"/>
                <a:sym typeface="Arial Bold" charset="0"/>
              </a:rPr>
              <a:t>CONTINUE TREATMENT </a:t>
            </a:r>
            <a:r>
              <a:rPr lang="en-US" altLang="en-US" sz="700">
                <a:cs typeface="Arial" pitchFamily="34" charset="0"/>
              </a:rPr>
              <a:t>with SABA as needed</a:t>
            </a:r>
          </a:p>
          <a:p>
            <a:pPr algn="ctr" eaLnBrk="1" hangingPunct="1">
              <a:lnSpc>
                <a:spcPct val="110000"/>
              </a:lnSpc>
              <a:spcBef>
                <a:spcPts val="275"/>
              </a:spcBef>
            </a:pPr>
            <a:r>
              <a:rPr lang="en-US" altLang="en-US" sz="700" b="1">
                <a:cs typeface="Arial" pitchFamily="34" charset="0"/>
                <a:sym typeface="Arial Bold" charset="0"/>
              </a:rPr>
              <a:t>ASSESS RESPONSE AT 1 HOUR </a:t>
            </a:r>
            <a:r>
              <a:rPr lang="en-US" altLang="en-US" sz="700">
                <a:cs typeface="Arial" pitchFamily="34" charset="0"/>
              </a:rPr>
              <a:t>(or earlier)</a:t>
            </a:r>
          </a:p>
        </p:txBody>
      </p:sp>
      <p:sp>
        <p:nvSpPr>
          <p:cNvPr id="111632" name="Rectangle 22"/>
          <p:cNvSpPr>
            <a:spLocks/>
          </p:cNvSpPr>
          <p:nvPr/>
        </p:nvSpPr>
        <p:spPr bwMode="auto">
          <a:xfrm>
            <a:off x="5076825" y="3241675"/>
            <a:ext cx="11668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altLang="en-US" sz="700" b="1" dirty="0">
                <a:cs typeface="Arial" pitchFamily="34" charset="0"/>
              </a:rPr>
              <a:t>TRANSFER TO ACUTE </a:t>
            </a:r>
            <a:br>
              <a:rPr lang="en-GB" altLang="en-US" sz="700" b="1" dirty="0">
                <a:cs typeface="Arial" pitchFamily="34" charset="0"/>
              </a:rPr>
            </a:br>
            <a:r>
              <a:rPr lang="en-GB" altLang="en-US" sz="700" b="1" dirty="0">
                <a:cs typeface="Arial" pitchFamily="34" charset="0"/>
              </a:rPr>
              <a:t>CARE FACILITY</a:t>
            </a:r>
            <a:endParaRPr lang="en-GB" altLang="en-US" sz="700" dirty="0">
              <a:cs typeface="Arial" pitchFamily="34" charset="0"/>
            </a:endParaRPr>
          </a:p>
          <a:p>
            <a:pPr algn="ctr" eaLnBrk="1" hangingPunct="1"/>
            <a:endParaRPr lang="en-GB" altLang="en-US" sz="600" b="1" dirty="0">
              <a:cs typeface="Arial" pitchFamily="34" charset="0"/>
            </a:endParaRPr>
          </a:p>
          <a:p>
            <a:pPr algn="ctr" eaLnBrk="1" hangingPunct="1"/>
            <a:r>
              <a:rPr lang="en-GB" altLang="en-US" sz="600" b="1" dirty="0">
                <a:cs typeface="Arial" pitchFamily="34" charset="0"/>
              </a:rPr>
              <a:t> </a:t>
            </a:r>
            <a:r>
              <a:rPr lang="en-US" altLang="en-US" sz="600" dirty="0">
                <a:latin typeface="Arial Bold" charset="0"/>
                <a:sym typeface="Arial Bold" charset="0"/>
              </a:rPr>
              <a:t>While waiting:</a:t>
            </a:r>
            <a:r>
              <a:rPr lang="en-US" altLang="en-US" sz="600" dirty="0"/>
              <a:t> give inhaled SABA and ipratropium bromide, O</a:t>
            </a:r>
            <a:r>
              <a:rPr lang="en-US" altLang="en-US" sz="600" baseline="-25000" dirty="0"/>
              <a:t>2</a:t>
            </a:r>
            <a:r>
              <a:rPr lang="en-US" altLang="en-US" sz="600" dirty="0"/>
              <a:t>, systemic </a:t>
            </a:r>
            <a:r>
              <a:rPr lang="en-US" altLang="en-US" sz="600" dirty="0" smtClean="0"/>
              <a:t>corticosteroid</a:t>
            </a:r>
            <a:endParaRPr lang="en-US" altLang="en-US" sz="800" dirty="0"/>
          </a:p>
        </p:txBody>
      </p:sp>
      <p:sp>
        <p:nvSpPr>
          <p:cNvPr id="111633" name="Rectangle 23"/>
          <p:cNvSpPr>
            <a:spLocks/>
          </p:cNvSpPr>
          <p:nvPr/>
        </p:nvSpPr>
        <p:spPr bwMode="auto">
          <a:xfrm>
            <a:off x="5454650" y="2781300"/>
            <a:ext cx="269875"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500" b="1">
                <a:solidFill>
                  <a:srgbClr val="FF8721"/>
                </a:solidFill>
                <a:latin typeface="Arial Bold" charset="0"/>
                <a:sym typeface="Arial Bold" charset="0"/>
              </a:rPr>
              <a:t>URGENT</a:t>
            </a:r>
          </a:p>
        </p:txBody>
      </p:sp>
      <p:sp>
        <p:nvSpPr>
          <p:cNvPr id="111634" name="Rectangle 24"/>
          <p:cNvSpPr>
            <a:spLocks/>
          </p:cNvSpPr>
          <p:nvPr/>
        </p:nvSpPr>
        <p:spPr bwMode="auto">
          <a:xfrm>
            <a:off x="4310063" y="3429000"/>
            <a:ext cx="409575"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500" b="1">
                <a:solidFill>
                  <a:srgbClr val="FF8721"/>
                </a:solidFill>
                <a:latin typeface="Arial Bold" charset="0"/>
                <a:sym typeface="Arial Bold" charset="0"/>
              </a:rPr>
              <a:t>WORSENING</a:t>
            </a:r>
          </a:p>
        </p:txBody>
      </p:sp>
      <p:sp>
        <p:nvSpPr>
          <p:cNvPr id="111635" name="Rectangle 25"/>
          <p:cNvSpPr>
            <a:spLocks/>
          </p:cNvSpPr>
          <p:nvPr/>
        </p:nvSpPr>
        <p:spPr bwMode="auto">
          <a:xfrm>
            <a:off x="4495800" y="4716463"/>
            <a:ext cx="177165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275"/>
              </a:spcBef>
            </a:pPr>
            <a:r>
              <a:rPr lang="en-US" altLang="en-US" sz="700" b="1">
                <a:cs typeface="Arial" pitchFamily="34" charset="0"/>
                <a:sym typeface="Arial Bold" charset="0"/>
              </a:rPr>
              <a:t>ARRANGE at DISCHARGE</a:t>
            </a:r>
            <a:endParaRPr lang="en-US" altLang="en-US" sz="700" b="1">
              <a:cs typeface="Arial" pitchFamily="34" charset="0"/>
            </a:endParaRPr>
          </a:p>
          <a:p>
            <a:pPr eaLnBrk="1" hangingPunct="1">
              <a:lnSpc>
                <a:spcPct val="90000"/>
              </a:lnSpc>
              <a:spcBef>
                <a:spcPts val="275"/>
              </a:spcBef>
            </a:pPr>
            <a:r>
              <a:rPr lang="en-US" altLang="en-US" sz="600" b="1">
                <a:cs typeface="Arial" pitchFamily="34" charset="0"/>
                <a:sym typeface="Arial Bold" charset="0"/>
              </a:rPr>
              <a:t>Reliever:</a:t>
            </a:r>
            <a:r>
              <a:rPr lang="en-US" altLang="en-US" sz="600" b="1">
                <a:cs typeface="Arial" pitchFamily="34" charset="0"/>
              </a:rPr>
              <a:t> </a:t>
            </a:r>
            <a:r>
              <a:rPr lang="en-US" altLang="en-US" sz="600">
                <a:cs typeface="Arial" pitchFamily="34" charset="0"/>
              </a:rPr>
              <a:t>continue as </a:t>
            </a:r>
            <a:r>
              <a:rPr lang="en-US" altLang="en-US" sz="600" smtClean="0">
                <a:cs typeface="Arial" pitchFamily="34" charset="0"/>
              </a:rPr>
              <a:t>needed rather than routinely</a:t>
            </a:r>
            <a:endParaRPr lang="en-US" altLang="en-US" sz="600">
              <a:cs typeface="Arial" pitchFamily="34" charset="0"/>
            </a:endParaRPr>
          </a:p>
          <a:p>
            <a:pPr eaLnBrk="1" hangingPunct="1">
              <a:lnSpc>
                <a:spcPct val="90000"/>
              </a:lnSpc>
              <a:spcBef>
                <a:spcPts val="275"/>
              </a:spcBef>
            </a:pPr>
            <a:r>
              <a:rPr lang="en-US" altLang="en-US" sz="600" b="1">
                <a:cs typeface="Arial" pitchFamily="34" charset="0"/>
                <a:sym typeface="Arial Bold" charset="0"/>
              </a:rPr>
              <a:t>Controller:</a:t>
            </a:r>
            <a:r>
              <a:rPr lang="en-US" altLang="en-US" sz="600" b="1">
                <a:cs typeface="Arial" pitchFamily="34" charset="0"/>
              </a:rPr>
              <a:t> </a:t>
            </a:r>
            <a:r>
              <a:rPr lang="en-US" altLang="en-US" sz="600">
                <a:cs typeface="Arial" pitchFamily="34" charset="0"/>
              </a:rPr>
              <a:t>start, or step up. Check inhaler technique, adherence</a:t>
            </a:r>
          </a:p>
          <a:p>
            <a:pPr eaLnBrk="1" hangingPunct="1">
              <a:lnSpc>
                <a:spcPct val="90000"/>
              </a:lnSpc>
              <a:spcBef>
                <a:spcPts val="275"/>
              </a:spcBef>
            </a:pPr>
            <a:r>
              <a:rPr lang="en-US" altLang="en-US" sz="600" b="1">
                <a:cs typeface="Arial" pitchFamily="34" charset="0"/>
                <a:sym typeface="Arial Bold" charset="0"/>
              </a:rPr>
              <a:t>Prednisolone:</a:t>
            </a:r>
            <a:r>
              <a:rPr lang="en-US" altLang="en-US" sz="600" b="1">
                <a:cs typeface="Arial" pitchFamily="34" charset="0"/>
              </a:rPr>
              <a:t> </a:t>
            </a:r>
            <a:r>
              <a:rPr lang="en-US" altLang="en-US" sz="600">
                <a:cs typeface="Arial" pitchFamily="34" charset="0"/>
              </a:rPr>
              <a:t>continue, usually for 5–7 days </a:t>
            </a:r>
            <a:br>
              <a:rPr lang="en-US" altLang="en-US" sz="600">
                <a:cs typeface="Arial" pitchFamily="34" charset="0"/>
              </a:rPr>
            </a:br>
            <a:r>
              <a:rPr lang="en-US" altLang="en-US" sz="600">
                <a:cs typeface="Arial" pitchFamily="34" charset="0"/>
              </a:rPr>
              <a:t>(3-5 days for children) </a:t>
            </a:r>
          </a:p>
          <a:p>
            <a:pPr eaLnBrk="1" hangingPunct="1">
              <a:lnSpc>
                <a:spcPct val="90000"/>
              </a:lnSpc>
              <a:spcBef>
                <a:spcPts val="275"/>
              </a:spcBef>
            </a:pPr>
            <a:r>
              <a:rPr lang="en-US" altLang="en-US" sz="600" b="1">
                <a:cs typeface="Arial" pitchFamily="34" charset="0"/>
                <a:sym typeface="Arial Bold" charset="0"/>
              </a:rPr>
              <a:t>Follow up: </a:t>
            </a:r>
            <a:r>
              <a:rPr lang="en-US" altLang="en-US" sz="600">
                <a:cs typeface="Arial" pitchFamily="34" charset="0"/>
              </a:rPr>
              <a:t>within 2–7 days</a:t>
            </a:r>
          </a:p>
        </p:txBody>
      </p:sp>
      <p:sp>
        <p:nvSpPr>
          <p:cNvPr id="111636" name="Rectangle 26"/>
          <p:cNvSpPr>
            <a:spLocks/>
          </p:cNvSpPr>
          <p:nvPr/>
        </p:nvSpPr>
        <p:spPr bwMode="auto">
          <a:xfrm>
            <a:off x="2649538" y="4724400"/>
            <a:ext cx="1893887"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275"/>
              </a:spcBef>
            </a:pPr>
            <a:r>
              <a:rPr lang="en-US" altLang="en-US" sz="700" b="1">
                <a:solidFill>
                  <a:srgbClr val="FFFFFF"/>
                </a:solidFill>
                <a:cs typeface="Arial" pitchFamily="34" charset="0"/>
                <a:sym typeface="Arial Bold" charset="0"/>
              </a:rPr>
              <a:t>ASSESS FOR DISCHARGE</a:t>
            </a:r>
            <a:endParaRPr lang="en-US" altLang="en-US" sz="700" b="1">
              <a:solidFill>
                <a:srgbClr val="FFFFFF"/>
              </a:solidFill>
              <a:cs typeface="Arial" pitchFamily="34" charset="0"/>
            </a:endParaRPr>
          </a:p>
          <a:p>
            <a:pPr eaLnBrk="1" hangingPunct="1">
              <a:lnSpc>
                <a:spcPct val="90000"/>
              </a:lnSpc>
              <a:spcBef>
                <a:spcPts val="275"/>
              </a:spcBef>
            </a:pPr>
            <a:r>
              <a:rPr lang="en-US" altLang="en-US" sz="600" b="1">
                <a:solidFill>
                  <a:srgbClr val="FFFFFF"/>
                </a:solidFill>
                <a:cs typeface="Arial" pitchFamily="34" charset="0"/>
                <a:sym typeface="Arial Bold" charset="0"/>
              </a:rPr>
              <a:t>Symptoms</a:t>
            </a:r>
            <a:r>
              <a:rPr lang="en-US" altLang="en-US" sz="600">
                <a:solidFill>
                  <a:srgbClr val="FFFFFF"/>
                </a:solidFill>
                <a:cs typeface="Arial" pitchFamily="34" charset="0"/>
              </a:rPr>
              <a:t> improved, not needing SABA</a:t>
            </a:r>
          </a:p>
          <a:p>
            <a:pPr eaLnBrk="1" hangingPunct="1">
              <a:lnSpc>
                <a:spcPct val="90000"/>
              </a:lnSpc>
              <a:spcBef>
                <a:spcPts val="275"/>
              </a:spcBef>
            </a:pPr>
            <a:r>
              <a:rPr lang="en-US" altLang="en-US" sz="600" b="1">
                <a:solidFill>
                  <a:srgbClr val="FFFFFF"/>
                </a:solidFill>
                <a:cs typeface="Arial" pitchFamily="34" charset="0"/>
                <a:sym typeface="Arial Bold" charset="0"/>
              </a:rPr>
              <a:t>PEF</a:t>
            </a:r>
            <a:r>
              <a:rPr lang="en-US" altLang="en-US" sz="600">
                <a:solidFill>
                  <a:srgbClr val="FFFFFF"/>
                </a:solidFill>
                <a:cs typeface="Arial" pitchFamily="34" charset="0"/>
              </a:rPr>
              <a:t> improving, and &gt;60-80% of personal </a:t>
            </a:r>
            <a:br>
              <a:rPr lang="en-US" altLang="en-US" sz="600">
                <a:solidFill>
                  <a:srgbClr val="FFFFFF"/>
                </a:solidFill>
                <a:cs typeface="Arial" pitchFamily="34" charset="0"/>
              </a:rPr>
            </a:br>
            <a:r>
              <a:rPr lang="en-US" altLang="en-US" sz="600">
                <a:solidFill>
                  <a:srgbClr val="FFFFFF"/>
                </a:solidFill>
                <a:cs typeface="Arial" pitchFamily="34" charset="0"/>
              </a:rPr>
              <a:t>best or predicted</a:t>
            </a:r>
          </a:p>
          <a:p>
            <a:pPr eaLnBrk="1" hangingPunct="1">
              <a:lnSpc>
                <a:spcPct val="90000"/>
              </a:lnSpc>
              <a:spcBef>
                <a:spcPts val="275"/>
              </a:spcBef>
            </a:pPr>
            <a:r>
              <a:rPr lang="en-US" altLang="en-US" sz="600" b="1">
                <a:solidFill>
                  <a:srgbClr val="FFFFFF"/>
                </a:solidFill>
                <a:cs typeface="Arial" pitchFamily="34" charset="0"/>
                <a:sym typeface="Arial Bold" charset="0"/>
              </a:rPr>
              <a:t>Oxygen</a:t>
            </a:r>
            <a:r>
              <a:rPr lang="en-US" altLang="en-US" sz="600">
                <a:solidFill>
                  <a:srgbClr val="FFFFFF"/>
                </a:solidFill>
                <a:cs typeface="Arial" pitchFamily="34" charset="0"/>
              </a:rPr>
              <a:t> saturation &gt;94% room air</a:t>
            </a:r>
          </a:p>
          <a:p>
            <a:pPr eaLnBrk="1" hangingPunct="1">
              <a:lnSpc>
                <a:spcPct val="90000"/>
              </a:lnSpc>
              <a:spcBef>
                <a:spcPts val="275"/>
              </a:spcBef>
            </a:pPr>
            <a:r>
              <a:rPr lang="en-US" altLang="en-US" sz="600" b="1">
                <a:solidFill>
                  <a:srgbClr val="FFFFFF"/>
                </a:solidFill>
                <a:cs typeface="Arial" pitchFamily="34" charset="0"/>
                <a:sym typeface="Arial Bold" charset="0"/>
              </a:rPr>
              <a:t>Resources at home</a:t>
            </a:r>
            <a:r>
              <a:rPr lang="en-US" altLang="en-US" sz="600" b="1">
                <a:solidFill>
                  <a:srgbClr val="FFFFFF"/>
                </a:solidFill>
                <a:cs typeface="Arial" pitchFamily="34" charset="0"/>
              </a:rPr>
              <a:t> </a:t>
            </a:r>
            <a:r>
              <a:rPr lang="en-US" altLang="en-US" sz="600">
                <a:solidFill>
                  <a:srgbClr val="FFFFFF"/>
                </a:solidFill>
                <a:cs typeface="Arial" pitchFamily="34" charset="0"/>
              </a:rPr>
              <a:t>adequate</a:t>
            </a:r>
          </a:p>
        </p:txBody>
      </p:sp>
      <p:sp>
        <p:nvSpPr>
          <p:cNvPr id="111637" name="Rectangle 27"/>
          <p:cNvSpPr>
            <a:spLocks/>
          </p:cNvSpPr>
          <p:nvPr/>
        </p:nvSpPr>
        <p:spPr bwMode="auto">
          <a:xfrm>
            <a:off x="2641600" y="5686425"/>
            <a:ext cx="35337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700" b="1">
                <a:cs typeface="Arial" pitchFamily="34" charset="0"/>
                <a:sym typeface="Arial Bold" charset="0"/>
              </a:rPr>
              <a:t>FOLLOW UP </a:t>
            </a:r>
          </a:p>
          <a:p>
            <a:pPr eaLnBrk="1" hangingPunct="1">
              <a:spcBef>
                <a:spcPts val="275"/>
              </a:spcBef>
            </a:pPr>
            <a:r>
              <a:rPr lang="en-US" altLang="en-US" sz="600" b="1">
                <a:cs typeface="Arial" pitchFamily="34" charset="0"/>
                <a:sym typeface="Arial Bold" charset="0"/>
              </a:rPr>
              <a:t>Reliever: </a:t>
            </a:r>
            <a:r>
              <a:rPr lang="en-US" altLang="en-US" sz="600" smtClean="0">
                <a:cs typeface="Arial" pitchFamily="34" charset="0"/>
              </a:rPr>
              <a:t>as-needed rather than routinely</a:t>
            </a:r>
            <a:endParaRPr lang="en-US" altLang="en-US" sz="600">
              <a:cs typeface="Arial" pitchFamily="34" charset="0"/>
            </a:endParaRPr>
          </a:p>
          <a:p>
            <a:pPr eaLnBrk="1" hangingPunct="1">
              <a:lnSpc>
                <a:spcPct val="90000"/>
              </a:lnSpc>
              <a:spcBef>
                <a:spcPts val="275"/>
              </a:spcBef>
            </a:pPr>
            <a:r>
              <a:rPr lang="en-US" altLang="en-US" sz="600" b="1">
                <a:cs typeface="Arial" pitchFamily="34" charset="0"/>
                <a:sym typeface="Arial Bold" charset="0"/>
              </a:rPr>
              <a:t>Controller:</a:t>
            </a:r>
            <a:r>
              <a:rPr lang="en-US" altLang="en-US" sz="600" b="1">
                <a:cs typeface="Arial" pitchFamily="34" charset="0"/>
              </a:rPr>
              <a:t> </a:t>
            </a:r>
            <a:r>
              <a:rPr lang="en-US" altLang="en-US" sz="600">
                <a:cs typeface="Arial" pitchFamily="34" charset="0"/>
              </a:rPr>
              <a:t>continue higher dose for short term (1–2 weeks) or long term (3 months), depending </a:t>
            </a:r>
            <a:br>
              <a:rPr lang="en-US" altLang="en-US" sz="600">
                <a:cs typeface="Arial" pitchFamily="34" charset="0"/>
              </a:rPr>
            </a:br>
            <a:r>
              <a:rPr lang="en-US" altLang="en-US" sz="600">
                <a:cs typeface="Arial" pitchFamily="34" charset="0"/>
              </a:rPr>
              <a:t>on background to exacerbation</a:t>
            </a:r>
          </a:p>
          <a:p>
            <a:pPr eaLnBrk="1" hangingPunct="1">
              <a:spcBef>
                <a:spcPts val="275"/>
              </a:spcBef>
            </a:pPr>
            <a:r>
              <a:rPr lang="en-US" altLang="en-US" sz="600" b="1">
                <a:cs typeface="Arial" pitchFamily="34" charset="0"/>
                <a:sym typeface="Arial Bold" charset="0"/>
              </a:rPr>
              <a:t>Risk factors: </a:t>
            </a:r>
            <a:r>
              <a:rPr lang="en-US" altLang="en-US" sz="600">
                <a:cs typeface="Arial" pitchFamily="34" charset="0"/>
              </a:rPr>
              <a:t>check and correct modifiable risk factors that may have contributed to exacerbation, </a:t>
            </a:r>
            <a:br>
              <a:rPr lang="en-US" altLang="en-US" sz="600">
                <a:cs typeface="Arial" pitchFamily="34" charset="0"/>
              </a:rPr>
            </a:br>
            <a:r>
              <a:rPr lang="en-US" altLang="en-US" sz="600">
                <a:cs typeface="Arial" pitchFamily="34" charset="0"/>
              </a:rPr>
              <a:t>including inhaler technique and adherence </a:t>
            </a:r>
          </a:p>
          <a:p>
            <a:pPr eaLnBrk="1" hangingPunct="1">
              <a:spcBef>
                <a:spcPts val="275"/>
              </a:spcBef>
            </a:pPr>
            <a:r>
              <a:rPr lang="en-US" altLang="en-US" sz="600" b="1">
                <a:cs typeface="Arial" pitchFamily="34" charset="0"/>
                <a:sym typeface="Arial Bold" charset="0"/>
              </a:rPr>
              <a:t>Action plan:</a:t>
            </a:r>
            <a:r>
              <a:rPr lang="en-US" altLang="en-US" sz="600" b="1">
                <a:cs typeface="Arial" pitchFamily="34" charset="0"/>
              </a:rPr>
              <a:t> </a:t>
            </a:r>
            <a:r>
              <a:rPr lang="en-US" altLang="en-US" sz="600">
                <a:cs typeface="Arial" pitchFamily="34" charset="0"/>
              </a:rPr>
              <a:t>Is it understood? Was it used appropriately? Does it need modification?</a:t>
            </a:r>
          </a:p>
        </p:txBody>
      </p:sp>
      <p:sp>
        <p:nvSpPr>
          <p:cNvPr id="111638" name="Rectangle 28"/>
          <p:cNvSpPr>
            <a:spLocks/>
          </p:cNvSpPr>
          <p:nvPr/>
        </p:nvSpPr>
        <p:spPr bwMode="auto">
          <a:xfrm>
            <a:off x="2987675" y="4479925"/>
            <a:ext cx="6477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70000"/>
              </a:lnSpc>
              <a:spcBef>
                <a:spcPts val="275"/>
              </a:spcBef>
            </a:pPr>
            <a:r>
              <a:rPr lang="en-US" altLang="en-US" sz="500" b="1">
                <a:solidFill>
                  <a:srgbClr val="134679"/>
                </a:solidFill>
                <a:latin typeface="Arial Bold" charset="0"/>
                <a:sym typeface="Arial Bold" charset="0"/>
              </a:rPr>
              <a:t>IMPROVING</a:t>
            </a:r>
          </a:p>
          <a:p>
            <a:pPr algn="ctr" eaLnBrk="1" hangingPunct="1">
              <a:lnSpc>
                <a:spcPct val="70000"/>
              </a:lnSpc>
              <a:spcBef>
                <a:spcPts val="275"/>
              </a:spcBef>
            </a:pPr>
            <a:endParaRPr lang="en-US" altLang="en-US" sz="500">
              <a:solidFill>
                <a:srgbClr val="134679"/>
              </a:solidFill>
              <a:latin typeface="Arial Bold" charset="0"/>
              <a:sym typeface="Arial Bold" charset="0"/>
            </a:endParaRPr>
          </a:p>
        </p:txBody>
      </p:sp>
      <p:sp>
        <p:nvSpPr>
          <p:cNvPr id="111639" name="Rectangle 29"/>
          <p:cNvSpPr>
            <a:spLocks/>
          </p:cNvSpPr>
          <p:nvPr/>
        </p:nvSpPr>
        <p:spPr bwMode="auto">
          <a:xfrm>
            <a:off x="5027613" y="4149725"/>
            <a:ext cx="5810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500" b="1">
                <a:solidFill>
                  <a:srgbClr val="FF8721"/>
                </a:solidFill>
                <a:latin typeface="Arial Bold" charset="0"/>
                <a:sym typeface="Arial Bold" charset="0"/>
              </a:rPr>
              <a:t>WORSENING</a:t>
            </a:r>
          </a:p>
        </p:txBody>
      </p:sp>
      <p:sp>
        <p:nvSpPr>
          <p:cNvPr id="111640" name="Rectangle 3"/>
          <p:cNvSpPr>
            <a:spLocks noChangeArrowheads="1"/>
          </p:cNvSpPr>
          <p:nvPr/>
        </p:nvSpPr>
        <p:spPr bwMode="auto">
          <a:xfrm>
            <a:off x="3816350" y="1928813"/>
            <a:ext cx="12604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GB" altLang="en-US" sz="700" b="1" dirty="0">
                <a:solidFill>
                  <a:schemeClr val="bg1"/>
                </a:solidFill>
                <a:cs typeface="Arial" pitchFamily="34" charset="0"/>
              </a:rPr>
              <a:t>SEVERE</a:t>
            </a:r>
          </a:p>
          <a:p>
            <a:pPr eaLnBrk="1" hangingPunct="1">
              <a:lnSpc>
                <a:spcPct val="120000"/>
              </a:lnSpc>
            </a:pPr>
            <a:r>
              <a:rPr lang="en-GB" altLang="en-US" sz="600" b="1" dirty="0">
                <a:solidFill>
                  <a:schemeClr val="bg1"/>
                </a:solidFill>
                <a:cs typeface="Arial" pitchFamily="34" charset="0"/>
              </a:rPr>
              <a:t>Talks in words, sits hunched </a:t>
            </a:r>
            <a:br>
              <a:rPr lang="en-GB" altLang="en-US" sz="600" b="1" dirty="0">
                <a:solidFill>
                  <a:schemeClr val="bg1"/>
                </a:solidFill>
                <a:cs typeface="Arial" pitchFamily="34" charset="0"/>
              </a:rPr>
            </a:br>
            <a:r>
              <a:rPr lang="en-GB" altLang="en-US" sz="600" b="1" dirty="0">
                <a:solidFill>
                  <a:schemeClr val="bg1"/>
                </a:solidFill>
                <a:cs typeface="Arial" pitchFamily="34" charset="0"/>
              </a:rPr>
              <a:t>forwards, agitated</a:t>
            </a:r>
          </a:p>
          <a:p>
            <a:pPr eaLnBrk="1" hangingPunct="1">
              <a:lnSpc>
                <a:spcPct val="120000"/>
              </a:lnSpc>
            </a:pPr>
            <a:r>
              <a:rPr lang="en-GB" altLang="en-US" sz="600" b="1" dirty="0">
                <a:solidFill>
                  <a:schemeClr val="bg1"/>
                </a:solidFill>
                <a:cs typeface="Arial" pitchFamily="34" charset="0"/>
              </a:rPr>
              <a:t>Respiratory rate &gt;30/min</a:t>
            </a:r>
          </a:p>
          <a:p>
            <a:pPr eaLnBrk="1" hangingPunct="1">
              <a:lnSpc>
                <a:spcPct val="120000"/>
              </a:lnSpc>
            </a:pPr>
            <a:r>
              <a:rPr lang="en-GB" altLang="en-US" sz="600" b="1" dirty="0">
                <a:solidFill>
                  <a:schemeClr val="bg1"/>
                </a:solidFill>
                <a:cs typeface="Arial" pitchFamily="34" charset="0"/>
              </a:rPr>
              <a:t>Accessory muscles in use</a:t>
            </a:r>
          </a:p>
          <a:p>
            <a:pPr eaLnBrk="1" hangingPunct="1">
              <a:lnSpc>
                <a:spcPct val="120000"/>
              </a:lnSpc>
            </a:pPr>
            <a:r>
              <a:rPr lang="en-GB" altLang="en-US" sz="600" b="1" dirty="0">
                <a:solidFill>
                  <a:schemeClr val="bg1"/>
                </a:solidFill>
                <a:cs typeface="Arial" pitchFamily="34" charset="0"/>
              </a:rPr>
              <a:t>Pulse rate &gt;120 bpm</a:t>
            </a:r>
          </a:p>
          <a:p>
            <a:pPr eaLnBrk="1" hangingPunct="1">
              <a:lnSpc>
                <a:spcPct val="120000"/>
              </a:lnSpc>
            </a:pPr>
            <a:r>
              <a:rPr lang="en-GB" altLang="en-US" sz="600" b="1" dirty="0">
                <a:solidFill>
                  <a:schemeClr val="bg1"/>
                </a:solidFill>
                <a:cs typeface="Arial" pitchFamily="34" charset="0"/>
              </a:rPr>
              <a:t>O2 saturation (on air) &lt;90%</a:t>
            </a:r>
          </a:p>
          <a:p>
            <a:pPr eaLnBrk="1" hangingPunct="1">
              <a:lnSpc>
                <a:spcPct val="120000"/>
              </a:lnSpc>
            </a:pPr>
            <a:r>
              <a:rPr lang="en-GB" altLang="en-US" sz="600" b="1" dirty="0">
                <a:solidFill>
                  <a:schemeClr val="bg1"/>
                </a:solidFill>
                <a:cs typeface="Arial" pitchFamily="34" charset="0"/>
              </a:rPr>
              <a:t>PEF ≤50% predicted or best</a:t>
            </a:r>
            <a:endParaRPr lang="en-US" altLang="en-US" sz="600" dirty="0">
              <a:solidFill>
                <a:schemeClr val="bg1"/>
              </a:solidFill>
              <a:cs typeface="Arial" pitchFamily="34" charset="0"/>
              <a:sym typeface="Arial Bold" charset="0"/>
            </a:endParaRPr>
          </a:p>
        </p:txBody>
      </p:sp>
      <p:grpSp>
        <p:nvGrpSpPr>
          <p:cNvPr id="25" name="Group 10"/>
          <p:cNvGrpSpPr>
            <a:grpSpLocks/>
          </p:cNvGrpSpPr>
          <p:nvPr/>
        </p:nvGrpSpPr>
        <p:grpSpPr bwMode="auto">
          <a:xfrm>
            <a:off x="6632718" y="599080"/>
            <a:ext cx="993775" cy="841375"/>
            <a:chOff x="0" y="0"/>
            <a:chExt cx="626" cy="530"/>
          </a:xfrm>
        </p:grpSpPr>
        <p:sp>
          <p:nvSpPr>
            <p:cNvPr id="2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27" name="Rectangle 2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508231667"/>
      </p:ext>
    </p:extLst>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0" descr="box 4-3 (2-3) level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88" y="536575"/>
            <a:ext cx="6843712"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AutoShape 2"/>
          <p:cNvSpPr>
            <a:spLocks/>
          </p:cNvSpPr>
          <p:nvPr/>
        </p:nvSpPr>
        <p:spPr bwMode="auto">
          <a:xfrm>
            <a:off x="160338"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11264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5" name="Rectangle 5"/>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2/7)</a:t>
            </a:r>
            <a:endParaRPr lang="en-US" altLang="en-US" sz="1100" i="1" dirty="0">
              <a:solidFill>
                <a:srgbClr val="FFFFFF"/>
              </a:solidFill>
              <a:latin typeface="Arial Italic" charset="0"/>
              <a:sym typeface="Arial Italic" charset="0"/>
            </a:endParaRPr>
          </a:p>
        </p:txBody>
      </p:sp>
      <p:pic>
        <p:nvPicPr>
          <p:cNvPr id="11264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7" name="Rectangle 9"/>
          <p:cNvSpPr>
            <a:spLocks/>
          </p:cNvSpPr>
          <p:nvPr/>
        </p:nvSpPr>
        <p:spPr bwMode="auto">
          <a:xfrm>
            <a:off x="1271588" y="565150"/>
            <a:ext cx="1879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solidFill>
                  <a:srgbClr val="FFFFFF"/>
                </a:solidFill>
                <a:latin typeface="Arial Bold" charset="0"/>
                <a:sym typeface="Arial Bold" charset="0"/>
              </a:rPr>
              <a:t>PRIMARY CARE  </a:t>
            </a:r>
          </a:p>
        </p:txBody>
      </p:sp>
      <p:sp>
        <p:nvSpPr>
          <p:cNvPr id="112648" name="Rectangle 10"/>
          <p:cNvSpPr>
            <a:spLocks/>
          </p:cNvSpPr>
          <p:nvPr/>
        </p:nvSpPr>
        <p:spPr bwMode="auto">
          <a:xfrm>
            <a:off x="3402013" y="547688"/>
            <a:ext cx="4241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275"/>
              </a:spcBef>
            </a:pPr>
            <a:r>
              <a:rPr lang="en-US" altLang="en-US" sz="1000">
                <a:solidFill>
                  <a:srgbClr val="FFFFFF"/>
                </a:solidFill>
                <a:latin typeface="Arial Bold" charset="0"/>
                <a:sym typeface="Arial Bold" charset="0"/>
              </a:rPr>
              <a:t>Patient presents with acute or sub-acute asthma exacerbation</a:t>
            </a:r>
          </a:p>
        </p:txBody>
      </p:sp>
      <p:sp>
        <p:nvSpPr>
          <p:cNvPr id="112649" name="Rectangle 11"/>
          <p:cNvSpPr>
            <a:spLocks/>
          </p:cNvSpPr>
          <p:nvPr/>
        </p:nvSpPr>
        <p:spPr bwMode="auto">
          <a:xfrm>
            <a:off x="1165225" y="1179513"/>
            <a:ext cx="19907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1100" b="1">
                <a:solidFill>
                  <a:srgbClr val="FFFFFF"/>
                </a:solidFill>
                <a:latin typeface="Arial Bold" charset="0"/>
                <a:sym typeface="Arial Bold" charset="0"/>
              </a:rPr>
              <a:t>ASSESS the PATIENT</a:t>
            </a:r>
          </a:p>
        </p:txBody>
      </p:sp>
      <p:sp>
        <p:nvSpPr>
          <p:cNvPr id="112650" name="Rectangle 12"/>
          <p:cNvSpPr>
            <a:spLocks/>
          </p:cNvSpPr>
          <p:nvPr/>
        </p:nvSpPr>
        <p:spPr bwMode="auto">
          <a:xfrm>
            <a:off x="3400425" y="1204913"/>
            <a:ext cx="29479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425"/>
              </a:spcBef>
            </a:pPr>
            <a:r>
              <a:rPr lang="en-US" altLang="en-US" sz="1000">
                <a:solidFill>
                  <a:srgbClr val="FFFFFF"/>
                </a:solidFill>
                <a:latin typeface="Arial Bold" charset="0"/>
                <a:sym typeface="Arial Bold" charset="0"/>
              </a:rPr>
              <a:t>Is it asthma?</a:t>
            </a:r>
          </a:p>
          <a:p>
            <a:pPr eaLnBrk="1" hangingPunct="1">
              <a:lnSpc>
                <a:spcPct val="110000"/>
              </a:lnSpc>
              <a:spcBef>
                <a:spcPts val="425"/>
              </a:spcBef>
            </a:pPr>
            <a:r>
              <a:rPr lang="en-US" altLang="en-US" sz="1000">
                <a:solidFill>
                  <a:srgbClr val="FFFFFF"/>
                </a:solidFill>
                <a:latin typeface="Arial Bold" charset="0"/>
                <a:sym typeface="Arial Bold" charset="0"/>
              </a:rPr>
              <a:t>Risk factors for asthma-related death?</a:t>
            </a:r>
          </a:p>
          <a:p>
            <a:pPr eaLnBrk="1" hangingPunct="1">
              <a:lnSpc>
                <a:spcPct val="110000"/>
              </a:lnSpc>
              <a:spcBef>
                <a:spcPts val="425"/>
              </a:spcBef>
            </a:pPr>
            <a:r>
              <a:rPr lang="en-US" altLang="en-US" sz="1000">
                <a:solidFill>
                  <a:srgbClr val="FFFFFF"/>
                </a:solidFill>
                <a:latin typeface="Arial Bold" charset="0"/>
                <a:sym typeface="Arial Bold" charset="0"/>
              </a:rPr>
              <a:t>Severity of exacerbation?</a:t>
            </a:r>
          </a:p>
        </p:txBody>
      </p:sp>
      <p:sp>
        <p:nvSpPr>
          <p:cNvPr id="112653" name="Rectangle 15"/>
          <p:cNvSpPr>
            <a:spLocks/>
          </p:cNvSpPr>
          <p:nvPr/>
        </p:nvSpPr>
        <p:spPr bwMode="auto">
          <a:xfrm>
            <a:off x="5768975" y="2451100"/>
            <a:ext cx="21431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latin typeface="Arial Bold" charset="0"/>
                <a:sym typeface="Arial Bold" charset="0"/>
              </a:rPr>
              <a:t>LIFE-THREATENING</a:t>
            </a:r>
            <a:endParaRPr lang="en-US" altLang="en-US" sz="1100" b="1"/>
          </a:p>
          <a:p>
            <a:pPr algn="ctr" eaLnBrk="1" hangingPunct="1">
              <a:lnSpc>
                <a:spcPct val="120000"/>
              </a:lnSpc>
              <a:spcBef>
                <a:spcPts val="275"/>
              </a:spcBef>
            </a:pPr>
            <a:r>
              <a:rPr lang="en-US" altLang="en-US" sz="1000"/>
              <a:t>Drowsy, confused </a:t>
            </a:r>
            <a:br>
              <a:rPr lang="en-US" altLang="en-US" sz="1000"/>
            </a:br>
            <a:r>
              <a:rPr lang="en-US" altLang="en-US" sz="1000"/>
              <a:t>or silent chest</a:t>
            </a:r>
          </a:p>
        </p:txBody>
      </p:sp>
      <p:sp>
        <p:nvSpPr>
          <p:cNvPr id="112654" name="Rectangle 17"/>
          <p:cNvSpPr>
            <a:spLocks/>
          </p:cNvSpPr>
          <p:nvPr/>
        </p:nvSpPr>
        <p:spPr bwMode="auto">
          <a:xfrm>
            <a:off x="5734050" y="4492625"/>
            <a:ext cx="21336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2655" name="Rectangle 18"/>
          <p:cNvSpPr>
            <a:spLocks/>
          </p:cNvSpPr>
          <p:nvPr/>
        </p:nvSpPr>
        <p:spPr bwMode="auto">
          <a:xfrm>
            <a:off x="6356350" y="4005263"/>
            <a:ext cx="6159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URGENT</a:t>
            </a:r>
          </a:p>
        </p:txBody>
      </p:sp>
      <p:sp>
        <p:nvSpPr>
          <p:cNvPr id="15"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416598559"/>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1" descr="box 4-3 (2-3) level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88" y="536575"/>
            <a:ext cx="6843712"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AutoShape 2"/>
          <p:cNvSpPr>
            <a:spLocks/>
          </p:cNvSpPr>
          <p:nvPr/>
        </p:nvSpPr>
        <p:spPr bwMode="auto">
          <a:xfrm>
            <a:off x="160338"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11366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69" name="Rectangle 5"/>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(3/7)</a:t>
            </a:r>
            <a:endParaRPr lang="en-US" altLang="en-US" sz="1100" i="1" dirty="0">
              <a:solidFill>
                <a:srgbClr val="FFFFFF"/>
              </a:solidFill>
              <a:latin typeface="Arial Italic" charset="0"/>
              <a:sym typeface="Arial Italic" charset="0"/>
            </a:endParaRPr>
          </a:p>
        </p:txBody>
      </p:sp>
      <p:pic>
        <p:nvPicPr>
          <p:cNvPr id="11367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71" name="Rectangle 9"/>
          <p:cNvSpPr>
            <a:spLocks/>
          </p:cNvSpPr>
          <p:nvPr/>
        </p:nvSpPr>
        <p:spPr bwMode="auto">
          <a:xfrm>
            <a:off x="1271588" y="565150"/>
            <a:ext cx="1879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solidFill>
                  <a:srgbClr val="FFFFFF"/>
                </a:solidFill>
                <a:latin typeface="Arial Bold" charset="0"/>
                <a:sym typeface="Arial Bold" charset="0"/>
              </a:rPr>
              <a:t>PRIMARY CARE  </a:t>
            </a:r>
          </a:p>
        </p:txBody>
      </p:sp>
      <p:sp>
        <p:nvSpPr>
          <p:cNvPr id="113672" name="Rectangle 10"/>
          <p:cNvSpPr>
            <a:spLocks/>
          </p:cNvSpPr>
          <p:nvPr/>
        </p:nvSpPr>
        <p:spPr bwMode="auto">
          <a:xfrm>
            <a:off x="3402013" y="547688"/>
            <a:ext cx="4241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275"/>
              </a:spcBef>
            </a:pPr>
            <a:r>
              <a:rPr lang="en-US" altLang="en-US" sz="1000">
                <a:solidFill>
                  <a:srgbClr val="FFFFFF"/>
                </a:solidFill>
                <a:latin typeface="Arial Bold" charset="0"/>
                <a:sym typeface="Arial Bold" charset="0"/>
              </a:rPr>
              <a:t>Patient presents with acute or sub-acute asthma exacerbation</a:t>
            </a:r>
          </a:p>
        </p:txBody>
      </p:sp>
      <p:sp>
        <p:nvSpPr>
          <p:cNvPr id="113673" name="Rectangle 11"/>
          <p:cNvSpPr>
            <a:spLocks/>
          </p:cNvSpPr>
          <p:nvPr/>
        </p:nvSpPr>
        <p:spPr bwMode="auto">
          <a:xfrm>
            <a:off x="1165225" y="1179513"/>
            <a:ext cx="19907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1100" b="1">
                <a:solidFill>
                  <a:srgbClr val="FFFFFF"/>
                </a:solidFill>
                <a:latin typeface="Arial Bold" charset="0"/>
                <a:sym typeface="Arial Bold" charset="0"/>
              </a:rPr>
              <a:t>ASSESS the PATIENT</a:t>
            </a:r>
          </a:p>
        </p:txBody>
      </p:sp>
      <p:sp>
        <p:nvSpPr>
          <p:cNvPr id="113674" name="Rectangle 12"/>
          <p:cNvSpPr>
            <a:spLocks/>
          </p:cNvSpPr>
          <p:nvPr/>
        </p:nvSpPr>
        <p:spPr bwMode="auto">
          <a:xfrm>
            <a:off x="3400425" y="1204913"/>
            <a:ext cx="29479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425"/>
              </a:spcBef>
            </a:pPr>
            <a:r>
              <a:rPr lang="en-US" altLang="en-US" sz="1000">
                <a:solidFill>
                  <a:srgbClr val="FFFFFF"/>
                </a:solidFill>
                <a:latin typeface="Arial Bold" charset="0"/>
                <a:sym typeface="Arial Bold" charset="0"/>
              </a:rPr>
              <a:t>Is it asthma?</a:t>
            </a:r>
          </a:p>
          <a:p>
            <a:pPr eaLnBrk="1" hangingPunct="1">
              <a:lnSpc>
                <a:spcPct val="110000"/>
              </a:lnSpc>
              <a:spcBef>
                <a:spcPts val="425"/>
              </a:spcBef>
            </a:pPr>
            <a:r>
              <a:rPr lang="en-US" altLang="en-US" sz="1000">
                <a:solidFill>
                  <a:srgbClr val="FFFFFF"/>
                </a:solidFill>
                <a:latin typeface="Arial Bold" charset="0"/>
                <a:sym typeface="Arial Bold" charset="0"/>
              </a:rPr>
              <a:t>Risk factors for asthma-related death?</a:t>
            </a:r>
          </a:p>
          <a:p>
            <a:pPr eaLnBrk="1" hangingPunct="1">
              <a:lnSpc>
                <a:spcPct val="110000"/>
              </a:lnSpc>
              <a:spcBef>
                <a:spcPts val="425"/>
              </a:spcBef>
            </a:pPr>
            <a:r>
              <a:rPr lang="en-US" altLang="en-US" sz="1000">
                <a:solidFill>
                  <a:srgbClr val="FFFFFF"/>
                </a:solidFill>
                <a:latin typeface="Arial Bold" charset="0"/>
                <a:sym typeface="Arial Bold" charset="0"/>
              </a:rPr>
              <a:t>Severity of exacerbation?</a:t>
            </a:r>
          </a:p>
        </p:txBody>
      </p:sp>
      <p:sp>
        <p:nvSpPr>
          <p:cNvPr id="113675" name="Rectangle 13"/>
          <p:cNvSpPr>
            <a:spLocks/>
          </p:cNvSpPr>
          <p:nvPr/>
        </p:nvSpPr>
        <p:spPr bwMode="auto">
          <a:xfrm>
            <a:off x="1343025" y="2570163"/>
            <a:ext cx="21066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dirty="0">
                <a:solidFill>
                  <a:srgbClr val="FFFFFF"/>
                </a:solidFill>
                <a:latin typeface="Arial Bold" charset="0"/>
                <a:sym typeface="Arial Bold" charset="0"/>
              </a:rPr>
              <a:t>MILD or MODERATE</a:t>
            </a:r>
          </a:p>
          <a:p>
            <a:pPr eaLnBrk="1" hangingPunct="1">
              <a:spcBef>
                <a:spcPts val="425"/>
              </a:spcBef>
            </a:pPr>
            <a:r>
              <a:rPr lang="en-US" altLang="en-US" sz="1000" dirty="0">
                <a:solidFill>
                  <a:srgbClr val="FFFFFF"/>
                </a:solidFill>
                <a:latin typeface="Arial Bold" charset="0"/>
                <a:sym typeface="Arial Bold" charset="0"/>
              </a:rPr>
              <a:t>Talks in phrases, prefers </a:t>
            </a:r>
            <a:br>
              <a:rPr lang="en-US" altLang="en-US" sz="1000" dirty="0">
                <a:solidFill>
                  <a:srgbClr val="FFFFFF"/>
                </a:solidFill>
                <a:latin typeface="Arial Bold" charset="0"/>
                <a:sym typeface="Arial Bold" charset="0"/>
              </a:rPr>
            </a:br>
            <a:r>
              <a:rPr lang="en-US" altLang="en-US" sz="1000" dirty="0">
                <a:solidFill>
                  <a:srgbClr val="FFFFFF"/>
                </a:solidFill>
                <a:latin typeface="Arial Bold" charset="0"/>
                <a:sym typeface="Arial Bold" charset="0"/>
              </a:rPr>
              <a:t>sitting to lying, not agitated</a:t>
            </a:r>
          </a:p>
          <a:p>
            <a:pPr eaLnBrk="1" hangingPunct="1">
              <a:spcBef>
                <a:spcPts val="425"/>
              </a:spcBef>
            </a:pPr>
            <a:r>
              <a:rPr lang="en-US" altLang="en-US" sz="1000" dirty="0">
                <a:solidFill>
                  <a:srgbClr val="FFFFFF"/>
                </a:solidFill>
                <a:latin typeface="Arial Bold" charset="0"/>
                <a:sym typeface="Arial Bold" charset="0"/>
              </a:rPr>
              <a:t>Respiratory rate increased</a:t>
            </a:r>
          </a:p>
          <a:p>
            <a:pPr eaLnBrk="1" hangingPunct="1">
              <a:spcBef>
                <a:spcPts val="425"/>
              </a:spcBef>
            </a:pPr>
            <a:r>
              <a:rPr lang="en-US" altLang="en-US" sz="1000" dirty="0">
                <a:solidFill>
                  <a:srgbClr val="FFFFFF"/>
                </a:solidFill>
                <a:latin typeface="Arial Bold" charset="0"/>
                <a:sym typeface="Arial Bold" charset="0"/>
              </a:rPr>
              <a:t>Accessory muscles not used</a:t>
            </a:r>
          </a:p>
          <a:p>
            <a:pPr eaLnBrk="1" hangingPunct="1">
              <a:spcBef>
                <a:spcPts val="425"/>
              </a:spcBef>
            </a:pPr>
            <a:r>
              <a:rPr lang="en-US" altLang="en-US" sz="1000" dirty="0">
                <a:solidFill>
                  <a:srgbClr val="FFFFFF"/>
                </a:solidFill>
                <a:latin typeface="Arial Bold" charset="0"/>
                <a:sym typeface="Arial Bold" charset="0"/>
              </a:rPr>
              <a:t>Pulse rate 100–120 bpm</a:t>
            </a:r>
          </a:p>
          <a:p>
            <a:pPr eaLnBrk="1" hangingPunct="1">
              <a:spcBef>
                <a:spcPts val="425"/>
              </a:spcBef>
            </a:pPr>
            <a:r>
              <a:rPr lang="en-US" altLang="en-US" sz="1000" dirty="0">
                <a:solidFill>
                  <a:srgbClr val="FFFFFF"/>
                </a:solidFill>
                <a:latin typeface="Arial Bold" charset="0"/>
                <a:sym typeface="Arial Bold" charset="0"/>
              </a:rPr>
              <a:t>O</a:t>
            </a:r>
            <a:r>
              <a:rPr lang="en-US" altLang="en-US" sz="1000" baseline="-25000" dirty="0">
                <a:solidFill>
                  <a:srgbClr val="FFFFFF"/>
                </a:solidFill>
                <a:latin typeface="Arial Bold" charset="0"/>
                <a:sym typeface="Arial Bold" charset="0"/>
              </a:rPr>
              <a:t>2</a:t>
            </a:r>
            <a:r>
              <a:rPr lang="en-US" altLang="en-US" sz="1000" dirty="0">
                <a:solidFill>
                  <a:srgbClr val="FFFFFF"/>
                </a:solidFill>
                <a:latin typeface="Arial Bold" charset="0"/>
                <a:sym typeface="Arial Bold" charset="0"/>
              </a:rPr>
              <a:t> saturation (on air) 90–95%</a:t>
            </a:r>
          </a:p>
          <a:p>
            <a:pPr eaLnBrk="1" hangingPunct="1">
              <a:spcBef>
                <a:spcPts val="425"/>
              </a:spcBef>
            </a:pPr>
            <a:r>
              <a:rPr lang="en-US" altLang="en-US" sz="1000" dirty="0">
                <a:solidFill>
                  <a:srgbClr val="FFFFFF"/>
                </a:solidFill>
                <a:latin typeface="Arial Bold" charset="0"/>
                <a:sym typeface="Arial Bold" charset="0"/>
              </a:rPr>
              <a:t>PEF &gt;50% predicted or best</a:t>
            </a:r>
          </a:p>
        </p:txBody>
      </p:sp>
      <p:sp>
        <p:nvSpPr>
          <p:cNvPr id="113676" name="Rectangle 14"/>
          <p:cNvSpPr>
            <a:spLocks/>
          </p:cNvSpPr>
          <p:nvPr/>
        </p:nvSpPr>
        <p:spPr bwMode="auto">
          <a:xfrm>
            <a:off x="3662363" y="2570163"/>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dirty="0">
                <a:solidFill>
                  <a:srgbClr val="FFFFFF"/>
                </a:solidFill>
                <a:latin typeface="Arial Bold" charset="0"/>
                <a:sym typeface="Arial Bold" charset="0"/>
              </a:rPr>
              <a:t>SEVERE</a:t>
            </a:r>
          </a:p>
          <a:p>
            <a:pPr eaLnBrk="1" hangingPunct="1">
              <a:spcBef>
                <a:spcPts val="425"/>
              </a:spcBef>
            </a:pPr>
            <a:r>
              <a:rPr lang="en-US" altLang="en-US" sz="1000" dirty="0">
                <a:solidFill>
                  <a:srgbClr val="FFFFFF"/>
                </a:solidFill>
                <a:latin typeface="Arial Bold" charset="0"/>
                <a:sym typeface="Arial Bold" charset="0"/>
              </a:rPr>
              <a:t>Talks in words, sits hunched </a:t>
            </a:r>
            <a:br>
              <a:rPr lang="en-US" altLang="en-US" sz="1000" dirty="0">
                <a:solidFill>
                  <a:srgbClr val="FFFFFF"/>
                </a:solidFill>
                <a:latin typeface="Arial Bold" charset="0"/>
                <a:sym typeface="Arial Bold" charset="0"/>
              </a:rPr>
            </a:br>
            <a:r>
              <a:rPr lang="en-US" altLang="en-US" sz="1000" dirty="0">
                <a:solidFill>
                  <a:srgbClr val="FFFFFF"/>
                </a:solidFill>
                <a:latin typeface="Arial Bold" charset="0"/>
                <a:sym typeface="Arial Bold" charset="0"/>
              </a:rPr>
              <a:t>forwards, agitated</a:t>
            </a:r>
          </a:p>
          <a:p>
            <a:pPr eaLnBrk="1" hangingPunct="1">
              <a:spcBef>
                <a:spcPts val="425"/>
              </a:spcBef>
            </a:pPr>
            <a:r>
              <a:rPr lang="en-US" altLang="en-US" sz="1000" dirty="0">
                <a:solidFill>
                  <a:srgbClr val="FFFFFF"/>
                </a:solidFill>
                <a:latin typeface="Arial Bold" charset="0"/>
                <a:sym typeface="Arial Bold" charset="0"/>
              </a:rPr>
              <a:t>Respiratory rate &gt;30/min</a:t>
            </a:r>
          </a:p>
          <a:p>
            <a:pPr eaLnBrk="1" hangingPunct="1">
              <a:spcBef>
                <a:spcPts val="425"/>
              </a:spcBef>
            </a:pPr>
            <a:r>
              <a:rPr lang="en-US" altLang="en-US" sz="1000" dirty="0">
                <a:solidFill>
                  <a:srgbClr val="FFFFFF"/>
                </a:solidFill>
                <a:latin typeface="Arial Bold" charset="0"/>
                <a:sym typeface="Arial Bold" charset="0"/>
              </a:rPr>
              <a:t>Accessory muscles in use</a:t>
            </a:r>
          </a:p>
          <a:p>
            <a:pPr eaLnBrk="1" hangingPunct="1">
              <a:spcBef>
                <a:spcPts val="425"/>
              </a:spcBef>
            </a:pPr>
            <a:r>
              <a:rPr lang="en-US" altLang="en-US" sz="1000" dirty="0">
                <a:solidFill>
                  <a:srgbClr val="FFFFFF"/>
                </a:solidFill>
                <a:latin typeface="Arial Bold" charset="0"/>
                <a:sym typeface="Arial Bold" charset="0"/>
              </a:rPr>
              <a:t>Pulse rate &gt;120 bpm</a:t>
            </a:r>
          </a:p>
          <a:p>
            <a:pPr eaLnBrk="1" hangingPunct="1">
              <a:spcBef>
                <a:spcPts val="425"/>
              </a:spcBef>
            </a:pPr>
            <a:r>
              <a:rPr lang="en-US" altLang="en-US" sz="1000" dirty="0">
                <a:solidFill>
                  <a:srgbClr val="FFFFFF"/>
                </a:solidFill>
                <a:latin typeface="Arial Bold" charset="0"/>
                <a:sym typeface="Arial Bold" charset="0"/>
              </a:rPr>
              <a:t>O</a:t>
            </a:r>
            <a:r>
              <a:rPr lang="en-US" altLang="en-US" sz="1000" baseline="-25000" dirty="0">
                <a:solidFill>
                  <a:srgbClr val="FFFFFF"/>
                </a:solidFill>
                <a:latin typeface="Arial Bold" charset="0"/>
                <a:sym typeface="Arial Bold" charset="0"/>
              </a:rPr>
              <a:t>2</a:t>
            </a:r>
            <a:r>
              <a:rPr lang="en-US" altLang="en-US" sz="1000" dirty="0">
                <a:solidFill>
                  <a:srgbClr val="FFFFFF"/>
                </a:solidFill>
                <a:latin typeface="Arial Bold" charset="0"/>
                <a:sym typeface="Arial Bold" charset="0"/>
              </a:rPr>
              <a:t> saturation (on air) &lt;90%</a:t>
            </a:r>
          </a:p>
          <a:p>
            <a:pPr eaLnBrk="1" hangingPunct="1">
              <a:spcBef>
                <a:spcPts val="425"/>
              </a:spcBef>
            </a:pPr>
            <a:r>
              <a:rPr lang="en-US" altLang="en-US" sz="1000" dirty="0">
                <a:solidFill>
                  <a:srgbClr val="FFFFFF"/>
                </a:solidFill>
                <a:latin typeface="Arial Bold" charset="0"/>
                <a:sym typeface="Arial Bold" charset="0"/>
              </a:rPr>
              <a:t>PEF ≤50% predicted or best</a:t>
            </a:r>
          </a:p>
        </p:txBody>
      </p:sp>
      <p:sp>
        <p:nvSpPr>
          <p:cNvPr id="113677" name="Rectangle 15"/>
          <p:cNvSpPr>
            <a:spLocks/>
          </p:cNvSpPr>
          <p:nvPr/>
        </p:nvSpPr>
        <p:spPr bwMode="auto">
          <a:xfrm>
            <a:off x="5768975" y="2451100"/>
            <a:ext cx="21431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latin typeface="Arial Bold" charset="0"/>
                <a:sym typeface="Arial Bold" charset="0"/>
              </a:rPr>
              <a:t>LIFE-THREATENING</a:t>
            </a:r>
            <a:endParaRPr lang="en-US" altLang="en-US" sz="1100" b="1"/>
          </a:p>
          <a:p>
            <a:pPr algn="ctr" eaLnBrk="1" hangingPunct="1">
              <a:lnSpc>
                <a:spcPct val="120000"/>
              </a:lnSpc>
              <a:spcBef>
                <a:spcPts val="275"/>
              </a:spcBef>
            </a:pPr>
            <a:r>
              <a:rPr lang="en-US" altLang="en-US" sz="1000"/>
              <a:t>Drowsy, confused </a:t>
            </a:r>
            <a:br>
              <a:rPr lang="en-US" altLang="en-US" sz="1000"/>
            </a:br>
            <a:r>
              <a:rPr lang="en-US" altLang="en-US" sz="1000"/>
              <a:t>or silent chest</a:t>
            </a:r>
          </a:p>
        </p:txBody>
      </p:sp>
      <p:sp>
        <p:nvSpPr>
          <p:cNvPr id="113678" name="Rectangle 17"/>
          <p:cNvSpPr>
            <a:spLocks/>
          </p:cNvSpPr>
          <p:nvPr/>
        </p:nvSpPr>
        <p:spPr bwMode="auto">
          <a:xfrm>
            <a:off x="5734050" y="4492625"/>
            <a:ext cx="21336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3679" name="Rectangle 18"/>
          <p:cNvSpPr>
            <a:spLocks/>
          </p:cNvSpPr>
          <p:nvPr/>
        </p:nvSpPr>
        <p:spPr bwMode="auto">
          <a:xfrm>
            <a:off x="6356350" y="4005263"/>
            <a:ext cx="6159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URGENT</a:t>
            </a:r>
          </a:p>
        </p:txBody>
      </p:sp>
      <p:sp>
        <p:nvSpPr>
          <p:cNvPr id="17"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220631385"/>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2" descr="box 4-3 (2-3) level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88" y="536575"/>
            <a:ext cx="6843712"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AutoShape 2"/>
          <p:cNvSpPr>
            <a:spLocks/>
          </p:cNvSpPr>
          <p:nvPr/>
        </p:nvSpPr>
        <p:spPr bwMode="auto">
          <a:xfrm>
            <a:off x="160338"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11469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3" name="Rectangle 5"/>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(4/7)</a:t>
            </a:r>
            <a:endParaRPr lang="en-US" altLang="en-US" sz="1100" i="1" dirty="0">
              <a:solidFill>
                <a:srgbClr val="FFFFFF"/>
              </a:solidFill>
              <a:latin typeface="Arial Italic" charset="0"/>
              <a:sym typeface="Arial Italic" charset="0"/>
            </a:endParaRPr>
          </a:p>
        </p:txBody>
      </p:sp>
      <p:pic>
        <p:nvPicPr>
          <p:cNvPr id="11469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5" name="Rectangle 9"/>
          <p:cNvSpPr>
            <a:spLocks/>
          </p:cNvSpPr>
          <p:nvPr/>
        </p:nvSpPr>
        <p:spPr bwMode="auto">
          <a:xfrm>
            <a:off x="1271588" y="565150"/>
            <a:ext cx="1879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solidFill>
                  <a:srgbClr val="FFFFFF"/>
                </a:solidFill>
                <a:latin typeface="Arial Bold" charset="0"/>
                <a:sym typeface="Arial Bold" charset="0"/>
              </a:rPr>
              <a:t>PRIMARY CARE  </a:t>
            </a:r>
          </a:p>
        </p:txBody>
      </p:sp>
      <p:sp>
        <p:nvSpPr>
          <p:cNvPr id="114696" name="Rectangle 10"/>
          <p:cNvSpPr>
            <a:spLocks/>
          </p:cNvSpPr>
          <p:nvPr/>
        </p:nvSpPr>
        <p:spPr bwMode="auto">
          <a:xfrm>
            <a:off x="3402013" y="547688"/>
            <a:ext cx="4241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275"/>
              </a:spcBef>
            </a:pPr>
            <a:r>
              <a:rPr lang="en-US" altLang="en-US" sz="1000">
                <a:solidFill>
                  <a:srgbClr val="FFFFFF"/>
                </a:solidFill>
                <a:latin typeface="Arial Bold" charset="0"/>
                <a:sym typeface="Arial Bold" charset="0"/>
              </a:rPr>
              <a:t>Patient presents with acute or sub-acute asthma exacerbation</a:t>
            </a:r>
          </a:p>
        </p:txBody>
      </p:sp>
      <p:sp>
        <p:nvSpPr>
          <p:cNvPr id="114697" name="Rectangle 11"/>
          <p:cNvSpPr>
            <a:spLocks/>
          </p:cNvSpPr>
          <p:nvPr/>
        </p:nvSpPr>
        <p:spPr bwMode="auto">
          <a:xfrm>
            <a:off x="1165225" y="1179513"/>
            <a:ext cx="19907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1100" b="1">
                <a:solidFill>
                  <a:srgbClr val="FFFFFF"/>
                </a:solidFill>
                <a:latin typeface="Arial Bold" charset="0"/>
                <a:sym typeface="Arial Bold" charset="0"/>
              </a:rPr>
              <a:t>ASSESS the PATIENT</a:t>
            </a:r>
          </a:p>
        </p:txBody>
      </p:sp>
      <p:sp>
        <p:nvSpPr>
          <p:cNvPr id="114698" name="Rectangle 12"/>
          <p:cNvSpPr>
            <a:spLocks/>
          </p:cNvSpPr>
          <p:nvPr/>
        </p:nvSpPr>
        <p:spPr bwMode="auto">
          <a:xfrm>
            <a:off x="3400425" y="1204913"/>
            <a:ext cx="29479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425"/>
              </a:spcBef>
            </a:pPr>
            <a:r>
              <a:rPr lang="en-US" altLang="en-US" sz="1000">
                <a:solidFill>
                  <a:srgbClr val="FFFFFF"/>
                </a:solidFill>
                <a:latin typeface="Arial Bold" charset="0"/>
                <a:sym typeface="Arial Bold" charset="0"/>
              </a:rPr>
              <a:t>Is it asthma?</a:t>
            </a:r>
          </a:p>
          <a:p>
            <a:pPr eaLnBrk="1" hangingPunct="1">
              <a:lnSpc>
                <a:spcPct val="110000"/>
              </a:lnSpc>
              <a:spcBef>
                <a:spcPts val="425"/>
              </a:spcBef>
            </a:pPr>
            <a:r>
              <a:rPr lang="en-US" altLang="en-US" sz="1000">
                <a:solidFill>
                  <a:srgbClr val="FFFFFF"/>
                </a:solidFill>
                <a:latin typeface="Arial Bold" charset="0"/>
                <a:sym typeface="Arial Bold" charset="0"/>
              </a:rPr>
              <a:t>Risk factors for asthma-related death?</a:t>
            </a:r>
          </a:p>
          <a:p>
            <a:pPr eaLnBrk="1" hangingPunct="1">
              <a:lnSpc>
                <a:spcPct val="110000"/>
              </a:lnSpc>
              <a:spcBef>
                <a:spcPts val="425"/>
              </a:spcBef>
            </a:pPr>
            <a:r>
              <a:rPr lang="en-US" altLang="en-US" sz="1000">
                <a:solidFill>
                  <a:srgbClr val="FFFFFF"/>
                </a:solidFill>
                <a:latin typeface="Arial Bold" charset="0"/>
                <a:sym typeface="Arial Bold" charset="0"/>
              </a:rPr>
              <a:t>Severity of exacerbation?</a:t>
            </a:r>
          </a:p>
        </p:txBody>
      </p:sp>
      <p:sp>
        <p:nvSpPr>
          <p:cNvPr id="114699" name="Rectangle 13"/>
          <p:cNvSpPr>
            <a:spLocks/>
          </p:cNvSpPr>
          <p:nvPr/>
        </p:nvSpPr>
        <p:spPr bwMode="auto">
          <a:xfrm>
            <a:off x="1343025" y="2570163"/>
            <a:ext cx="21066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dirty="0">
                <a:solidFill>
                  <a:srgbClr val="FFFFFF"/>
                </a:solidFill>
                <a:latin typeface="Arial Bold" charset="0"/>
                <a:sym typeface="Arial Bold" charset="0"/>
              </a:rPr>
              <a:t>MILD or MODERATE</a:t>
            </a:r>
          </a:p>
          <a:p>
            <a:pPr eaLnBrk="1" hangingPunct="1">
              <a:spcBef>
                <a:spcPts val="425"/>
              </a:spcBef>
            </a:pPr>
            <a:r>
              <a:rPr lang="en-US" altLang="en-US" sz="1000" dirty="0">
                <a:solidFill>
                  <a:srgbClr val="FFFFFF"/>
                </a:solidFill>
                <a:latin typeface="Arial Bold" charset="0"/>
                <a:sym typeface="Arial Bold" charset="0"/>
              </a:rPr>
              <a:t>Talks in phrases, prefers </a:t>
            </a:r>
            <a:br>
              <a:rPr lang="en-US" altLang="en-US" sz="1000" dirty="0">
                <a:solidFill>
                  <a:srgbClr val="FFFFFF"/>
                </a:solidFill>
                <a:latin typeface="Arial Bold" charset="0"/>
                <a:sym typeface="Arial Bold" charset="0"/>
              </a:rPr>
            </a:br>
            <a:r>
              <a:rPr lang="en-US" altLang="en-US" sz="1000" dirty="0">
                <a:solidFill>
                  <a:srgbClr val="FFFFFF"/>
                </a:solidFill>
                <a:latin typeface="Arial Bold" charset="0"/>
                <a:sym typeface="Arial Bold" charset="0"/>
              </a:rPr>
              <a:t>sitting to lying, not agitated</a:t>
            </a:r>
          </a:p>
          <a:p>
            <a:pPr eaLnBrk="1" hangingPunct="1">
              <a:spcBef>
                <a:spcPts val="425"/>
              </a:spcBef>
            </a:pPr>
            <a:r>
              <a:rPr lang="en-US" altLang="en-US" sz="1000" dirty="0">
                <a:solidFill>
                  <a:srgbClr val="FFFFFF"/>
                </a:solidFill>
                <a:latin typeface="Arial Bold" charset="0"/>
                <a:sym typeface="Arial Bold" charset="0"/>
              </a:rPr>
              <a:t>Respiratory rate increased</a:t>
            </a:r>
          </a:p>
          <a:p>
            <a:pPr eaLnBrk="1" hangingPunct="1">
              <a:spcBef>
                <a:spcPts val="425"/>
              </a:spcBef>
            </a:pPr>
            <a:r>
              <a:rPr lang="en-US" altLang="en-US" sz="1000" dirty="0">
                <a:solidFill>
                  <a:srgbClr val="FFFFFF"/>
                </a:solidFill>
                <a:latin typeface="Arial Bold" charset="0"/>
                <a:sym typeface="Arial Bold" charset="0"/>
              </a:rPr>
              <a:t>Accessory muscles not used</a:t>
            </a:r>
          </a:p>
          <a:p>
            <a:pPr eaLnBrk="1" hangingPunct="1">
              <a:spcBef>
                <a:spcPts val="425"/>
              </a:spcBef>
            </a:pPr>
            <a:r>
              <a:rPr lang="en-US" altLang="en-US" sz="1000" dirty="0">
                <a:solidFill>
                  <a:srgbClr val="FFFFFF"/>
                </a:solidFill>
                <a:latin typeface="Arial Bold" charset="0"/>
                <a:sym typeface="Arial Bold" charset="0"/>
              </a:rPr>
              <a:t>Pulse rate 100–120 bpm</a:t>
            </a:r>
          </a:p>
          <a:p>
            <a:pPr eaLnBrk="1" hangingPunct="1">
              <a:spcBef>
                <a:spcPts val="425"/>
              </a:spcBef>
            </a:pPr>
            <a:r>
              <a:rPr lang="en-US" altLang="en-US" sz="1000" dirty="0">
                <a:solidFill>
                  <a:srgbClr val="FFFFFF"/>
                </a:solidFill>
                <a:latin typeface="Arial Bold" charset="0"/>
                <a:sym typeface="Arial Bold" charset="0"/>
              </a:rPr>
              <a:t>O</a:t>
            </a:r>
            <a:r>
              <a:rPr lang="en-US" altLang="en-US" sz="1000" baseline="-25000" dirty="0">
                <a:solidFill>
                  <a:srgbClr val="FFFFFF"/>
                </a:solidFill>
                <a:latin typeface="Arial Bold" charset="0"/>
                <a:sym typeface="Arial Bold" charset="0"/>
              </a:rPr>
              <a:t>2</a:t>
            </a:r>
            <a:r>
              <a:rPr lang="en-US" altLang="en-US" sz="1000" dirty="0">
                <a:solidFill>
                  <a:srgbClr val="FFFFFF"/>
                </a:solidFill>
                <a:latin typeface="Arial Bold" charset="0"/>
                <a:sym typeface="Arial Bold" charset="0"/>
              </a:rPr>
              <a:t> saturation (on air) 90–95%</a:t>
            </a:r>
          </a:p>
          <a:p>
            <a:pPr eaLnBrk="1" hangingPunct="1">
              <a:spcBef>
                <a:spcPts val="425"/>
              </a:spcBef>
            </a:pPr>
            <a:r>
              <a:rPr lang="en-US" altLang="en-US" sz="1000" dirty="0">
                <a:solidFill>
                  <a:srgbClr val="FFFFFF"/>
                </a:solidFill>
                <a:latin typeface="Arial Bold" charset="0"/>
                <a:sym typeface="Arial Bold" charset="0"/>
              </a:rPr>
              <a:t>PEF &gt;50% predicted or best</a:t>
            </a:r>
          </a:p>
        </p:txBody>
      </p:sp>
      <p:sp>
        <p:nvSpPr>
          <p:cNvPr id="114700" name="Rectangle 14"/>
          <p:cNvSpPr>
            <a:spLocks/>
          </p:cNvSpPr>
          <p:nvPr/>
        </p:nvSpPr>
        <p:spPr bwMode="auto">
          <a:xfrm>
            <a:off x="3662363" y="2570163"/>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dirty="0">
                <a:solidFill>
                  <a:srgbClr val="FFFFFF"/>
                </a:solidFill>
                <a:latin typeface="Arial Bold" charset="0"/>
                <a:sym typeface="Arial Bold" charset="0"/>
              </a:rPr>
              <a:t>SEVERE</a:t>
            </a:r>
          </a:p>
          <a:p>
            <a:pPr eaLnBrk="1" hangingPunct="1">
              <a:spcBef>
                <a:spcPts val="425"/>
              </a:spcBef>
            </a:pPr>
            <a:r>
              <a:rPr lang="en-US" altLang="en-US" sz="1000" dirty="0">
                <a:solidFill>
                  <a:srgbClr val="FFFFFF"/>
                </a:solidFill>
                <a:latin typeface="Arial Bold" charset="0"/>
                <a:sym typeface="Arial Bold" charset="0"/>
              </a:rPr>
              <a:t>Talks in words, sits hunched </a:t>
            </a:r>
            <a:br>
              <a:rPr lang="en-US" altLang="en-US" sz="1000" dirty="0">
                <a:solidFill>
                  <a:srgbClr val="FFFFFF"/>
                </a:solidFill>
                <a:latin typeface="Arial Bold" charset="0"/>
                <a:sym typeface="Arial Bold" charset="0"/>
              </a:rPr>
            </a:br>
            <a:r>
              <a:rPr lang="en-US" altLang="en-US" sz="1000" dirty="0">
                <a:solidFill>
                  <a:srgbClr val="FFFFFF"/>
                </a:solidFill>
                <a:latin typeface="Arial Bold" charset="0"/>
                <a:sym typeface="Arial Bold" charset="0"/>
              </a:rPr>
              <a:t>forwards, agitated</a:t>
            </a:r>
          </a:p>
          <a:p>
            <a:pPr eaLnBrk="1" hangingPunct="1">
              <a:spcBef>
                <a:spcPts val="425"/>
              </a:spcBef>
            </a:pPr>
            <a:r>
              <a:rPr lang="en-US" altLang="en-US" sz="1000" dirty="0">
                <a:solidFill>
                  <a:srgbClr val="FFFFFF"/>
                </a:solidFill>
                <a:latin typeface="Arial Bold" charset="0"/>
                <a:sym typeface="Arial Bold" charset="0"/>
              </a:rPr>
              <a:t>Respiratory rate &gt;30/min</a:t>
            </a:r>
          </a:p>
          <a:p>
            <a:pPr eaLnBrk="1" hangingPunct="1">
              <a:spcBef>
                <a:spcPts val="425"/>
              </a:spcBef>
            </a:pPr>
            <a:r>
              <a:rPr lang="en-US" altLang="en-US" sz="1000" dirty="0">
                <a:solidFill>
                  <a:srgbClr val="FFFFFF"/>
                </a:solidFill>
                <a:latin typeface="Arial Bold" charset="0"/>
                <a:sym typeface="Arial Bold" charset="0"/>
              </a:rPr>
              <a:t>Accessory muscles in use</a:t>
            </a:r>
          </a:p>
          <a:p>
            <a:pPr eaLnBrk="1" hangingPunct="1">
              <a:spcBef>
                <a:spcPts val="425"/>
              </a:spcBef>
            </a:pPr>
            <a:r>
              <a:rPr lang="en-US" altLang="en-US" sz="1000" dirty="0">
                <a:solidFill>
                  <a:srgbClr val="FFFFFF"/>
                </a:solidFill>
                <a:latin typeface="Arial Bold" charset="0"/>
                <a:sym typeface="Arial Bold" charset="0"/>
              </a:rPr>
              <a:t>Pulse rate &gt;120 bpm</a:t>
            </a:r>
          </a:p>
          <a:p>
            <a:pPr eaLnBrk="1" hangingPunct="1">
              <a:spcBef>
                <a:spcPts val="425"/>
              </a:spcBef>
            </a:pPr>
            <a:r>
              <a:rPr lang="en-US" altLang="en-US" sz="1000" dirty="0">
                <a:solidFill>
                  <a:srgbClr val="FFFFFF"/>
                </a:solidFill>
                <a:latin typeface="Arial Bold" charset="0"/>
                <a:sym typeface="Arial Bold" charset="0"/>
              </a:rPr>
              <a:t>O</a:t>
            </a:r>
            <a:r>
              <a:rPr lang="en-US" altLang="en-US" sz="1000" baseline="-25000" dirty="0">
                <a:solidFill>
                  <a:srgbClr val="FFFFFF"/>
                </a:solidFill>
                <a:latin typeface="Arial Bold" charset="0"/>
                <a:sym typeface="Arial Bold" charset="0"/>
              </a:rPr>
              <a:t>2</a:t>
            </a:r>
            <a:r>
              <a:rPr lang="en-US" altLang="en-US" sz="1000" dirty="0">
                <a:solidFill>
                  <a:srgbClr val="FFFFFF"/>
                </a:solidFill>
                <a:latin typeface="Arial Bold" charset="0"/>
                <a:sym typeface="Arial Bold" charset="0"/>
              </a:rPr>
              <a:t> saturation (on air) &lt;90%</a:t>
            </a:r>
          </a:p>
          <a:p>
            <a:pPr eaLnBrk="1" hangingPunct="1">
              <a:spcBef>
                <a:spcPts val="425"/>
              </a:spcBef>
            </a:pPr>
            <a:r>
              <a:rPr lang="en-US" altLang="en-US" sz="1000" dirty="0">
                <a:solidFill>
                  <a:srgbClr val="FFFFFF"/>
                </a:solidFill>
                <a:latin typeface="Arial Bold" charset="0"/>
                <a:sym typeface="Arial Bold" charset="0"/>
              </a:rPr>
              <a:t>PEF ≤50% predicted or best</a:t>
            </a:r>
          </a:p>
        </p:txBody>
      </p:sp>
      <p:sp>
        <p:nvSpPr>
          <p:cNvPr id="114701" name="Rectangle 15"/>
          <p:cNvSpPr>
            <a:spLocks/>
          </p:cNvSpPr>
          <p:nvPr/>
        </p:nvSpPr>
        <p:spPr bwMode="auto">
          <a:xfrm>
            <a:off x="5768975" y="2451100"/>
            <a:ext cx="21431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latin typeface="Arial Bold" charset="0"/>
                <a:sym typeface="Arial Bold" charset="0"/>
              </a:rPr>
              <a:t>LIFE-THREATENING</a:t>
            </a:r>
            <a:endParaRPr lang="en-US" altLang="en-US" sz="1100" b="1"/>
          </a:p>
          <a:p>
            <a:pPr algn="ctr" eaLnBrk="1" hangingPunct="1">
              <a:lnSpc>
                <a:spcPct val="120000"/>
              </a:lnSpc>
              <a:spcBef>
                <a:spcPts val="275"/>
              </a:spcBef>
            </a:pPr>
            <a:r>
              <a:rPr lang="en-US" altLang="en-US" sz="1000"/>
              <a:t>Drowsy, confused </a:t>
            </a:r>
            <a:br>
              <a:rPr lang="en-US" altLang="en-US" sz="1000"/>
            </a:br>
            <a:r>
              <a:rPr lang="en-US" altLang="en-US" sz="1000"/>
              <a:t>or silent chest</a:t>
            </a:r>
          </a:p>
        </p:txBody>
      </p:sp>
      <p:sp>
        <p:nvSpPr>
          <p:cNvPr id="114702" name="Rectangle 16"/>
          <p:cNvSpPr>
            <a:spLocks/>
          </p:cNvSpPr>
          <p:nvPr/>
        </p:nvSpPr>
        <p:spPr bwMode="auto">
          <a:xfrm>
            <a:off x="1325563" y="4489450"/>
            <a:ext cx="25796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a:latin typeface="Arial Bold" charset="0"/>
                <a:sym typeface="Arial Bold" charset="0"/>
              </a:rPr>
              <a:t>START TREATMENT</a:t>
            </a:r>
            <a:endParaRPr lang="en-US" altLang="en-US" sz="1100" b="1"/>
          </a:p>
          <a:p>
            <a:pPr eaLnBrk="1" hangingPunct="1">
              <a:spcBef>
                <a:spcPts val="425"/>
              </a:spcBef>
              <a:spcAft>
                <a:spcPts val="200"/>
              </a:spcAft>
            </a:pPr>
            <a:r>
              <a:rPr lang="en-US" altLang="en-US" sz="1000" b="1">
                <a:latin typeface="Arial Bold" charset="0"/>
                <a:sym typeface="Arial Bold" charset="0"/>
              </a:rPr>
              <a:t>SABA </a:t>
            </a:r>
            <a:r>
              <a:rPr lang="en-US" altLang="en-US" sz="1000"/>
              <a:t>4–10 puffs by pMDI + spacer, </a:t>
            </a:r>
            <a:br>
              <a:rPr lang="en-US" altLang="en-US" sz="1000"/>
            </a:br>
            <a:r>
              <a:rPr lang="en-US" altLang="en-US" sz="1000"/>
              <a:t>repeat every 20 minutes for 1 hour</a:t>
            </a:r>
          </a:p>
          <a:p>
            <a:pPr eaLnBrk="1" hangingPunct="1">
              <a:spcBef>
                <a:spcPts val="425"/>
              </a:spcBef>
            </a:pPr>
            <a:r>
              <a:rPr lang="en-US" altLang="en-US" sz="1000" b="1">
                <a:latin typeface="Arial Bold" charset="0"/>
                <a:sym typeface="Arial Bold" charset="0"/>
              </a:rPr>
              <a:t>Prednisolone:</a:t>
            </a:r>
            <a:r>
              <a:rPr lang="en-US" altLang="en-US" sz="1000" b="1"/>
              <a:t> </a:t>
            </a:r>
            <a:r>
              <a:rPr lang="en-US" altLang="en-US" sz="1000"/>
              <a:t>adults 1 mg/kg, max. </a:t>
            </a:r>
            <a:br>
              <a:rPr lang="en-US" altLang="en-US" sz="1000"/>
            </a:br>
            <a:r>
              <a:rPr lang="en-US" altLang="en-US" sz="1000"/>
              <a:t>50 mg, children 1–2 mg/kg, max. 40 mg</a:t>
            </a:r>
          </a:p>
          <a:p>
            <a:pPr eaLnBrk="1" hangingPunct="1">
              <a:spcBef>
                <a:spcPts val="425"/>
              </a:spcBef>
            </a:pPr>
            <a:r>
              <a:rPr lang="en-US" altLang="en-US" sz="1000" b="1">
                <a:latin typeface="Arial Bold" charset="0"/>
                <a:sym typeface="Arial Bold" charset="0"/>
              </a:rPr>
              <a:t>Controlled oxygen</a:t>
            </a:r>
            <a:r>
              <a:rPr lang="en-US" altLang="en-US" sz="1000" b="1"/>
              <a:t> </a:t>
            </a:r>
            <a:r>
              <a:rPr lang="en-US" altLang="en-US" sz="1000"/>
              <a:t>(if available): target saturation 93–95% (children: 94-98%)</a:t>
            </a:r>
          </a:p>
        </p:txBody>
      </p:sp>
      <p:sp>
        <p:nvSpPr>
          <p:cNvPr id="114703" name="Rectangle 17"/>
          <p:cNvSpPr>
            <a:spLocks/>
          </p:cNvSpPr>
          <p:nvPr/>
        </p:nvSpPr>
        <p:spPr bwMode="auto">
          <a:xfrm>
            <a:off x="5734050" y="4492625"/>
            <a:ext cx="21336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4704" name="Rectangle 18"/>
          <p:cNvSpPr>
            <a:spLocks/>
          </p:cNvSpPr>
          <p:nvPr/>
        </p:nvSpPr>
        <p:spPr bwMode="auto">
          <a:xfrm>
            <a:off x="6356350" y="4005263"/>
            <a:ext cx="6159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URGENT</a:t>
            </a:r>
          </a:p>
        </p:txBody>
      </p:sp>
      <p:sp>
        <p:nvSpPr>
          <p:cNvPr id="114705" name="Rectangle 19"/>
          <p:cNvSpPr>
            <a:spLocks/>
          </p:cNvSpPr>
          <p:nvPr/>
        </p:nvSpPr>
        <p:spPr bwMode="auto">
          <a:xfrm>
            <a:off x="4316413" y="5148263"/>
            <a:ext cx="8270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
        <p:nvSpPr>
          <p:cNvPr id="19"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902214070"/>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6" descr="box 4-3 3.3 level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113" y="180975"/>
            <a:ext cx="68072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15"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(5/7)</a:t>
            </a:r>
            <a:endParaRPr lang="en-US" altLang="en-US" sz="1100" i="1" dirty="0">
              <a:solidFill>
                <a:srgbClr val="FFFFFF"/>
              </a:solidFill>
              <a:latin typeface="Arial Italic" charset="0"/>
              <a:sym typeface="Arial Italic" charset="0"/>
            </a:endParaRPr>
          </a:p>
        </p:txBody>
      </p:sp>
      <p:pic>
        <p:nvPicPr>
          <p:cNvPr id="115716"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17" name="Rectangle 10"/>
          <p:cNvSpPr>
            <a:spLocks/>
          </p:cNvSpPr>
          <p:nvPr/>
        </p:nvSpPr>
        <p:spPr bwMode="auto">
          <a:xfrm>
            <a:off x="1347788" y="374650"/>
            <a:ext cx="24733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START TREATMENT</a:t>
            </a:r>
            <a:endParaRPr lang="en-US" altLang="en-US" sz="1100" b="1"/>
          </a:p>
          <a:p>
            <a:pPr eaLnBrk="1" hangingPunct="1">
              <a:lnSpc>
                <a:spcPct val="110000"/>
              </a:lnSpc>
              <a:spcBef>
                <a:spcPts val="275"/>
              </a:spcBef>
            </a:pPr>
            <a:r>
              <a:rPr lang="en-US" altLang="en-US" sz="1000" b="1">
                <a:latin typeface="Arial Bold" charset="0"/>
                <a:sym typeface="Arial Bold" charset="0"/>
              </a:rPr>
              <a:t>SABA </a:t>
            </a:r>
            <a:r>
              <a:rPr lang="en-US" altLang="en-US" sz="1000"/>
              <a:t>4–10 puffs by pMDI + spacer, </a:t>
            </a:r>
            <a:br>
              <a:rPr lang="en-US" altLang="en-US" sz="1000"/>
            </a:br>
            <a:r>
              <a:rPr lang="en-US" altLang="en-US" sz="1000"/>
              <a:t>repeat every 20 minutes for 1 hour</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adults 1 mg/kg, max. </a:t>
            </a:r>
            <a:br>
              <a:rPr lang="en-US" altLang="en-US" sz="1000"/>
            </a:br>
            <a:r>
              <a:rPr lang="en-US" altLang="en-US" sz="1000"/>
              <a:t>50 mg, children 1–2 mg/kg, max. 40 mg</a:t>
            </a:r>
          </a:p>
          <a:p>
            <a:pPr eaLnBrk="1" hangingPunct="1">
              <a:lnSpc>
                <a:spcPct val="110000"/>
              </a:lnSpc>
              <a:spcBef>
                <a:spcPts val="275"/>
              </a:spcBef>
            </a:pPr>
            <a:r>
              <a:rPr lang="en-US" altLang="en-US" sz="1000" b="1">
                <a:latin typeface="Arial Bold" charset="0"/>
                <a:sym typeface="Arial Bold" charset="0"/>
              </a:rPr>
              <a:t>Controlled oxygen</a:t>
            </a:r>
            <a:r>
              <a:rPr lang="en-US" altLang="en-US" sz="1000" b="1"/>
              <a:t> </a:t>
            </a:r>
            <a:r>
              <a:rPr lang="en-US" altLang="en-US" sz="1000"/>
              <a:t>(if available): target saturation 93–95% (children: 94-98%)</a:t>
            </a:r>
          </a:p>
        </p:txBody>
      </p:sp>
      <p:sp>
        <p:nvSpPr>
          <p:cNvPr id="115718" name="Rectangle 11"/>
          <p:cNvSpPr>
            <a:spLocks/>
          </p:cNvSpPr>
          <p:nvPr/>
        </p:nvSpPr>
        <p:spPr bwMode="auto">
          <a:xfrm>
            <a:off x="1174750" y="2155825"/>
            <a:ext cx="44561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275"/>
              </a:spcBef>
            </a:pPr>
            <a:r>
              <a:rPr lang="en-US" altLang="en-US" sz="1000" b="1">
                <a:latin typeface="Arial Bold" charset="0"/>
                <a:sym typeface="Arial Bold" charset="0"/>
              </a:rPr>
              <a:t>CONTINUE TREATMENT</a:t>
            </a:r>
            <a:r>
              <a:rPr lang="en-US" altLang="en-US" sz="1000">
                <a:latin typeface="Arial Bold" charset="0"/>
                <a:sym typeface="Arial Bold" charset="0"/>
              </a:rPr>
              <a:t> </a:t>
            </a:r>
            <a:r>
              <a:rPr lang="en-US" altLang="en-US" sz="1000"/>
              <a:t>with SABA as needed</a:t>
            </a:r>
          </a:p>
          <a:p>
            <a:pPr algn="ctr" eaLnBrk="1" hangingPunct="1">
              <a:lnSpc>
                <a:spcPct val="110000"/>
              </a:lnSpc>
              <a:spcBef>
                <a:spcPts val="275"/>
              </a:spcBef>
            </a:pPr>
            <a:r>
              <a:rPr lang="en-US" altLang="en-US" sz="1000" b="1">
                <a:latin typeface="Arial Bold" charset="0"/>
                <a:sym typeface="Arial Bold" charset="0"/>
              </a:rPr>
              <a:t>ASSESS RESPONSE AT 1 HOUR </a:t>
            </a:r>
            <a:r>
              <a:rPr lang="en-US" altLang="en-US" sz="1000"/>
              <a:t>(or earlier)</a:t>
            </a:r>
          </a:p>
        </p:txBody>
      </p:sp>
      <p:sp>
        <p:nvSpPr>
          <p:cNvPr id="115719" name="Rectangle 12"/>
          <p:cNvSpPr>
            <a:spLocks/>
          </p:cNvSpPr>
          <p:nvPr/>
        </p:nvSpPr>
        <p:spPr bwMode="auto">
          <a:xfrm>
            <a:off x="5749925" y="625475"/>
            <a:ext cx="21209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5720" name="Rectangle 13"/>
          <p:cNvSpPr>
            <a:spLocks/>
          </p:cNvSpPr>
          <p:nvPr/>
        </p:nvSpPr>
        <p:spPr bwMode="auto">
          <a:xfrm>
            <a:off x="4406900" y="935038"/>
            <a:ext cx="6445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
        <p:nvSpPr>
          <p:cNvPr id="115721" name="Rectangle 15"/>
          <p:cNvSpPr>
            <a:spLocks/>
          </p:cNvSpPr>
          <p:nvPr/>
        </p:nvSpPr>
        <p:spPr bwMode="auto">
          <a:xfrm>
            <a:off x="1374775" y="3187700"/>
            <a:ext cx="2857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solidFill>
                  <a:srgbClr val="FFFFFF"/>
                </a:solidFill>
                <a:latin typeface="Arial Bold" charset="0"/>
                <a:sym typeface="Arial Bold" charset="0"/>
              </a:rPr>
              <a:t>ASSESS FOR DISCHARGE</a:t>
            </a:r>
            <a:endParaRPr lang="en-US" altLang="en-US" sz="1100" b="1">
              <a:solidFill>
                <a:srgbClr val="FFFFFF"/>
              </a:solidFill>
            </a:endParaRPr>
          </a:p>
          <a:p>
            <a:pPr eaLnBrk="1" hangingPunct="1">
              <a:lnSpc>
                <a:spcPct val="110000"/>
              </a:lnSpc>
              <a:spcBef>
                <a:spcPts val="275"/>
              </a:spcBef>
            </a:pPr>
            <a:r>
              <a:rPr lang="en-US" altLang="en-US" sz="1000" b="1">
                <a:solidFill>
                  <a:srgbClr val="FFFFFF"/>
                </a:solidFill>
                <a:latin typeface="Arial Bold" charset="0"/>
                <a:sym typeface="Arial Bold" charset="0"/>
              </a:rPr>
              <a:t>Symptoms</a:t>
            </a:r>
            <a:r>
              <a:rPr lang="en-US" altLang="en-US" sz="1000">
                <a:solidFill>
                  <a:srgbClr val="FFFFFF"/>
                </a:solidFill>
              </a:rPr>
              <a:t> improved, not needing SABA</a:t>
            </a:r>
          </a:p>
          <a:p>
            <a:pPr eaLnBrk="1" hangingPunct="1">
              <a:lnSpc>
                <a:spcPct val="110000"/>
              </a:lnSpc>
              <a:spcBef>
                <a:spcPts val="275"/>
              </a:spcBef>
            </a:pPr>
            <a:r>
              <a:rPr lang="en-US" altLang="en-US" sz="1000" b="1">
                <a:solidFill>
                  <a:srgbClr val="FFFFFF"/>
                </a:solidFill>
                <a:latin typeface="Arial Bold" charset="0"/>
                <a:sym typeface="Arial Bold" charset="0"/>
              </a:rPr>
              <a:t>PEF</a:t>
            </a:r>
            <a:r>
              <a:rPr lang="en-US" altLang="en-US" sz="1000">
                <a:solidFill>
                  <a:srgbClr val="FFFFFF"/>
                </a:solidFill>
              </a:rPr>
              <a:t> improving, and &gt;60-80% of personal </a:t>
            </a:r>
            <a:br>
              <a:rPr lang="en-US" altLang="en-US" sz="1000">
                <a:solidFill>
                  <a:srgbClr val="FFFFFF"/>
                </a:solidFill>
              </a:rPr>
            </a:br>
            <a:r>
              <a:rPr lang="en-US" altLang="en-US" sz="1000">
                <a:solidFill>
                  <a:srgbClr val="FFFFFF"/>
                </a:solidFill>
              </a:rPr>
              <a:t>best or predicted</a:t>
            </a:r>
          </a:p>
          <a:p>
            <a:pPr eaLnBrk="1" hangingPunct="1">
              <a:lnSpc>
                <a:spcPct val="110000"/>
              </a:lnSpc>
              <a:spcBef>
                <a:spcPts val="275"/>
              </a:spcBef>
            </a:pPr>
            <a:r>
              <a:rPr lang="en-US" altLang="en-US" sz="1000" b="1">
                <a:solidFill>
                  <a:srgbClr val="FFFFFF"/>
                </a:solidFill>
                <a:latin typeface="Arial Bold" charset="0"/>
                <a:sym typeface="Arial Bold" charset="0"/>
              </a:rPr>
              <a:t>Oxygen</a:t>
            </a:r>
            <a:r>
              <a:rPr lang="en-US" altLang="en-US" sz="1000">
                <a:solidFill>
                  <a:srgbClr val="FFFFFF"/>
                </a:solidFill>
              </a:rPr>
              <a:t> saturation &gt;94% room air</a:t>
            </a:r>
          </a:p>
          <a:p>
            <a:pPr eaLnBrk="1" hangingPunct="1">
              <a:lnSpc>
                <a:spcPct val="110000"/>
              </a:lnSpc>
              <a:spcBef>
                <a:spcPts val="275"/>
              </a:spcBef>
            </a:pPr>
            <a:r>
              <a:rPr lang="en-US" altLang="en-US" sz="1000" b="1">
                <a:solidFill>
                  <a:srgbClr val="FFFFFF"/>
                </a:solidFill>
                <a:latin typeface="Arial Bold" charset="0"/>
                <a:sym typeface="Arial Bold" charset="0"/>
              </a:rPr>
              <a:t>Resources at home</a:t>
            </a:r>
            <a:r>
              <a:rPr lang="en-US" altLang="en-US" sz="1000" b="1">
                <a:solidFill>
                  <a:srgbClr val="FFFFFF"/>
                </a:solidFill>
              </a:rPr>
              <a:t> </a:t>
            </a:r>
            <a:r>
              <a:rPr lang="en-US" altLang="en-US" sz="1000">
                <a:solidFill>
                  <a:srgbClr val="FFFFFF"/>
                </a:solidFill>
              </a:rPr>
              <a:t>adequate</a:t>
            </a:r>
          </a:p>
        </p:txBody>
      </p:sp>
      <p:sp>
        <p:nvSpPr>
          <p:cNvPr id="115722" name="Rectangle 17"/>
          <p:cNvSpPr>
            <a:spLocks/>
          </p:cNvSpPr>
          <p:nvPr/>
        </p:nvSpPr>
        <p:spPr bwMode="auto">
          <a:xfrm>
            <a:off x="2262188" y="2714625"/>
            <a:ext cx="590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134679"/>
                </a:solidFill>
                <a:latin typeface="Arial Bold" charset="0"/>
                <a:sym typeface="Arial Bold" charset="0"/>
              </a:rPr>
              <a:t>IMPROVING</a:t>
            </a:r>
          </a:p>
        </p:txBody>
      </p:sp>
      <p:sp>
        <p:nvSpPr>
          <p:cNvPr id="115723" name="Rectangle 18"/>
          <p:cNvSpPr>
            <a:spLocks/>
          </p:cNvSpPr>
          <p:nvPr/>
        </p:nvSpPr>
        <p:spPr bwMode="auto">
          <a:xfrm>
            <a:off x="5661025" y="2276475"/>
            <a:ext cx="10636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Tree>
    <p:extLst>
      <p:ext uri="{BB962C8B-B14F-4D97-AF65-F5344CB8AC3E}">
        <p14:creationId xmlns:p14="http://schemas.microsoft.com/office/powerpoint/2010/main" val="3578093606"/>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7" descr="box 4-3 3.3 level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113" y="180975"/>
            <a:ext cx="68072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39"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(6/7)</a:t>
            </a:r>
            <a:endParaRPr lang="en-US" altLang="en-US" sz="1100" i="1" dirty="0">
              <a:solidFill>
                <a:srgbClr val="FFFFFF"/>
              </a:solidFill>
              <a:latin typeface="Arial Italic" charset="0"/>
              <a:sym typeface="Arial Italic" charset="0"/>
            </a:endParaRPr>
          </a:p>
        </p:txBody>
      </p:sp>
      <p:pic>
        <p:nvPicPr>
          <p:cNvPr id="116740"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41" name="Rectangle 10"/>
          <p:cNvSpPr>
            <a:spLocks/>
          </p:cNvSpPr>
          <p:nvPr/>
        </p:nvSpPr>
        <p:spPr bwMode="auto">
          <a:xfrm>
            <a:off x="1347788" y="374650"/>
            <a:ext cx="24733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START TREATMENT</a:t>
            </a:r>
            <a:endParaRPr lang="en-US" altLang="en-US" sz="1100" b="1"/>
          </a:p>
          <a:p>
            <a:pPr eaLnBrk="1" hangingPunct="1">
              <a:lnSpc>
                <a:spcPct val="110000"/>
              </a:lnSpc>
              <a:spcBef>
                <a:spcPts val="275"/>
              </a:spcBef>
            </a:pPr>
            <a:r>
              <a:rPr lang="en-US" altLang="en-US" sz="1000" b="1">
                <a:latin typeface="Arial Bold" charset="0"/>
                <a:sym typeface="Arial Bold" charset="0"/>
              </a:rPr>
              <a:t>SABA </a:t>
            </a:r>
            <a:r>
              <a:rPr lang="en-US" altLang="en-US" sz="1000"/>
              <a:t>4–10 puffs by pMDI + spacer, </a:t>
            </a:r>
            <a:br>
              <a:rPr lang="en-US" altLang="en-US" sz="1000"/>
            </a:br>
            <a:r>
              <a:rPr lang="en-US" altLang="en-US" sz="1000"/>
              <a:t>repeat every 20 minutes for 1 hour</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adults 1 mg/kg, max. </a:t>
            </a:r>
            <a:br>
              <a:rPr lang="en-US" altLang="en-US" sz="1000"/>
            </a:br>
            <a:r>
              <a:rPr lang="en-US" altLang="en-US" sz="1000"/>
              <a:t>50 mg, children 1–2 mg/kg, max. 40 mg</a:t>
            </a:r>
          </a:p>
          <a:p>
            <a:pPr eaLnBrk="1" hangingPunct="1">
              <a:lnSpc>
                <a:spcPct val="110000"/>
              </a:lnSpc>
              <a:spcBef>
                <a:spcPts val="275"/>
              </a:spcBef>
            </a:pPr>
            <a:r>
              <a:rPr lang="en-US" altLang="en-US" sz="1000" b="1">
                <a:latin typeface="Arial Bold" charset="0"/>
                <a:sym typeface="Arial Bold" charset="0"/>
              </a:rPr>
              <a:t>Controlled oxygen</a:t>
            </a:r>
            <a:r>
              <a:rPr lang="en-US" altLang="en-US" sz="1000" b="1"/>
              <a:t> </a:t>
            </a:r>
            <a:r>
              <a:rPr lang="en-US" altLang="en-US" sz="1000"/>
              <a:t>(if available): target saturation 93–95% (children: 94-98%)</a:t>
            </a:r>
          </a:p>
        </p:txBody>
      </p:sp>
      <p:sp>
        <p:nvSpPr>
          <p:cNvPr id="116742" name="Rectangle 11"/>
          <p:cNvSpPr>
            <a:spLocks/>
          </p:cNvSpPr>
          <p:nvPr/>
        </p:nvSpPr>
        <p:spPr bwMode="auto">
          <a:xfrm>
            <a:off x="1174750" y="2155825"/>
            <a:ext cx="44561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275"/>
              </a:spcBef>
            </a:pPr>
            <a:r>
              <a:rPr lang="en-US" altLang="en-US" sz="1000" b="1">
                <a:latin typeface="Arial Bold" charset="0"/>
                <a:sym typeface="Arial Bold" charset="0"/>
              </a:rPr>
              <a:t>CONTINUE TREATMENT</a:t>
            </a:r>
            <a:r>
              <a:rPr lang="en-US" altLang="en-US" sz="1000">
                <a:latin typeface="Arial Bold" charset="0"/>
                <a:sym typeface="Arial Bold" charset="0"/>
              </a:rPr>
              <a:t> </a:t>
            </a:r>
            <a:r>
              <a:rPr lang="en-US" altLang="en-US" sz="1000"/>
              <a:t>with SABA as needed</a:t>
            </a:r>
          </a:p>
          <a:p>
            <a:pPr algn="ctr" eaLnBrk="1" hangingPunct="1">
              <a:lnSpc>
                <a:spcPct val="110000"/>
              </a:lnSpc>
              <a:spcBef>
                <a:spcPts val="275"/>
              </a:spcBef>
            </a:pPr>
            <a:r>
              <a:rPr lang="en-US" altLang="en-US" sz="1000" b="1">
                <a:latin typeface="Arial Bold" charset="0"/>
                <a:sym typeface="Arial Bold" charset="0"/>
              </a:rPr>
              <a:t>ASSESS RESPONSE AT 1 HOUR </a:t>
            </a:r>
            <a:r>
              <a:rPr lang="en-US" altLang="en-US" sz="1000"/>
              <a:t>(or earlier)</a:t>
            </a:r>
          </a:p>
        </p:txBody>
      </p:sp>
      <p:sp>
        <p:nvSpPr>
          <p:cNvPr id="116743" name="Rectangle 12"/>
          <p:cNvSpPr>
            <a:spLocks/>
          </p:cNvSpPr>
          <p:nvPr/>
        </p:nvSpPr>
        <p:spPr bwMode="auto">
          <a:xfrm>
            <a:off x="5749925" y="625475"/>
            <a:ext cx="21209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6744" name="Rectangle 13"/>
          <p:cNvSpPr>
            <a:spLocks/>
          </p:cNvSpPr>
          <p:nvPr/>
        </p:nvSpPr>
        <p:spPr bwMode="auto">
          <a:xfrm>
            <a:off x="4406900" y="935038"/>
            <a:ext cx="6445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
        <p:nvSpPr>
          <p:cNvPr id="116745" name="Rectangle 14"/>
          <p:cNvSpPr>
            <a:spLocks/>
          </p:cNvSpPr>
          <p:nvPr/>
        </p:nvSpPr>
        <p:spPr bwMode="auto">
          <a:xfrm>
            <a:off x="4697413" y="3160713"/>
            <a:ext cx="31877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ARRANGE at DISCHARGE</a:t>
            </a:r>
            <a:endParaRPr lang="en-US" altLang="en-US" sz="1100" b="1"/>
          </a:p>
          <a:p>
            <a:pPr eaLnBrk="1" hangingPunct="1">
              <a:lnSpc>
                <a:spcPct val="110000"/>
              </a:lnSpc>
              <a:spcBef>
                <a:spcPts val="275"/>
              </a:spcBef>
            </a:pPr>
            <a:r>
              <a:rPr lang="en-US" altLang="en-US" sz="1000" b="1">
                <a:latin typeface="Arial Bold" charset="0"/>
                <a:sym typeface="Arial Bold" charset="0"/>
              </a:rPr>
              <a:t>Reliever:</a:t>
            </a:r>
            <a:r>
              <a:rPr lang="en-US" altLang="en-US" sz="1000" b="1"/>
              <a:t> </a:t>
            </a:r>
            <a:r>
              <a:rPr lang="en-US" altLang="en-US" sz="1000"/>
              <a:t>continue as </a:t>
            </a:r>
            <a:r>
              <a:rPr lang="en-US" altLang="en-US" sz="1000" smtClean="0"/>
              <a:t>needed, rather than routinely</a:t>
            </a:r>
            <a:endParaRPr lang="en-US" altLang="en-US" sz="1000"/>
          </a:p>
          <a:p>
            <a:pPr eaLnBrk="1" hangingPunct="1">
              <a:lnSpc>
                <a:spcPct val="110000"/>
              </a:lnSpc>
              <a:spcBef>
                <a:spcPts val="275"/>
              </a:spcBef>
            </a:pPr>
            <a:r>
              <a:rPr lang="en-US" altLang="en-US" sz="1000" b="1">
                <a:latin typeface="Arial Bold" charset="0"/>
                <a:sym typeface="Arial Bold" charset="0"/>
              </a:rPr>
              <a:t>Controller:</a:t>
            </a:r>
            <a:r>
              <a:rPr lang="en-US" altLang="en-US" sz="1000" b="1"/>
              <a:t> </a:t>
            </a:r>
            <a:r>
              <a:rPr lang="en-US" altLang="en-US" sz="1000"/>
              <a:t>start, or step up. Check inhaler technique, adherence</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continue, usually for 5–7 days </a:t>
            </a:r>
            <a:br>
              <a:rPr lang="en-US" altLang="en-US" sz="1000"/>
            </a:br>
            <a:r>
              <a:rPr lang="en-US" altLang="en-US" sz="1000"/>
              <a:t>(3-5 days for children) </a:t>
            </a:r>
          </a:p>
          <a:p>
            <a:pPr eaLnBrk="1" hangingPunct="1">
              <a:lnSpc>
                <a:spcPct val="110000"/>
              </a:lnSpc>
              <a:spcBef>
                <a:spcPts val="275"/>
              </a:spcBef>
            </a:pPr>
            <a:r>
              <a:rPr lang="en-US" altLang="en-US" sz="1000" b="1">
                <a:latin typeface="Arial Bold" charset="0"/>
                <a:sym typeface="Arial Bold" charset="0"/>
              </a:rPr>
              <a:t>Follow up: </a:t>
            </a:r>
            <a:r>
              <a:rPr lang="en-US" altLang="en-US" sz="1000"/>
              <a:t>within 2–7 days</a:t>
            </a:r>
          </a:p>
        </p:txBody>
      </p:sp>
      <p:sp>
        <p:nvSpPr>
          <p:cNvPr id="116746" name="Rectangle 15"/>
          <p:cNvSpPr>
            <a:spLocks/>
          </p:cNvSpPr>
          <p:nvPr/>
        </p:nvSpPr>
        <p:spPr bwMode="auto">
          <a:xfrm>
            <a:off x="1374775" y="3187700"/>
            <a:ext cx="2857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dirty="0">
                <a:solidFill>
                  <a:srgbClr val="FFFFFF"/>
                </a:solidFill>
                <a:latin typeface="Arial Bold" charset="0"/>
                <a:sym typeface="Arial Bold" charset="0"/>
              </a:rPr>
              <a:t>ASSESS FOR DISCHARGE</a:t>
            </a:r>
            <a:endParaRPr lang="en-US" altLang="en-US" sz="1100" b="1" dirty="0">
              <a:solidFill>
                <a:srgbClr val="FFFFFF"/>
              </a:solidFill>
            </a:endParaRPr>
          </a:p>
          <a:p>
            <a:pPr eaLnBrk="1" hangingPunct="1">
              <a:lnSpc>
                <a:spcPct val="110000"/>
              </a:lnSpc>
              <a:spcBef>
                <a:spcPts val="275"/>
              </a:spcBef>
            </a:pPr>
            <a:r>
              <a:rPr lang="en-US" altLang="en-US" sz="1000" b="1" dirty="0">
                <a:solidFill>
                  <a:srgbClr val="FFFFFF"/>
                </a:solidFill>
                <a:latin typeface="Arial Bold" charset="0"/>
                <a:sym typeface="Arial Bold" charset="0"/>
              </a:rPr>
              <a:t>Symptoms</a:t>
            </a:r>
            <a:r>
              <a:rPr lang="en-US" altLang="en-US" sz="1000" dirty="0">
                <a:solidFill>
                  <a:srgbClr val="FFFFFF"/>
                </a:solidFill>
              </a:rPr>
              <a:t> improved, not needing SABA</a:t>
            </a:r>
          </a:p>
          <a:p>
            <a:pPr eaLnBrk="1" hangingPunct="1">
              <a:lnSpc>
                <a:spcPct val="110000"/>
              </a:lnSpc>
              <a:spcBef>
                <a:spcPts val="275"/>
              </a:spcBef>
            </a:pPr>
            <a:r>
              <a:rPr lang="en-US" altLang="en-US" sz="1000" b="1" dirty="0">
                <a:solidFill>
                  <a:srgbClr val="FFFFFF"/>
                </a:solidFill>
                <a:latin typeface="Arial Bold" charset="0"/>
                <a:sym typeface="Arial Bold" charset="0"/>
              </a:rPr>
              <a:t>PEF</a:t>
            </a:r>
            <a:r>
              <a:rPr lang="en-US" altLang="en-US" sz="1000" dirty="0">
                <a:solidFill>
                  <a:srgbClr val="FFFFFF"/>
                </a:solidFill>
              </a:rPr>
              <a:t> improving, and &gt;60-80% of personal </a:t>
            </a:r>
            <a:br>
              <a:rPr lang="en-US" altLang="en-US" sz="1000" dirty="0">
                <a:solidFill>
                  <a:srgbClr val="FFFFFF"/>
                </a:solidFill>
              </a:rPr>
            </a:br>
            <a:r>
              <a:rPr lang="en-US" altLang="en-US" sz="1000" dirty="0">
                <a:solidFill>
                  <a:srgbClr val="FFFFFF"/>
                </a:solidFill>
              </a:rPr>
              <a:t>best or predicted</a:t>
            </a:r>
          </a:p>
          <a:p>
            <a:pPr eaLnBrk="1" hangingPunct="1">
              <a:lnSpc>
                <a:spcPct val="110000"/>
              </a:lnSpc>
              <a:spcBef>
                <a:spcPts val="275"/>
              </a:spcBef>
            </a:pPr>
            <a:r>
              <a:rPr lang="en-US" altLang="en-US" sz="1000" b="1" dirty="0">
                <a:solidFill>
                  <a:srgbClr val="FFFFFF"/>
                </a:solidFill>
                <a:latin typeface="Arial Bold" charset="0"/>
                <a:sym typeface="Arial Bold" charset="0"/>
              </a:rPr>
              <a:t>Oxygen</a:t>
            </a:r>
            <a:r>
              <a:rPr lang="en-US" altLang="en-US" sz="1000" dirty="0">
                <a:solidFill>
                  <a:srgbClr val="FFFFFF"/>
                </a:solidFill>
              </a:rPr>
              <a:t> saturation &gt;94% room air</a:t>
            </a:r>
          </a:p>
          <a:p>
            <a:pPr eaLnBrk="1" hangingPunct="1">
              <a:lnSpc>
                <a:spcPct val="110000"/>
              </a:lnSpc>
              <a:spcBef>
                <a:spcPts val="275"/>
              </a:spcBef>
            </a:pPr>
            <a:r>
              <a:rPr lang="en-US" altLang="en-US" sz="1000" b="1" dirty="0">
                <a:solidFill>
                  <a:srgbClr val="FFFFFF"/>
                </a:solidFill>
                <a:latin typeface="Arial Bold" charset="0"/>
                <a:sym typeface="Arial Bold" charset="0"/>
              </a:rPr>
              <a:t>Resources at home</a:t>
            </a:r>
            <a:r>
              <a:rPr lang="en-US" altLang="en-US" sz="1000" b="1" dirty="0">
                <a:solidFill>
                  <a:srgbClr val="FFFFFF"/>
                </a:solidFill>
              </a:rPr>
              <a:t> </a:t>
            </a:r>
            <a:r>
              <a:rPr lang="en-US" altLang="en-US" sz="1000" dirty="0">
                <a:solidFill>
                  <a:srgbClr val="FFFFFF"/>
                </a:solidFill>
              </a:rPr>
              <a:t>adequate</a:t>
            </a:r>
          </a:p>
        </p:txBody>
      </p:sp>
      <p:sp>
        <p:nvSpPr>
          <p:cNvPr id="116747" name="Rectangle 17"/>
          <p:cNvSpPr>
            <a:spLocks/>
          </p:cNvSpPr>
          <p:nvPr/>
        </p:nvSpPr>
        <p:spPr bwMode="auto">
          <a:xfrm>
            <a:off x="2262188" y="2714625"/>
            <a:ext cx="590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134679"/>
                </a:solidFill>
                <a:latin typeface="Arial Bold" charset="0"/>
                <a:sym typeface="Arial Bold" charset="0"/>
              </a:rPr>
              <a:t>IMPROVING</a:t>
            </a:r>
          </a:p>
        </p:txBody>
      </p:sp>
      <p:sp>
        <p:nvSpPr>
          <p:cNvPr id="116748" name="Rectangle 18"/>
          <p:cNvSpPr>
            <a:spLocks/>
          </p:cNvSpPr>
          <p:nvPr/>
        </p:nvSpPr>
        <p:spPr bwMode="auto">
          <a:xfrm>
            <a:off x="5661025" y="2276475"/>
            <a:ext cx="10636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Tree>
    <p:extLst>
      <p:ext uri="{BB962C8B-B14F-4D97-AF65-F5344CB8AC3E}">
        <p14:creationId xmlns:p14="http://schemas.microsoft.com/office/powerpoint/2010/main" val="379314777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a:t>Helen Reddel, Australia, </a:t>
            </a:r>
            <a:r>
              <a:rPr lang="en-AU" i="1" dirty="0" smtClean="0"/>
              <a:t>Chair</a:t>
            </a:r>
          </a:p>
          <a:p>
            <a:r>
              <a:rPr lang="en-AU"/>
              <a:t>Leonard </a:t>
            </a:r>
            <a:r>
              <a:rPr lang="en-AU" smtClean="0"/>
              <a:t>Bacharier, USA</a:t>
            </a:r>
          </a:p>
          <a:p>
            <a:r>
              <a:rPr lang="en-AU" smtClean="0"/>
              <a:t>Eric </a:t>
            </a:r>
            <a:r>
              <a:rPr lang="en-AU" dirty="0"/>
              <a:t>Bateman, South </a:t>
            </a:r>
            <a:r>
              <a:rPr lang="en-AU" dirty="0" smtClean="0"/>
              <a:t>Africa</a:t>
            </a:r>
          </a:p>
          <a:p>
            <a:r>
              <a:rPr lang="en-AU" dirty="0" smtClean="0"/>
              <a:t>Allan </a:t>
            </a:r>
            <a:r>
              <a:rPr lang="en-AU" dirty="0"/>
              <a:t>Becker, </a:t>
            </a:r>
            <a:r>
              <a:rPr lang="en-AU" dirty="0" smtClean="0"/>
              <a:t>Canada</a:t>
            </a:r>
          </a:p>
          <a:p>
            <a:r>
              <a:rPr lang="en-AU" smtClean="0"/>
              <a:t>Guy Brusselle, Belgium</a:t>
            </a:r>
          </a:p>
          <a:p>
            <a:r>
              <a:rPr lang="en-AU" smtClean="0"/>
              <a:t>Roland Buhl, Germany</a:t>
            </a:r>
          </a:p>
          <a:p>
            <a:r>
              <a:rPr lang="en-AU" smtClean="0"/>
              <a:t>Johan </a:t>
            </a:r>
            <a:r>
              <a:rPr lang="en-AU" dirty="0"/>
              <a:t>de Jongste, The </a:t>
            </a:r>
            <a:r>
              <a:rPr lang="en-AU" dirty="0" smtClean="0"/>
              <a:t>Netherlands</a:t>
            </a:r>
          </a:p>
          <a:p>
            <a:r>
              <a:rPr lang="en-AU" smtClean="0"/>
              <a:t>J</a:t>
            </a:r>
            <a:r>
              <a:rPr lang="en-AU" dirty="0"/>
              <a:t>. Mark FitzGerald, </a:t>
            </a:r>
            <a:r>
              <a:rPr lang="en-AU" dirty="0" smtClean="0"/>
              <a:t>Canada</a:t>
            </a:r>
          </a:p>
          <a:p>
            <a:r>
              <a:rPr lang="en-AU" dirty="0" smtClean="0"/>
              <a:t>Hiromasa </a:t>
            </a:r>
            <a:r>
              <a:rPr lang="en-AU" dirty="0"/>
              <a:t>Inoue</a:t>
            </a:r>
            <a:r>
              <a:rPr lang="en-AU"/>
              <a:t>, </a:t>
            </a:r>
            <a:r>
              <a:rPr lang="en-AU" smtClean="0"/>
              <a:t>Japan</a:t>
            </a:r>
          </a:p>
          <a:p>
            <a:r>
              <a:rPr lang="en-AU"/>
              <a:t>Fanny Wai-san Ko</a:t>
            </a:r>
            <a:r>
              <a:rPr lang="en-AU" smtClean="0"/>
              <a:t>, Hong Kong</a:t>
            </a:r>
            <a:endParaRPr lang="en-AU" dirty="0" smtClean="0"/>
          </a:p>
          <a:p>
            <a:r>
              <a:rPr lang="en-AU" smtClean="0"/>
              <a:t>Jerry Krishnan, USA</a:t>
            </a:r>
          </a:p>
          <a:p>
            <a:r>
              <a:rPr lang="en-AU" smtClean="0"/>
              <a:t>Soren </a:t>
            </a:r>
            <a:r>
              <a:rPr lang="en-AU" dirty="0"/>
              <a:t>Pedersen</a:t>
            </a:r>
            <a:r>
              <a:rPr lang="en-AU"/>
              <a:t>, </a:t>
            </a:r>
            <a:r>
              <a:rPr lang="en-AU" smtClean="0"/>
              <a:t>Denmark</a:t>
            </a:r>
            <a:endParaRPr lang="en-AU" dirty="0" smtClean="0"/>
          </a:p>
        </p:txBody>
      </p:sp>
      <p:sp>
        <p:nvSpPr>
          <p:cNvPr id="2" name="Title 1"/>
          <p:cNvSpPr>
            <a:spLocks noGrp="1"/>
          </p:cNvSpPr>
          <p:nvPr>
            <p:ph type="title"/>
          </p:nvPr>
        </p:nvSpPr>
        <p:spPr/>
        <p:txBody>
          <a:bodyPr/>
          <a:lstStyle/>
          <a:p>
            <a:r>
              <a:rPr lang="en-AU" dirty="0" smtClean="0"/>
              <a:t>GINA Science </a:t>
            </a:r>
            <a:r>
              <a:rPr lang="en-AU" smtClean="0"/>
              <a:t>Committee 2017</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97972359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8" descr="box 4-3 3.3 level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113" y="180975"/>
            <a:ext cx="68072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3"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(7/7)</a:t>
            </a:r>
            <a:endParaRPr lang="en-US" altLang="en-US" sz="1100" i="1" dirty="0">
              <a:solidFill>
                <a:srgbClr val="FFFFFF"/>
              </a:solidFill>
              <a:latin typeface="Arial Italic" charset="0"/>
              <a:sym typeface="Arial Italic" charset="0"/>
            </a:endParaRPr>
          </a:p>
        </p:txBody>
      </p:sp>
      <p:pic>
        <p:nvPicPr>
          <p:cNvPr id="11776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5" name="Rectangle 10"/>
          <p:cNvSpPr>
            <a:spLocks/>
          </p:cNvSpPr>
          <p:nvPr/>
        </p:nvSpPr>
        <p:spPr bwMode="auto">
          <a:xfrm>
            <a:off x="1347788" y="374650"/>
            <a:ext cx="24733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START TREATMENT</a:t>
            </a:r>
            <a:endParaRPr lang="en-US" altLang="en-US" sz="1100" b="1"/>
          </a:p>
          <a:p>
            <a:pPr eaLnBrk="1" hangingPunct="1">
              <a:lnSpc>
                <a:spcPct val="110000"/>
              </a:lnSpc>
              <a:spcBef>
                <a:spcPts val="275"/>
              </a:spcBef>
            </a:pPr>
            <a:r>
              <a:rPr lang="en-US" altLang="en-US" sz="1000" b="1">
                <a:latin typeface="Arial Bold" charset="0"/>
                <a:sym typeface="Arial Bold" charset="0"/>
              </a:rPr>
              <a:t>SABA </a:t>
            </a:r>
            <a:r>
              <a:rPr lang="en-US" altLang="en-US" sz="1000"/>
              <a:t>4–10 puffs by pMDI + spacer, </a:t>
            </a:r>
            <a:br>
              <a:rPr lang="en-US" altLang="en-US" sz="1000"/>
            </a:br>
            <a:r>
              <a:rPr lang="en-US" altLang="en-US" sz="1000"/>
              <a:t>repeat every 20 minutes for 1 hour</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adults 1 mg/kg, max. </a:t>
            </a:r>
            <a:br>
              <a:rPr lang="en-US" altLang="en-US" sz="1000"/>
            </a:br>
            <a:r>
              <a:rPr lang="en-US" altLang="en-US" sz="1000"/>
              <a:t>50 mg, children 1–2 mg/kg, max. 40 mg</a:t>
            </a:r>
          </a:p>
          <a:p>
            <a:pPr eaLnBrk="1" hangingPunct="1">
              <a:lnSpc>
                <a:spcPct val="110000"/>
              </a:lnSpc>
              <a:spcBef>
                <a:spcPts val="275"/>
              </a:spcBef>
            </a:pPr>
            <a:r>
              <a:rPr lang="en-US" altLang="en-US" sz="1000" b="1">
                <a:latin typeface="Arial Bold" charset="0"/>
                <a:sym typeface="Arial Bold" charset="0"/>
              </a:rPr>
              <a:t>Controlled oxygen</a:t>
            </a:r>
            <a:r>
              <a:rPr lang="en-US" altLang="en-US" sz="1000" b="1"/>
              <a:t> </a:t>
            </a:r>
            <a:r>
              <a:rPr lang="en-US" altLang="en-US" sz="1000"/>
              <a:t>(if available): target saturation 93–95% (children: 94-98%)</a:t>
            </a:r>
          </a:p>
        </p:txBody>
      </p:sp>
      <p:sp>
        <p:nvSpPr>
          <p:cNvPr id="117766" name="Rectangle 11"/>
          <p:cNvSpPr>
            <a:spLocks/>
          </p:cNvSpPr>
          <p:nvPr/>
        </p:nvSpPr>
        <p:spPr bwMode="auto">
          <a:xfrm>
            <a:off x="1174750" y="2155825"/>
            <a:ext cx="44561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275"/>
              </a:spcBef>
            </a:pPr>
            <a:r>
              <a:rPr lang="en-US" altLang="en-US" sz="1000" b="1">
                <a:latin typeface="Arial Bold" charset="0"/>
                <a:sym typeface="Arial Bold" charset="0"/>
              </a:rPr>
              <a:t>CONTINUE TREATMENT</a:t>
            </a:r>
            <a:r>
              <a:rPr lang="en-US" altLang="en-US" sz="1000">
                <a:latin typeface="Arial Bold" charset="0"/>
                <a:sym typeface="Arial Bold" charset="0"/>
              </a:rPr>
              <a:t> </a:t>
            </a:r>
            <a:r>
              <a:rPr lang="en-US" altLang="en-US" sz="1000"/>
              <a:t>with SABA as needed</a:t>
            </a:r>
          </a:p>
          <a:p>
            <a:pPr algn="ctr" eaLnBrk="1" hangingPunct="1">
              <a:lnSpc>
                <a:spcPct val="110000"/>
              </a:lnSpc>
              <a:spcBef>
                <a:spcPts val="275"/>
              </a:spcBef>
            </a:pPr>
            <a:r>
              <a:rPr lang="en-US" altLang="en-US" sz="1000" b="1">
                <a:latin typeface="Arial Bold" charset="0"/>
                <a:sym typeface="Arial Bold" charset="0"/>
              </a:rPr>
              <a:t>ASSESS RESPONSE AT 1 HOUR </a:t>
            </a:r>
            <a:r>
              <a:rPr lang="en-US" altLang="en-US" sz="1000"/>
              <a:t>(or earlier)</a:t>
            </a:r>
          </a:p>
        </p:txBody>
      </p:sp>
      <p:sp>
        <p:nvSpPr>
          <p:cNvPr id="117767" name="Rectangle 12"/>
          <p:cNvSpPr>
            <a:spLocks/>
          </p:cNvSpPr>
          <p:nvPr/>
        </p:nvSpPr>
        <p:spPr bwMode="auto">
          <a:xfrm>
            <a:off x="5749925" y="625475"/>
            <a:ext cx="21209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 While waiting:</a:t>
            </a:r>
            <a:r>
              <a:rPr lang="en-US" altLang="en-US" sz="1000" dirty="0"/>
              <a:t> give </a:t>
            </a:r>
            <a:r>
              <a:rPr lang="en-US" altLang="en-US" sz="1000" dirty="0" smtClean="0"/>
              <a:t>inhaled SABA and ipratropium bromide, O</a:t>
            </a:r>
            <a:r>
              <a:rPr lang="en-US" altLang="en-US" sz="1000" baseline="-25000" dirty="0" smtClean="0"/>
              <a:t>2</a:t>
            </a:r>
            <a:r>
              <a:rPr lang="en-US" altLang="en-US" sz="1000" dirty="0"/>
              <a:t>, systemic corticosteroid</a:t>
            </a:r>
          </a:p>
        </p:txBody>
      </p:sp>
      <p:sp>
        <p:nvSpPr>
          <p:cNvPr id="117768" name="Rectangle 13"/>
          <p:cNvSpPr>
            <a:spLocks/>
          </p:cNvSpPr>
          <p:nvPr/>
        </p:nvSpPr>
        <p:spPr bwMode="auto">
          <a:xfrm>
            <a:off x="4406900" y="935038"/>
            <a:ext cx="6445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
        <p:nvSpPr>
          <p:cNvPr id="117769" name="Rectangle 14"/>
          <p:cNvSpPr>
            <a:spLocks/>
          </p:cNvSpPr>
          <p:nvPr/>
        </p:nvSpPr>
        <p:spPr bwMode="auto">
          <a:xfrm>
            <a:off x="4697413" y="3160713"/>
            <a:ext cx="31877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ARRANGE at DISCHARGE</a:t>
            </a:r>
            <a:endParaRPr lang="en-US" altLang="en-US" sz="1100" b="1"/>
          </a:p>
          <a:p>
            <a:pPr eaLnBrk="1" hangingPunct="1">
              <a:lnSpc>
                <a:spcPct val="110000"/>
              </a:lnSpc>
              <a:spcBef>
                <a:spcPts val="275"/>
              </a:spcBef>
            </a:pPr>
            <a:r>
              <a:rPr lang="en-US" altLang="en-US" sz="1000" b="1">
                <a:latin typeface="Arial Bold" charset="0"/>
                <a:sym typeface="Arial Bold" charset="0"/>
              </a:rPr>
              <a:t>Reliever:</a:t>
            </a:r>
            <a:r>
              <a:rPr lang="en-US" altLang="en-US" sz="1000" b="1"/>
              <a:t> </a:t>
            </a:r>
            <a:r>
              <a:rPr lang="en-US" altLang="en-US" sz="1000"/>
              <a:t>continue as </a:t>
            </a:r>
            <a:r>
              <a:rPr lang="en-US" altLang="en-US" sz="1000" smtClean="0"/>
              <a:t>needed, rather than routinely</a:t>
            </a:r>
            <a:endParaRPr lang="en-US" altLang="en-US" sz="1000"/>
          </a:p>
          <a:p>
            <a:pPr eaLnBrk="1" hangingPunct="1">
              <a:lnSpc>
                <a:spcPct val="110000"/>
              </a:lnSpc>
              <a:spcBef>
                <a:spcPts val="275"/>
              </a:spcBef>
            </a:pPr>
            <a:r>
              <a:rPr lang="en-US" altLang="en-US" sz="1000" b="1">
                <a:latin typeface="Arial Bold" charset="0"/>
                <a:sym typeface="Arial Bold" charset="0"/>
              </a:rPr>
              <a:t>Controller:</a:t>
            </a:r>
            <a:r>
              <a:rPr lang="en-US" altLang="en-US" sz="1000" b="1"/>
              <a:t> </a:t>
            </a:r>
            <a:r>
              <a:rPr lang="en-US" altLang="en-US" sz="1000"/>
              <a:t>start, or step up. Check inhaler technique, adherence</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continue, usually for 5–7 days </a:t>
            </a:r>
            <a:br>
              <a:rPr lang="en-US" altLang="en-US" sz="1000"/>
            </a:br>
            <a:r>
              <a:rPr lang="en-US" altLang="en-US" sz="1000"/>
              <a:t>(3-5 days for children) </a:t>
            </a:r>
          </a:p>
          <a:p>
            <a:pPr eaLnBrk="1" hangingPunct="1">
              <a:lnSpc>
                <a:spcPct val="110000"/>
              </a:lnSpc>
              <a:spcBef>
                <a:spcPts val="275"/>
              </a:spcBef>
            </a:pPr>
            <a:r>
              <a:rPr lang="en-US" altLang="en-US" sz="1000" b="1">
                <a:latin typeface="Arial Bold" charset="0"/>
                <a:sym typeface="Arial Bold" charset="0"/>
              </a:rPr>
              <a:t>Follow up: </a:t>
            </a:r>
            <a:r>
              <a:rPr lang="en-US" altLang="en-US" sz="1000"/>
              <a:t>within 2–7 days</a:t>
            </a:r>
          </a:p>
        </p:txBody>
      </p:sp>
      <p:sp>
        <p:nvSpPr>
          <p:cNvPr id="117770" name="Rectangle 15"/>
          <p:cNvSpPr>
            <a:spLocks/>
          </p:cNvSpPr>
          <p:nvPr/>
        </p:nvSpPr>
        <p:spPr bwMode="auto">
          <a:xfrm>
            <a:off x="1374775" y="3187700"/>
            <a:ext cx="2857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solidFill>
                  <a:srgbClr val="FFFFFF"/>
                </a:solidFill>
                <a:latin typeface="Arial Bold" charset="0"/>
                <a:sym typeface="Arial Bold" charset="0"/>
              </a:rPr>
              <a:t>ASSESS FOR DISCHARGE</a:t>
            </a:r>
            <a:endParaRPr lang="en-US" altLang="en-US" sz="1100" b="1">
              <a:solidFill>
                <a:srgbClr val="FFFFFF"/>
              </a:solidFill>
            </a:endParaRPr>
          </a:p>
          <a:p>
            <a:pPr eaLnBrk="1" hangingPunct="1">
              <a:lnSpc>
                <a:spcPct val="110000"/>
              </a:lnSpc>
              <a:spcBef>
                <a:spcPts val="275"/>
              </a:spcBef>
            </a:pPr>
            <a:r>
              <a:rPr lang="en-US" altLang="en-US" sz="1000" b="1">
                <a:solidFill>
                  <a:srgbClr val="FFFFFF"/>
                </a:solidFill>
                <a:latin typeface="Arial Bold" charset="0"/>
                <a:sym typeface="Arial Bold" charset="0"/>
              </a:rPr>
              <a:t>Symptoms</a:t>
            </a:r>
            <a:r>
              <a:rPr lang="en-US" altLang="en-US" sz="1000">
                <a:solidFill>
                  <a:srgbClr val="FFFFFF"/>
                </a:solidFill>
              </a:rPr>
              <a:t> improved, not needing SABA</a:t>
            </a:r>
          </a:p>
          <a:p>
            <a:pPr eaLnBrk="1" hangingPunct="1">
              <a:lnSpc>
                <a:spcPct val="110000"/>
              </a:lnSpc>
              <a:spcBef>
                <a:spcPts val="275"/>
              </a:spcBef>
            </a:pPr>
            <a:r>
              <a:rPr lang="en-US" altLang="en-US" sz="1000" b="1">
                <a:solidFill>
                  <a:srgbClr val="FFFFFF"/>
                </a:solidFill>
                <a:latin typeface="Arial Bold" charset="0"/>
                <a:sym typeface="Arial Bold" charset="0"/>
              </a:rPr>
              <a:t>PEF</a:t>
            </a:r>
            <a:r>
              <a:rPr lang="en-US" altLang="en-US" sz="1000">
                <a:solidFill>
                  <a:srgbClr val="FFFFFF"/>
                </a:solidFill>
              </a:rPr>
              <a:t> improving, and &gt;60-80% of personal </a:t>
            </a:r>
            <a:br>
              <a:rPr lang="en-US" altLang="en-US" sz="1000">
                <a:solidFill>
                  <a:srgbClr val="FFFFFF"/>
                </a:solidFill>
              </a:rPr>
            </a:br>
            <a:r>
              <a:rPr lang="en-US" altLang="en-US" sz="1000">
                <a:solidFill>
                  <a:srgbClr val="FFFFFF"/>
                </a:solidFill>
              </a:rPr>
              <a:t>best or predicted</a:t>
            </a:r>
          </a:p>
          <a:p>
            <a:pPr eaLnBrk="1" hangingPunct="1">
              <a:lnSpc>
                <a:spcPct val="110000"/>
              </a:lnSpc>
              <a:spcBef>
                <a:spcPts val="275"/>
              </a:spcBef>
            </a:pPr>
            <a:r>
              <a:rPr lang="en-US" altLang="en-US" sz="1000" b="1">
                <a:solidFill>
                  <a:srgbClr val="FFFFFF"/>
                </a:solidFill>
                <a:latin typeface="Arial Bold" charset="0"/>
                <a:sym typeface="Arial Bold" charset="0"/>
              </a:rPr>
              <a:t>Oxygen</a:t>
            </a:r>
            <a:r>
              <a:rPr lang="en-US" altLang="en-US" sz="1000">
                <a:solidFill>
                  <a:srgbClr val="FFFFFF"/>
                </a:solidFill>
              </a:rPr>
              <a:t> saturation &gt;94% room air</a:t>
            </a:r>
          </a:p>
          <a:p>
            <a:pPr eaLnBrk="1" hangingPunct="1">
              <a:lnSpc>
                <a:spcPct val="110000"/>
              </a:lnSpc>
              <a:spcBef>
                <a:spcPts val="275"/>
              </a:spcBef>
            </a:pPr>
            <a:r>
              <a:rPr lang="en-US" altLang="en-US" sz="1000" b="1">
                <a:solidFill>
                  <a:srgbClr val="FFFFFF"/>
                </a:solidFill>
                <a:latin typeface="Arial Bold" charset="0"/>
                <a:sym typeface="Arial Bold" charset="0"/>
              </a:rPr>
              <a:t>Resources at home</a:t>
            </a:r>
            <a:r>
              <a:rPr lang="en-US" altLang="en-US" sz="1000" b="1">
                <a:solidFill>
                  <a:srgbClr val="FFFFFF"/>
                </a:solidFill>
              </a:rPr>
              <a:t> </a:t>
            </a:r>
            <a:r>
              <a:rPr lang="en-US" altLang="en-US" sz="1000">
                <a:solidFill>
                  <a:srgbClr val="FFFFFF"/>
                </a:solidFill>
              </a:rPr>
              <a:t>adequate</a:t>
            </a:r>
          </a:p>
        </p:txBody>
      </p:sp>
      <p:sp>
        <p:nvSpPr>
          <p:cNvPr id="117771" name="Rectangle 16"/>
          <p:cNvSpPr>
            <a:spLocks/>
          </p:cNvSpPr>
          <p:nvPr/>
        </p:nvSpPr>
        <p:spPr bwMode="auto">
          <a:xfrm>
            <a:off x="1392238" y="4965700"/>
            <a:ext cx="6348412"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275"/>
              </a:spcBef>
            </a:pPr>
            <a:r>
              <a:rPr lang="en-US" altLang="en-US" sz="1100" b="1">
                <a:latin typeface="Arial Bold" charset="0"/>
                <a:sym typeface="Arial Bold" charset="0"/>
              </a:rPr>
              <a:t>FOLLOW UP </a:t>
            </a:r>
          </a:p>
          <a:p>
            <a:pPr eaLnBrk="1" hangingPunct="1">
              <a:lnSpc>
                <a:spcPct val="110000"/>
              </a:lnSpc>
              <a:spcBef>
                <a:spcPts val="275"/>
              </a:spcBef>
            </a:pPr>
            <a:r>
              <a:rPr lang="en-US" altLang="en-US" sz="1000" b="1">
                <a:latin typeface="Arial Bold" charset="0"/>
                <a:sym typeface="Arial Bold" charset="0"/>
              </a:rPr>
              <a:t>Reliever: </a:t>
            </a:r>
            <a:r>
              <a:rPr lang="en-US" altLang="en-US" sz="1000" smtClean="0"/>
              <a:t>as-needed rather than routinely</a:t>
            </a:r>
            <a:endParaRPr lang="en-US" altLang="en-US" sz="1000"/>
          </a:p>
          <a:p>
            <a:pPr eaLnBrk="1" hangingPunct="1">
              <a:lnSpc>
                <a:spcPct val="110000"/>
              </a:lnSpc>
              <a:spcBef>
                <a:spcPts val="275"/>
              </a:spcBef>
            </a:pPr>
            <a:r>
              <a:rPr lang="en-US" altLang="en-US" sz="1000" b="1">
                <a:latin typeface="Arial Bold" charset="0"/>
                <a:sym typeface="Arial Bold" charset="0"/>
              </a:rPr>
              <a:t>Controller:</a:t>
            </a:r>
            <a:r>
              <a:rPr lang="en-US" altLang="en-US" sz="1000" b="1"/>
              <a:t> </a:t>
            </a:r>
            <a:r>
              <a:rPr lang="en-US" altLang="en-US" sz="1000"/>
              <a:t>continue higher dose for short term (1–2 weeks) or long term (3 months), depending </a:t>
            </a:r>
            <a:br>
              <a:rPr lang="en-US" altLang="en-US" sz="1000"/>
            </a:br>
            <a:r>
              <a:rPr lang="en-US" altLang="en-US" sz="1000"/>
              <a:t>on background to exacerbation</a:t>
            </a:r>
          </a:p>
          <a:p>
            <a:pPr eaLnBrk="1" hangingPunct="1">
              <a:lnSpc>
                <a:spcPct val="110000"/>
              </a:lnSpc>
              <a:spcBef>
                <a:spcPts val="275"/>
              </a:spcBef>
            </a:pPr>
            <a:r>
              <a:rPr lang="en-US" altLang="en-US" sz="1000" b="1">
                <a:latin typeface="Arial Bold" charset="0"/>
                <a:sym typeface="Arial Bold" charset="0"/>
              </a:rPr>
              <a:t>Risk factors: </a:t>
            </a:r>
            <a:r>
              <a:rPr lang="en-US" altLang="en-US" sz="1000"/>
              <a:t>check and correct modifiable risk factors that may have contributed to exacerbation, </a:t>
            </a:r>
            <a:br>
              <a:rPr lang="en-US" altLang="en-US" sz="1000"/>
            </a:br>
            <a:r>
              <a:rPr lang="en-US" altLang="en-US" sz="1000"/>
              <a:t>including inhaler technique and adherence </a:t>
            </a:r>
          </a:p>
          <a:p>
            <a:pPr eaLnBrk="1" hangingPunct="1">
              <a:lnSpc>
                <a:spcPct val="110000"/>
              </a:lnSpc>
              <a:spcBef>
                <a:spcPts val="275"/>
              </a:spcBef>
            </a:pPr>
            <a:r>
              <a:rPr lang="en-US" altLang="en-US" sz="1000" b="1">
                <a:latin typeface="Arial Bold" charset="0"/>
                <a:sym typeface="Arial Bold" charset="0"/>
              </a:rPr>
              <a:t>Action plan:</a:t>
            </a:r>
            <a:r>
              <a:rPr lang="en-US" altLang="en-US" sz="1000" b="1"/>
              <a:t> </a:t>
            </a:r>
            <a:r>
              <a:rPr lang="en-US" altLang="en-US" sz="1000"/>
              <a:t>Is it understood? Was it used appropriately? Does it need modification?</a:t>
            </a:r>
          </a:p>
        </p:txBody>
      </p:sp>
      <p:sp>
        <p:nvSpPr>
          <p:cNvPr id="117772" name="Rectangle 17"/>
          <p:cNvSpPr>
            <a:spLocks/>
          </p:cNvSpPr>
          <p:nvPr/>
        </p:nvSpPr>
        <p:spPr bwMode="auto">
          <a:xfrm>
            <a:off x="2262188" y="2714625"/>
            <a:ext cx="590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134679"/>
                </a:solidFill>
                <a:latin typeface="Arial Bold" charset="0"/>
                <a:sym typeface="Arial Bold" charset="0"/>
              </a:rPr>
              <a:t>IMPROVING</a:t>
            </a:r>
          </a:p>
        </p:txBody>
      </p:sp>
      <p:sp>
        <p:nvSpPr>
          <p:cNvPr id="117773" name="Rectangle 18"/>
          <p:cNvSpPr>
            <a:spLocks/>
          </p:cNvSpPr>
          <p:nvPr/>
        </p:nvSpPr>
        <p:spPr bwMode="auto">
          <a:xfrm>
            <a:off x="5661025" y="2276475"/>
            <a:ext cx="10636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grpSp>
        <p:nvGrpSpPr>
          <p:cNvPr id="15" name="Group 10"/>
          <p:cNvGrpSpPr>
            <a:grpSpLocks/>
          </p:cNvGrpSpPr>
          <p:nvPr/>
        </p:nvGrpSpPr>
        <p:grpSpPr bwMode="auto">
          <a:xfrm>
            <a:off x="7948612" y="4291900"/>
            <a:ext cx="993775" cy="841375"/>
            <a:chOff x="0" y="0"/>
            <a:chExt cx="626" cy="530"/>
          </a:xfrm>
        </p:grpSpPr>
        <p:sp>
          <p:nvSpPr>
            <p:cNvPr id="1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7" name="Rectangle 1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518224829"/>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2">
            <a:extLst>
              <a:ext uri="{28A0092B-C50C-407E-A947-70E740481C1C}">
                <a14:useLocalDpi xmlns:a14="http://schemas.microsoft.com/office/drawing/2010/main" val="0"/>
              </a:ext>
            </a:extLst>
          </a:blip>
          <a:srcRect l="1846" t="1306" r="1846" b="-1306"/>
          <a:stretch>
            <a:fillRect/>
          </a:stretch>
        </p:blipFill>
        <p:spPr bwMode="auto">
          <a:xfrm>
            <a:off x="2684463" y="1155700"/>
            <a:ext cx="376555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878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875"/>
            <a:ext cx="8818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8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8788" name="Rectangle 6"/>
          <p:cNvSpPr>
            <a:spLocks noGrp="1" noChangeArrowheads="1"/>
          </p:cNvSpPr>
          <p:nvPr>
            <p:ph type="title"/>
          </p:nvPr>
        </p:nvSpPr>
        <p:spPr bwMode="auto">
          <a:xfrm>
            <a:off x="174625" y="249238"/>
            <a:ext cx="7589838" cy="598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81" tIns="32140" rIns="40632" bIns="32140" numCol="1" anchorCtr="0" compatLnSpc="1">
            <a:prstTxWarp prst="textNoShape">
              <a:avLst/>
            </a:prstTxWarp>
          </a:bodyPr>
          <a:lstStyle/>
          <a:p>
            <a:pPr marL="225425"/>
            <a:r>
              <a:rPr lang="en-US" altLang="en-US" sz="2500" smtClean="0">
                <a:ea typeface="ヒラギノ角ゴ ProN W3" charset="-128"/>
              </a:rPr>
              <a:t>Managing exacerbations in acute care settings</a:t>
            </a:r>
          </a:p>
        </p:txBody>
      </p:sp>
      <p:sp>
        <p:nvSpPr>
          <p:cNvPr id="118789" name="Rectangle 7"/>
          <p:cNvSpPr>
            <a:spLocks/>
          </p:cNvSpPr>
          <p:nvPr/>
        </p:nvSpPr>
        <p:spPr bwMode="auto">
          <a:xfrm>
            <a:off x="160338" y="6656388"/>
            <a:ext cx="206216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lvl1pPr marL="396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4-4 (1/4)</a:t>
            </a:r>
          </a:p>
        </p:txBody>
      </p:sp>
      <p:sp>
        <p:nvSpPr>
          <p:cNvPr id="118791" name="Rectangle 14"/>
          <p:cNvSpPr>
            <a:spLocks/>
          </p:cNvSpPr>
          <p:nvPr/>
        </p:nvSpPr>
        <p:spPr bwMode="auto">
          <a:xfrm>
            <a:off x="4579938" y="1222375"/>
            <a:ext cx="12303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425"/>
              </a:spcBef>
            </a:pPr>
            <a:r>
              <a:rPr lang="en-US" altLang="en-US" sz="600" b="1">
                <a:solidFill>
                  <a:srgbClr val="134679"/>
                </a:solidFill>
                <a:latin typeface="Arial Bold" charset="0"/>
                <a:sym typeface="Arial Bold" charset="0"/>
              </a:rPr>
              <a:t>Are any of the following present?</a:t>
            </a:r>
            <a:endParaRPr lang="en-US" altLang="en-US" sz="600" b="1">
              <a:solidFill>
                <a:srgbClr val="134679"/>
              </a:solidFill>
            </a:endParaRPr>
          </a:p>
          <a:p>
            <a:pPr eaLnBrk="1" hangingPunct="1">
              <a:lnSpc>
                <a:spcPct val="110000"/>
              </a:lnSpc>
              <a:spcBef>
                <a:spcPts val="425"/>
              </a:spcBef>
            </a:pPr>
            <a:r>
              <a:rPr lang="en-US" altLang="en-US" sz="600">
                <a:solidFill>
                  <a:srgbClr val="134679"/>
                </a:solidFill>
              </a:rPr>
              <a:t>Drowsiness, Confusion, Silent chest</a:t>
            </a:r>
          </a:p>
        </p:txBody>
      </p:sp>
      <p:sp>
        <p:nvSpPr>
          <p:cNvPr id="118792" name="Rectangle 15"/>
          <p:cNvSpPr>
            <a:spLocks/>
          </p:cNvSpPr>
          <p:nvPr/>
        </p:nvSpPr>
        <p:spPr bwMode="auto">
          <a:xfrm>
            <a:off x="2700338" y="2106613"/>
            <a:ext cx="163353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600" b="1">
                <a:solidFill>
                  <a:srgbClr val="FFFFFF"/>
                </a:solidFill>
                <a:latin typeface="Arial Bold" charset="0"/>
                <a:sym typeface="Arial Bold" charset="0"/>
              </a:rPr>
              <a:t>Further TRIAGE BY CLINICAL STATUS</a:t>
            </a:r>
            <a:br>
              <a:rPr lang="en-US" altLang="en-US" sz="600" b="1">
                <a:solidFill>
                  <a:srgbClr val="FFFFFF"/>
                </a:solidFill>
                <a:latin typeface="Arial Bold" charset="0"/>
                <a:sym typeface="Arial Bold" charset="0"/>
              </a:rPr>
            </a:br>
            <a:r>
              <a:rPr lang="en-US" altLang="en-US" sz="600" b="1">
                <a:solidFill>
                  <a:srgbClr val="FFFFFF"/>
                </a:solidFill>
                <a:latin typeface="Arial Bold" charset="0"/>
                <a:sym typeface="Arial Bold" charset="0"/>
              </a:rPr>
              <a:t>according to worst feature</a:t>
            </a:r>
          </a:p>
        </p:txBody>
      </p:sp>
      <p:sp>
        <p:nvSpPr>
          <p:cNvPr id="118793" name="Rectangle 17"/>
          <p:cNvSpPr>
            <a:spLocks/>
          </p:cNvSpPr>
          <p:nvPr/>
        </p:nvSpPr>
        <p:spPr bwMode="auto">
          <a:xfrm>
            <a:off x="2833688" y="2698750"/>
            <a:ext cx="159067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Aft>
                <a:spcPts val="300"/>
              </a:spcAft>
            </a:pPr>
            <a:r>
              <a:rPr lang="en-GB" altLang="en-US" sz="600" b="1" dirty="0">
                <a:solidFill>
                  <a:schemeClr val="bg1"/>
                </a:solidFill>
              </a:rPr>
              <a:t>MILD or MODERATE</a:t>
            </a:r>
          </a:p>
          <a:p>
            <a:pPr eaLnBrk="1" hangingPunct="1">
              <a:lnSpc>
                <a:spcPct val="120000"/>
              </a:lnSpc>
            </a:pPr>
            <a:r>
              <a:rPr lang="en-GB" altLang="en-US" sz="600" dirty="0">
                <a:solidFill>
                  <a:schemeClr val="bg1"/>
                </a:solidFill>
              </a:rPr>
              <a:t>Talks in phrases</a:t>
            </a:r>
          </a:p>
          <a:p>
            <a:pPr eaLnBrk="1" hangingPunct="1">
              <a:lnSpc>
                <a:spcPct val="120000"/>
              </a:lnSpc>
            </a:pPr>
            <a:r>
              <a:rPr lang="en-GB" altLang="en-US" sz="600" dirty="0">
                <a:solidFill>
                  <a:schemeClr val="bg1"/>
                </a:solidFill>
              </a:rPr>
              <a:t>Prefers sitting to lying</a:t>
            </a:r>
          </a:p>
          <a:p>
            <a:pPr eaLnBrk="1" hangingPunct="1">
              <a:lnSpc>
                <a:spcPct val="120000"/>
              </a:lnSpc>
            </a:pPr>
            <a:r>
              <a:rPr lang="en-GB" altLang="en-US" sz="600" dirty="0">
                <a:solidFill>
                  <a:schemeClr val="bg1"/>
                </a:solidFill>
              </a:rPr>
              <a:t>Not agitated</a:t>
            </a:r>
          </a:p>
          <a:p>
            <a:pPr eaLnBrk="1" hangingPunct="1">
              <a:lnSpc>
                <a:spcPct val="120000"/>
              </a:lnSpc>
            </a:pPr>
            <a:r>
              <a:rPr lang="en-GB" altLang="en-US" sz="600" dirty="0">
                <a:solidFill>
                  <a:schemeClr val="bg1"/>
                </a:solidFill>
              </a:rPr>
              <a:t>Respiratory rate increased</a:t>
            </a:r>
          </a:p>
          <a:p>
            <a:pPr eaLnBrk="1" hangingPunct="1">
              <a:lnSpc>
                <a:spcPct val="120000"/>
              </a:lnSpc>
            </a:pPr>
            <a:r>
              <a:rPr lang="en-GB" altLang="en-US" sz="600" dirty="0">
                <a:solidFill>
                  <a:schemeClr val="bg1"/>
                </a:solidFill>
              </a:rPr>
              <a:t>Accessory muscles not used</a:t>
            </a:r>
          </a:p>
          <a:p>
            <a:pPr eaLnBrk="1" hangingPunct="1">
              <a:lnSpc>
                <a:spcPct val="120000"/>
              </a:lnSpc>
            </a:pPr>
            <a:r>
              <a:rPr lang="en-GB" altLang="en-US" sz="600" dirty="0">
                <a:solidFill>
                  <a:schemeClr val="bg1"/>
                </a:solidFill>
              </a:rPr>
              <a:t>Pulse rate 100–120 bpm</a:t>
            </a:r>
          </a:p>
          <a:p>
            <a:pPr eaLnBrk="1" hangingPunct="1">
              <a:lnSpc>
                <a:spcPct val="120000"/>
              </a:lnSpc>
            </a:pPr>
            <a:r>
              <a:rPr lang="en-GB" altLang="en-US" sz="600" dirty="0">
                <a:solidFill>
                  <a:schemeClr val="bg1"/>
                </a:solidFill>
              </a:rPr>
              <a:t>O</a:t>
            </a:r>
            <a:r>
              <a:rPr lang="en-GB" altLang="en-US" sz="600" baseline="-25000" dirty="0">
                <a:solidFill>
                  <a:schemeClr val="bg1"/>
                </a:solidFill>
              </a:rPr>
              <a:t>2</a:t>
            </a:r>
            <a:r>
              <a:rPr lang="en-GB" altLang="en-US" sz="600" dirty="0">
                <a:solidFill>
                  <a:schemeClr val="bg1"/>
                </a:solidFill>
              </a:rPr>
              <a:t> saturation (on air) 90–95%</a:t>
            </a:r>
          </a:p>
          <a:p>
            <a:pPr eaLnBrk="1" hangingPunct="1">
              <a:lnSpc>
                <a:spcPct val="120000"/>
              </a:lnSpc>
            </a:pPr>
            <a:r>
              <a:rPr lang="en-GB" altLang="en-US" sz="600" dirty="0">
                <a:solidFill>
                  <a:schemeClr val="bg1"/>
                </a:solidFill>
              </a:rPr>
              <a:t>PEF &gt;50% predicted or best</a:t>
            </a:r>
            <a:endParaRPr lang="en-US" altLang="en-US" sz="600" dirty="0">
              <a:solidFill>
                <a:schemeClr val="bg1"/>
              </a:solidFill>
            </a:endParaRPr>
          </a:p>
        </p:txBody>
      </p:sp>
      <p:sp>
        <p:nvSpPr>
          <p:cNvPr id="118794" name="Rectangle 18"/>
          <p:cNvSpPr>
            <a:spLocks/>
          </p:cNvSpPr>
          <p:nvPr/>
        </p:nvSpPr>
        <p:spPr bwMode="auto">
          <a:xfrm>
            <a:off x="4708525" y="2693988"/>
            <a:ext cx="10556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Aft>
                <a:spcPts val="300"/>
              </a:spcAft>
            </a:pPr>
            <a:r>
              <a:rPr lang="en-GB" altLang="en-US" sz="600" b="1" dirty="0">
                <a:solidFill>
                  <a:schemeClr val="bg1"/>
                </a:solidFill>
              </a:rPr>
              <a:t>SEVERE</a:t>
            </a:r>
            <a:endParaRPr lang="en-GB" altLang="en-US" sz="600" dirty="0">
              <a:solidFill>
                <a:schemeClr val="bg1"/>
              </a:solidFill>
            </a:endParaRPr>
          </a:p>
          <a:p>
            <a:pPr eaLnBrk="1" hangingPunct="1">
              <a:lnSpc>
                <a:spcPct val="120000"/>
              </a:lnSpc>
            </a:pPr>
            <a:r>
              <a:rPr lang="en-GB" altLang="en-US" sz="600" dirty="0">
                <a:solidFill>
                  <a:schemeClr val="bg1"/>
                </a:solidFill>
              </a:rPr>
              <a:t>Talks in words</a:t>
            </a:r>
          </a:p>
          <a:p>
            <a:pPr eaLnBrk="1" hangingPunct="1">
              <a:lnSpc>
                <a:spcPct val="120000"/>
              </a:lnSpc>
            </a:pPr>
            <a:r>
              <a:rPr lang="en-GB" altLang="en-US" sz="600" dirty="0">
                <a:solidFill>
                  <a:schemeClr val="bg1"/>
                </a:solidFill>
              </a:rPr>
              <a:t>Sits hunched forwards</a:t>
            </a:r>
          </a:p>
          <a:p>
            <a:pPr eaLnBrk="1" hangingPunct="1">
              <a:lnSpc>
                <a:spcPct val="120000"/>
              </a:lnSpc>
            </a:pPr>
            <a:r>
              <a:rPr lang="en-GB" altLang="en-US" sz="600" dirty="0">
                <a:solidFill>
                  <a:schemeClr val="bg1"/>
                </a:solidFill>
              </a:rPr>
              <a:t>Agitated</a:t>
            </a:r>
          </a:p>
          <a:p>
            <a:pPr eaLnBrk="1" hangingPunct="1">
              <a:lnSpc>
                <a:spcPct val="120000"/>
              </a:lnSpc>
            </a:pPr>
            <a:r>
              <a:rPr lang="en-GB" altLang="en-US" sz="600" dirty="0">
                <a:solidFill>
                  <a:schemeClr val="bg1"/>
                </a:solidFill>
              </a:rPr>
              <a:t>Respiratory rate &gt;30/min</a:t>
            </a:r>
          </a:p>
          <a:p>
            <a:pPr eaLnBrk="1" hangingPunct="1">
              <a:lnSpc>
                <a:spcPct val="120000"/>
              </a:lnSpc>
            </a:pPr>
            <a:r>
              <a:rPr lang="en-GB" altLang="en-US" sz="600" dirty="0">
                <a:solidFill>
                  <a:schemeClr val="bg1"/>
                </a:solidFill>
              </a:rPr>
              <a:t>Accessory muscles being used</a:t>
            </a:r>
          </a:p>
          <a:p>
            <a:pPr eaLnBrk="1" hangingPunct="1">
              <a:lnSpc>
                <a:spcPct val="120000"/>
              </a:lnSpc>
            </a:pPr>
            <a:r>
              <a:rPr lang="en-GB" altLang="en-US" sz="600" dirty="0">
                <a:solidFill>
                  <a:schemeClr val="bg1"/>
                </a:solidFill>
              </a:rPr>
              <a:t>Pulse rate &gt;120 bpm</a:t>
            </a:r>
          </a:p>
          <a:p>
            <a:pPr eaLnBrk="1" hangingPunct="1">
              <a:lnSpc>
                <a:spcPct val="120000"/>
              </a:lnSpc>
            </a:pPr>
            <a:r>
              <a:rPr lang="en-GB" altLang="en-US" sz="600" dirty="0">
                <a:solidFill>
                  <a:schemeClr val="bg1"/>
                </a:solidFill>
              </a:rPr>
              <a:t>O</a:t>
            </a:r>
            <a:r>
              <a:rPr lang="en-GB" altLang="en-US" sz="600" baseline="-25000" dirty="0">
                <a:solidFill>
                  <a:schemeClr val="bg1"/>
                </a:solidFill>
              </a:rPr>
              <a:t>2</a:t>
            </a:r>
            <a:r>
              <a:rPr lang="en-GB" altLang="en-US" sz="600" dirty="0">
                <a:solidFill>
                  <a:schemeClr val="bg1"/>
                </a:solidFill>
              </a:rPr>
              <a:t> saturation (on air) &lt; 90%</a:t>
            </a:r>
          </a:p>
          <a:p>
            <a:pPr eaLnBrk="1" hangingPunct="1">
              <a:lnSpc>
                <a:spcPct val="120000"/>
              </a:lnSpc>
            </a:pPr>
            <a:r>
              <a:rPr lang="en-GB" altLang="en-US" sz="600" dirty="0">
                <a:solidFill>
                  <a:schemeClr val="bg1"/>
                </a:solidFill>
              </a:rPr>
              <a:t>PEF ≤50% predicted or best</a:t>
            </a:r>
            <a:endParaRPr lang="en-US" altLang="en-US" sz="600" dirty="0">
              <a:solidFill>
                <a:schemeClr val="bg1"/>
              </a:solidFill>
            </a:endParaRPr>
          </a:p>
        </p:txBody>
      </p:sp>
      <p:sp>
        <p:nvSpPr>
          <p:cNvPr id="118795" name="Rectangle 19"/>
          <p:cNvSpPr>
            <a:spLocks/>
          </p:cNvSpPr>
          <p:nvPr/>
        </p:nvSpPr>
        <p:spPr bwMode="auto">
          <a:xfrm>
            <a:off x="2827338" y="3836988"/>
            <a:ext cx="137636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GB" altLang="en-US" sz="600" b="1" dirty="0"/>
              <a:t>Short-acting beta</a:t>
            </a:r>
            <a:r>
              <a:rPr lang="en-GB" altLang="en-US" sz="600" b="1" baseline="-25000" dirty="0"/>
              <a:t>2</a:t>
            </a:r>
            <a:r>
              <a:rPr lang="en-GB" altLang="en-US" sz="600" b="1" dirty="0"/>
              <a:t>-agonists</a:t>
            </a:r>
          </a:p>
          <a:p>
            <a:pPr eaLnBrk="1" hangingPunct="1">
              <a:lnSpc>
                <a:spcPct val="120000"/>
              </a:lnSpc>
            </a:pPr>
            <a:r>
              <a:rPr lang="en-GB" altLang="en-US" sz="600" b="1" dirty="0"/>
              <a:t>Consider ipratropium bromide</a:t>
            </a:r>
          </a:p>
          <a:p>
            <a:pPr eaLnBrk="1" hangingPunct="1">
              <a:lnSpc>
                <a:spcPct val="120000"/>
              </a:lnSpc>
            </a:pPr>
            <a:r>
              <a:rPr lang="en-GB" altLang="en-US" sz="600" b="1" dirty="0"/>
              <a:t>Controlled O</a:t>
            </a:r>
            <a:r>
              <a:rPr lang="en-GB" altLang="en-US" sz="600" b="1" baseline="-25000" dirty="0"/>
              <a:t>2</a:t>
            </a:r>
            <a:r>
              <a:rPr lang="en-GB" altLang="en-US" sz="600" b="1" dirty="0"/>
              <a:t> to maintain</a:t>
            </a:r>
            <a:br>
              <a:rPr lang="en-GB" altLang="en-US" sz="600" b="1" dirty="0"/>
            </a:br>
            <a:r>
              <a:rPr lang="en-GB" altLang="en-US" sz="600" b="1" dirty="0"/>
              <a:t>  saturation 93–95% (children 94-98%)</a:t>
            </a:r>
          </a:p>
          <a:p>
            <a:pPr eaLnBrk="1" hangingPunct="1">
              <a:lnSpc>
                <a:spcPct val="120000"/>
              </a:lnSpc>
            </a:pPr>
            <a:r>
              <a:rPr lang="en-GB" altLang="en-US" sz="600" b="1" dirty="0"/>
              <a:t>Oral corticosteroids</a:t>
            </a:r>
            <a:endParaRPr lang="en-US" altLang="en-US" sz="600" b="1" dirty="0">
              <a:latin typeface="Arial Bold" charset="0"/>
              <a:sym typeface="Arial Bold" charset="0"/>
            </a:endParaRPr>
          </a:p>
        </p:txBody>
      </p:sp>
      <p:sp>
        <p:nvSpPr>
          <p:cNvPr id="118796" name="Rectangle 20"/>
          <p:cNvSpPr>
            <a:spLocks/>
          </p:cNvSpPr>
          <p:nvPr/>
        </p:nvSpPr>
        <p:spPr bwMode="auto">
          <a:xfrm>
            <a:off x="4705350" y="3836988"/>
            <a:ext cx="13779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GB" altLang="en-US" sz="600" b="1" dirty="0"/>
              <a:t>Short-acting beta</a:t>
            </a:r>
            <a:r>
              <a:rPr lang="en-GB" altLang="en-US" sz="600" b="1" baseline="-25000" dirty="0"/>
              <a:t>2</a:t>
            </a:r>
            <a:r>
              <a:rPr lang="en-GB" altLang="en-US" sz="600" b="1" dirty="0"/>
              <a:t>-agonists</a:t>
            </a:r>
          </a:p>
          <a:p>
            <a:pPr eaLnBrk="1" hangingPunct="1">
              <a:lnSpc>
                <a:spcPct val="120000"/>
              </a:lnSpc>
            </a:pPr>
            <a:r>
              <a:rPr lang="en-GB" altLang="en-US" sz="600" b="1" dirty="0"/>
              <a:t>Ipratropium bromide </a:t>
            </a:r>
          </a:p>
          <a:p>
            <a:pPr eaLnBrk="1" hangingPunct="1">
              <a:lnSpc>
                <a:spcPct val="120000"/>
              </a:lnSpc>
            </a:pPr>
            <a:r>
              <a:rPr lang="en-GB" altLang="en-US" sz="600" b="1" dirty="0"/>
              <a:t>Controlled O</a:t>
            </a:r>
            <a:r>
              <a:rPr lang="en-GB" altLang="en-US" sz="600" b="1" baseline="-25000" dirty="0"/>
              <a:t>2</a:t>
            </a:r>
            <a:r>
              <a:rPr lang="en-GB" altLang="en-US" sz="600" b="1" dirty="0"/>
              <a:t> to maintain</a:t>
            </a:r>
            <a:br>
              <a:rPr lang="en-GB" altLang="en-US" sz="600" b="1" dirty="0"/>
            </a:br>
            <a:r>
              <a:rPr lang="en-GB" altLang="en-US" sz="600" b="1" dirty="0"/>
              <a:t>  saturation 93–95% (children 94-98%)</a:t>
            </a:r>
          </a:p>
          <a:p>
            <a:pPr eaLnBrk="1" hangingPunct="1">
              <a:lnSpc>
                <a:spcPct val="120000"/>
              </a:lnSpc>
            </a:pPr>
            <a:r>
              <a:rPr lang="en-GB" altLang="en-US" sz="600" b="1" dirty="0"/>
              <a:t>Oral or IV corticosteroids</a:t>
            </a:r>
          </a:p>
          <a:p>
            <a:pPr eaLnBrk="1" hangingPunct="1">
              <a:lnSpc>
                <a:spcPct val="120000"/>
              </a:lnSpc>
            </a:pPr>
            <a:r>
              <a:rPr lang="en-GB" altLang="en-US" sz="600" b="1" dirty="0"/>
              <a:t>Consider IV magnesium</a:t>
            </a:r>
          </a:p>
          <a:p>
            <a:pPr eaLnBrk="1" hangingPunct="1">
              <a:lnSpc>
                <a:spcPct val="120000"/>
              </a:lnSpc>
            </a:pPr>
            <a:r>
              <a:rPr lang="en-GB" altLang="en-US" sz="600" b="1" dirty="0"/>
              <a:t>Consider high dose ICS</a:t>
            </a:r>
            <a:endParaRPr lang="en-US" altLang="en-US" sz="600" b="1" dirty="0"/>
          </a:p>
        </p:txBody>
      </p:sp>
      <p:sp>
        <p:nvSpPr>
          <p:cNvPr id="118797" name="Rectangle 21"/>
          <p:cNvSpPr>
            <a:spLocks/>
          </p:cNvSpPr>
          <p:nvPr/>
        </p:nvSpPr>
        <p:spPr bwMode="auto">
          <a:xfrm>
            <a:off x="3705225" y="4860925"/>
            <a:ext cx="15224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600" b="1">
                <a:solidFill>
                  <a:srgbClr val="134679"/>
                </a:solidFill>
                <a:latin typeface="Arial Bold" charset="0"/>
                <a:sym typeface="Arial Bold" charset="0"/>
              </a:rPr>
              <a:t>If continuing deterioration, treat as </a:t>
            </a:r>
            <a:br>
              <a:rPr lang="en-US" altLang="en-US" sz="600" b="1">
                <a:solidFill>
                  <a:srgbClr val="134679"/>
                </a:solidFill>
                <a:latin typeface="Arial Bold" charset="0"/>
                <a:sym typeface="Arial Bold" charset="0"/>
              </a:rPr>
            </a:br>
            <a:r>
              <a:rPr lang="en-US" altLang="en-US" sz="600" b="1">
                <a:solidFill>
                  <a:srgbClr val="134679"/>
                </a:solidFill>
                <a:latin typeface="Arial Bold" charset="0"/>
                <a:sym typeface="Arial Bold" charset="0"/>
              </a:rPr>
              <a:t>severe and re-aassess for ICU</a:t>
            </a:r>
          </a:p>
        </p:txBody>
      </p:sp>
      <p:sp>
        <p:nvSpPr>
          <p:cNvPr id="118798" name="Rectangle 22"/>
          <p:cNvSpPr>
            <a:spLocks/>
          </p:cNvSpPr>
          <p:nvPr/>
        </p:nvSpPr>
        <p:spPr bwMode="auto">
          <a:xfrm>
            <a:off x="3533775" y="5267325"/>
            <a:ext cx="1860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425"/>
              </a:spcBef>
            </a:pPr>
            <a:r>
              <a:rPr lang="en-US" altLang="en-US" sz="600" b="1">
                <a:solidFill>
                  <a:srgbClr val="FFFFFF"/>
                </a:solidFill>
                <a:latin typeface="Arial Bold" charset="0"/>
                <a:sym typeface="Arial Bold" charset="0"/>
              </a:rPr>
              <a:t>ASSESS CLINICAL PROGRESS FREQUENTLY </a:t>
            </a:r>
          </a:p>
          <a:p>
            <a:pPr algn="ctr" eaLnBrk="1" hangingPunct="1">
              <a:spcBef>
                <a:spcPts val="425"/>
              </a:spcBef>
            </a:pPr>
            <a:r>
              <a:rPr lang="en-US" altLang="en-US" sz="600" b="1">
                <a:solidFill>
                  <a:srgbClr val="FFFFFF"/>
                </a:solidFill>
                <a:latin typeface="Arial Bold" charset="0"/>
                <a:sym typeface="Arial Bold" charset="0"/>
              </a:rPr>
              <a:t>MEASURE LUNG FUNCTION </a:t>
            </a:r>
            <a:br>
              <a:rPr lang="en-US" altLang="en-US" sz="600" b="1">
                <a:solidFill>
                  <a:srgbClr val="FFFFFF"/>
                </a:solidFill>
                <a:latin typeface="Arial Bold" charset="0"/>
                <a:sym typeface="Arial Bold" charset="0"/>
              </a:rPr>
            </a:br>
            <a:r>
              <a:rPr lang="en-US" altLang="en-US" sz="600" b="1">
                <a:solidFill>
                  <a:srgbClr val="FFFFFF"/>
                </a:solidFill>
                <a:latin typeface="Arial Bold" charset="0"/>
                <a:sym typeface="Arial Bold" charset="0"/>
              </a:rPr>
              <a:t>in all patients one hour after initial treatment </a:t>
            </a:r>
          </a:p>
        </p:txBody>
      </p:sp>
      <p:sp>
        <p:nvSpPr>
          <p:cNvPr id="248851" name="Rectangle 23"/>
          <p:cNvSpPr>
            <a:spLocks/>
          </p:cNvSpPr>
          <p:nvPr/>
        </p:nvSpPr>
        <p:spPr bwMode="auto">
          <a:xfrm>
            <a:off x="2732088" y="5876925"/>
            <a:ext cx="16160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GB" sz="600" dirty="0">
                <a:solidFill>
                  <a:schemeClr val="accent1">
                    <a:lumMod val="50000"/>
                  </a:schemeClr>
                </a:solidFill>
                <a:latin typeface="Arial" charset="0"/>
                <a:ea typeface="ＭＳ Ｐゴシック" charset="0"/>
                <a:cs typeface="ＭＳ Ｐゴシック" charset="0"/>
              </a:rPr>
              <a:t>FEV1 or PEF 60-80% of predicted or </a:t>
            </a:r>
            <a:br>
              <a:rPr lang="en-GB" sz="600" dirty="0">
                <a:solidFill>
                  <a:schemeClr val="accent1">
                    <a:lumMod val="50000"/>
                  </a:schemeClr>
                </a:solidFill>
                <a:latin typeface="Arial" charset="0"/>
                <a:ea typeface="ＭＳ Ｐゴシック" charset="0"/>
                <a:cs typeface="ＭＳ Ｐゴシック" charset="0"/>
              </a:rPr>
            </a:br>
            <a:r>
              <a:rPr lang="en-GB" sz="600" dirty="0">
                <a:solidFill>
                  <a:schemeClr val="accent1">
                    <a:lumMod val="50000"/>
                  </a:schemeClr>
                </a:solidFill>
                <a:latin typeface="Arial" charset="0"/>
                <a:ea typeface="ＭＳ Ｐゴシック" charset="0"/>
                <a:cs typeface="ＭＳ Ｐゴシック" charset="0"/>
              </a:rPr>
              <a:t>personal best and symptoms improved</a:t>
            </a:r>
          </a:p>
          <a:p>
            <a:pPr algn="ctr">
              <a:lnSpc>
                <a:spcPct val="120000"/>
              </a:lnSpc>
              <a:spcBef>
                <a:spcPts val="100"/>
              </a:spcBef>
              <a:spcAft>
                <a:spcPts val="100"/>
              </a:spcAft>
              <a:defRPr/>
            </a:pPr>
            <a:r>
              <a:rPr lang="en-GB" sz="600" b="1" dirty="0">
                <a:solidFill>
                  <a:schemeClr val="accent1">
                    <a:lumMod val="50000"/>
                  </a:schemeClr>
                </a:solidFill>
                <a:latin typeface="Arial" charset="0"/>
                <a:ea typeface="ＭＳ Ｐゴシック" charset="0"/>
                <a:cs typeface="ＭＳ Ｐゴシック" charset="0"/>
              </a:rPr>
              <a:t>MODERATE</a:t>
            </a:r>
          </a:p>
          <a:p>
            <a:pPr algn="ctr">
              <a:lnSpc>
                <a:spcPct val="120000"/>
              </a:lnSpc>
              <a:defRPr/>
            </a:pPr>
            <a:r>
              <a:rPr lang="en-GB" sz="600" dirty="0">
                <a:solidFill>
                  <a:schemeClr val="accent1">
                    <a:lumMod val="50000"/>
                  </a:schemeClr>
                </a:solidFill>
                <a:latin typeface="Arial" charset="0"/>
                <a:ea typeface="ＭＳ Ｐゴシック" charset="0"/>
                <a:cs typeface="ＭＳ Ｐゴシック" charset="0"/>
              </a:rPr>
              <a:t>Consider for discharge planning</a:t>
            </a:r>
            <a:endParaRPr lang="en-US" sz="600" dirty="0">
              <a:solidFill>
                <a:schemeClr val="accent1">
                  <a:lumMod val="50000"/>
                </a:schemeClr>
              </a:solidFill>
              <a:latin typeface="Arial" charset="0"/>
              <a:ea typeface="ＭＳ Ｐゴシック" charset="0"/>
              <a:cs typeface="ＭＳ Ｐゴシック" charset="0"/>
            </a:endParaRPr>
          </a:p>
        </p:txBody>
      </p:sp>
      <p:sp>
        <p:nvSpPr>
          <p:cNvPr id="248852" name="Rectangle 24"/>
          <p:cNvSpPr>
            <a:spLocks/>
          </p:cNvSpPr>
          <p:nvPr/>
        </p:nvSpPr>
        <p:spPr bwMode="auto">
          <a:xfrm>
            <a:off x="4605338" y="5878513"/>
            <a:ext cx="165576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defRPr/>
            </a:pPr>
            <a:r>
              <a:rPr lang="en-GB" sz="600" dirty="0">
                <a:solidFill>
                  <a:schemeClr val="accent1">
                    <a:lumMod val="50000"/>
                  </a:schemeClr>
                </a:solidFill>
                <a:latin typeface="Arial" charset="0"/>
                <a:ea typeface="ＭＳ Ｐゴシック" charset="0"/>
                <a:cs typeface="ＭＳ Ｐゴシック" charset="0"/>
              </a:rPr>
              <a:t>FEV1 or PEF &lt;60% of predicted or </a:t>
            </a:r>
            <a:br>
              <a:rPr lang="en-GB" sz="600" dirty="0">
                <a:solidFill>
                  <a:schemeClr val="accent1">
                    <a:lumMod val="50000"/>
                  </a:schemeClr>
                </a:solidFill>
                <a:latin typeface="Arial" charset="0"/>
                <a:ea typeface="ＭＳ Ｐゴシック" charset="0"/>
                <a:cs typeface="ＭＳ Ｐゴシック" charset="0"/>
              </a:rPr>
            </a:br>
            <a:r>
              <a:rPr lang="en-GB" sz="600" dirty="0">
                <a:solidFill>
                  <a:schemeClr val="accent1">
                    <a:lumMod val="50000"/>
                  </a:schemeClr>
                </a:solidFill>
                <a:latin typeface="Arial" charset="0"/>
                <a:ea typeface="ＭＳ Ｐゴシック" charset="0"/>
                <a:cs typeface="ＭＳ Ｐゴシック" charset="0"/>
              </a:rPr>
              <a:t>personal </a:t>
            </a:r>
            <a:r>
              <a:rPr lang="en-GB" sz="600" dirty="0" err="1">
                <a:solidFill>
                  <a:schemeClr val="accent1">
                    <a:lumMod val="50000"/>
                  </a:schemeClr>
                </a:solidFill>
                <a:latin typeface="Arial" charset="0"/>
                <a:ea typeface="ＭＳ Ｐゴシック" charset="0"/>
                <a:cs typeface="ＭＳ Ｐゴシック" charset="0"/>
              </a:rPr>
              <a:t>best,or</a:t>
            </a:r>
            <a:r>
              <a:rPr lang="en-GB" sz="600" dirty="0">
                <a:solidFill>
                  <a:schemeClr val="accent1">
                    <a:lumMod val="50000"/>
                  </a:schemeClr>
                </a:solidFill>
                <a:latin typeface="Arial" charset="0"/>
                <a:ea typeface="ＭＳ Ｐゴシック" charset="0"/>
                <a:cs typeface="ＭＳ Ｐゴシック" charset="0"/>
              </a:rPr>
              <a:t> lack of clinical response</a:t>
            </a:r>
          </a:p>
          <a:p>
            <a:pPr algn="ctr">
              <a:spcBef>
                <a:spcPts val="100"/>
              </a:spcBef>
              <a:spcAft>
                <a:spcPts val="100"/>
              </a:spcAft>
              <a:defRPr/>
            </a:pPr>
            <a:r>
              <a:rPr lang="en-GB" sz="600" b="1" dirty="0">
                <a:solidFill>
                  <a:schemeClr val="accent1">
                    <a:lumMod val="50000"/>
                  </a:schemeClr>
                </a:solidFill>
                <a:latin typeface="Arial" charset="0"/>
                <a:ea typeface="ＭＳ Ｐゴシック" charset="0"/>
                <a:cs typeface="ＭＳ Ｐゴシック" charset="0"/>
              </a:rPr>
              <a:t>SEVERE</a:t>
            </a:r>
            <a:endParaRPr lang="en-GB" sz="600" dirty="0">
              <a:solidFill>
                <a:schemeClr val="accent1">
                  <a:lumMod val="50000"/>
                </a:schemeClr>
              </a:solidFill>
              <a:latin typeface="Arial" charset="0"/>
              <a:ea typeface="ＭＳ Ｐゴシック" charset="0"/>
              <a:cs typeface="ＭＳ Ｐゴシック" charset="0"/>
            </a:endParaRPr>
          </a:p>
          <a:p>
            <a:pPr algn="ctr">
              <a:defRPr/>
            </a:pPr>
            <a:r>
              <a:rPr lang="en-GB" sz="600" dirty="0">
                <a:solidFill>
                  <a:schemeClr val="accent1">
                    <a:lumMod val="50000"/>
                  </a:schemeClr>
                </a:solidFill>
                <a:latin typeface="Arial" charset="0"/>
                <a:ea typeface="ＭＳ Ｐゴシック" charset="0"/>
                <a:cs typeface="ＭＳ Ｐゴシック" charset="0"/>
              </a:rPr>
              <a:t>Continue treatment as above </a:t>
            </a:r>
            <a:br>
              <a:rPr lang="en-GB" sz="600" dirty="0">
                <a:solidFill>
                  <a:schemeClr val="accent1">
                    <a:lumMod val="50000"/>
                  </a:schemeClr>
                </a:solidFill>
                <a:latin typeface="Arial" charset="0"/>
                <a:ea typeface="ＭＳ Ｐゴシック" charset="0"/>
                <a:cs typeface="ＭＳ Ｐゴシック" charset="0"/>
              </a:rPr>
            </a:br>
            <a:r>
              <a:rPr lang="en-GB" sz="600" dirty="0">
                <a:solidFill>
                  <a:schemeClr val="accent1">
                    <a:lumMod val="50000"/>
                  </a:schemeClr>
                </a:solidFill>
                <a:latin typeface="Arial" charset="0"/>
                <a:ea typeface="ＭＳ Ｐゴシック" charset="0"/>
                <a:cs typeface="ＭＳ Ｐゴシック" charset="0"/>
              </a:rPr>
              <a:t>and reassess frequently</a:t>
            </a:r>
            <a:endParaRPr lang="en-US" sz="600" dirty="0">
              <a:solidFill>
                <a:schemeClr val="accent1">
                  <a:lumMod val="50000"/>
                </a:schemeClr>
              </a:solidFill>
              <a:latin typeface="Arial" charset="0"/>
              <a:ea typeface="ＭＳ Ｐゴシック" charset="0"/>
              <a:cs typeface="ＭＳ Ｐゴシック" charset="0"/>
            </a:endParaRPr>
          </a:p>
        </p:txBody>
      </p:sp>
      <p:sp>
        <p:nvSpPr>
          <p:cNvPr id="118801" name="Rectangle 25"/>
          <p:cNvSpPr>
            <a:spLocks/>
          </p:cNvSpPr>
          <p:nvPr/>
        </p:nvSpPr>
        <p:spPr bwMode="auto">
          <a:xfrm>
            <a:off x="4359275" y="1647825"/>
            <a:ext cx="2286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700" b="1">
                <a:solidFill>
                  <a:srgbClr val="343434"/>
                </a:solidFill>
                <a:latin typeface="Arial Bold" charset="0"/>
                <a:sym typeface="Arial Bold" charset="0"/>
              </a:rPr>
              <a:t>NO</a:t>
            </a:r>
          </a:p>
        </p:txBody>
      </p:sp>
      <p:sp>
        <p:nvSpPr>
          <p:cNvPr id="118802" name="Rectangle 26"/>
          <p:cNvSpPr>
            <a:spLocks/>
          </p:cNvSpPr>
          <p:nvPr/>
        </p:nvSpPr>
        <p:spPr bwMode="auto">
          <a:xfrm>
            <a:off x="5292725" y="1758950"/>
            <a:ext cx="244475"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700" b="1">
                <a:solidFill>
                  <a:srgbClr val="FF8721"/>
                </a:solidFill>
                <a:latin typeface="Arial Bold" charset="0"/>
                <a:sym typeface="Arial Bold" charset="0"/>
              </a:rPr>
              <a:t>YES</a:t>
            </a:r>
          </a:p>
        </p:txBody>
      </p:sp>
      <p:sp>
        <p:nvSpPr>
          <p:cNvPr id="2" name="Rectangle 1"/>
          <p:cNvSpPr/>
          <p:nvPr/>
        </p:nvSpPr>
        <p:spPr>
          <a:xfrm>
            <a:off x="4605338" y="2068513"/>
            <a:ext cx="1622425" cy="307975"/>
          </a:xfrm>
          <a:prstGeom prst="rect">
            <a:avLst/>
          </a:prstGeom>
        </p:spPr>
        <p:txBody>
          <a:bodyPr lIns="91425" tIns="45713" rIns="91425" bIns="45713" anchor="ctr">
            <a:spAutoFit/>
          </a:bodyPr>
          <a:lstStyle/>
          <a:p>
            <a:pPr algn="ctr">
              <a:defRPr/>
            </a:pPr>
            <a:r>
              <a:rPr lang="en-GB" sz="700" b="1" dirty="0">
                <a:solidFill>
                  <a:schemeClr val="tx2">
                    <a:lumMod val="75000"/>
                  </a:schemeClr>
                </a:solidFill>
                <a:latin typeface="Arial" charset="0"/>
                <a:ea typeface="ＭＳ Ｐゴシック" charset="0"/>
                <a:cs typeface="ＭＳ Ｐゴシック" charset="0"/>
              </a:rPr>
              <a:t>Consult ICU, start SABA and O</a:t>
            </a:r>
            <a:r>
              <a:rPr lang="en-GB" sz="700" b="1" baseline="-25000" dirty="0">
                <a:solidFill>
                  <a:schemeClr val="tx2">
                    <a:lumMod val="75000"/>
                  </a:schemeClr>
                </a:solidFill>
                <a:latin typeface="Arial" charset="0"/>
                <a:ea typeface="ＭＳ Ｐゴシック" charset="0"/>
                <a:cs typeface="ＭＳ Ｐゴシック" charset="0"/>
              </a:rPr>
              <a:t>2</a:t>
            </a:r>
            <a:r>
              <a:rPr lang="en-GB" sz="700" b="1" dirty="0">
                <a:solidFill>
                  <a:schemeClr val="tx2">
                    <a:lumMod val="75000"/>
                  </a:schemeClr>
                </a:solidFill>
                <a:latin typeface="Arial" charset="0"/>
                <a:ea typeface="ＭＳ Ｐゴシック" charset="0"/>
                <a:cs typeface="ＭＳ Ｐゴシック" charset="0"/>
              </a:rPr>
              <a:t>, </a:t>
            </a:r>
            <a:br>
              <a:rPr lang="en-GB" sz="700" b="1" dirty="0">
                <a:solidFill>
                  <a:schemeClr val="tx2">
                    <a:lumMod val="75000"/>
                  </a:schemeClr>
                </a:solidFill>
                <a:latin typeface="Arial" charset="0"/>
                <a:ea typeface="ＭＳ Ｐゴシック" charset="0"/>
                <a:cs typeface="ＭＳ Ｐゴシック" charset="0"/>
              </a:rPr>
            </a:br>
            <a:r>
              <a:rPr lang="en-GB" sz="700" b="1" dirty="0">
                <a:solidFill>
                  <a:schemeClr val="tx2">
                    <a:lumMod val="75000"/>
                  </a:schemeClr>
                </a:solidFill>
                <a:latin typeface="Arial" charset="0"/>
                <a:ea typeface="ＭＳ Ｐゴシック" charset="0"/>
                <a:cs typeface="ＭＳ Ｐゴシック" charset="0"/>
              </a:rPr>
              <a:t>and prepare patient for intubation</a:t>
            </a:r>
          </a:p>
        </p:txBody>
      </p:sp>
      <p:sp>
        <p:nvSpPr>
          <p:cNvPr id="118804" name="Rectangle 13"/>
          <p:cNvSpPr>
            <a:spLocks/>
          </p:cNvSpPr>
          <p:nvPr/>
        </p:nvSpPr>
        <p:spPr bwMode="auto">
          <a:xfrm>
            <a:off x="2800350" y="1227138"/>
            <a:ext cx="16779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425"/>
              </a:spcBef>
            </a:pPr>
            <a:r>
              <a:rPr lang="en-US" altLang="en-US" sz="600" b="1">
                <a:solidFill>
                  <a:srgbClr val="FFFFFF"/>
                </a:solidFill>
                <a:sym typeface="Arial Bold" charset="0"/>
              </a:rPr>
              <a:t>INITIAL ASSESSMENT</a:t>
            </a:r>
          </a:p>
          <a:p>
            <a:pPr eaLnBrk="1" hangingPunct="1">
              <a:lnSpc>
                <a:spcPct val="110000"/>
              </a:lnSpc>
              <a:spcBef>
                <a:spcPts val="425"/>
              </a:spcBef>
            </a:pPr>
            <a:r>
              <a:rPr lang="en-US" altLang="en-US" sz="600" b="1">
                <a:solidFill>
                  <a:srgbClr val="FFFFFF"/>
                </a:solidFill>
                <a:sym typeface="Arial Bold" charset="0"/>
              </a:rPr>
              <a:t>A: airway   B: breathing   C: circulation</a:t>
            </a:r>
          </a:p>
        </p:txBody>
      </p:sp>
    </p:spTree>
    <p:extLst>
      <p:ext uri="{BB962C8B-B14F-4D97-AF65-F5344CB8AC3E}">
        <p14:creationId xmlns:p14="http://schemas.microsoft.com/office/powerpoint/2010/main" val="780942568"/>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766763"/>
            <a:ext cx="76184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981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1" name="Rectangle 5"/>
          <p:cNvSpPr>
            <a:spLocks/>
          </p:cNvSpPr>
          <p:nvPr/>
        </p:nvSpPr>
        <p:spPr bwMode="auto">
          <a:xfrm>
            <a:off x="160338" y="6656388"/>
            <a:ext cx="206216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4" bIns="0"/>
          <a:lstStyle>
            <a:lvl1pPr marL="396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4-4 (2/4)</a:t>
            </a:r>
          </a:p>
        </p:txBody>
      </p:sp>
      <p:pic>
        <p:nvPicPr>
          <p:cNvPr id="11981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3" name="Rectangle 9"/>
          <p:cNvSpPr>
            <a:spLocks/>
          </p:cNvSpPr>
          <p:nvPr/>
        </p:nvSpPr>
        <p:spPr bwMode="auto">
          <a:xfrm>
            <a:off x="1027113" y="1079500"/>
            <a:ext cx="28257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425"/>
              </a:spcBef>
            </a:pPr>
            <a:r>
              <a:rPr lang="en-US" altLang="en-US" sz="1300">
                <a:solidFill>
                  <a:srgbClr val="FFFFFF"/>
                </a:solidFill>
                <a:latin typeface="Arial Bold" charset="0"/>
                <a:sym typeface="Arial Bold" charset="0"/>
              </a:rPr>
              <a:t>INITIAL ASSESSMENT</a:t>
            </a:r>
          </a:p>
          <a:p>
            <a:pPr eaLnBrk="1" hangingPunct="1">
              <a:lnSpc>
                <a:spcPct val="120000"/>
              </a:lnSpc>
              <a:spcBef>
                <a:spcPts val="425"/>
              </a:spcBef>
            </a:pPr>
            <a:r>
              <a:rPr lang="en-US" altLang="en-US" sz="1300">
                <a:solidFill>
                  <a:srgbClr val="FFFFFF"/>
                </a:solidFill>
                <a:latin typeface="Arial Bold" charset="0"/>
                <a:sym typeface="Arial Bold" charset="0"/>
              </a:rPr>
              <a:t>A: airway   B: breathing   C: circulation</a:t>
            </a:r>
          </a:p>
        </p:txBody>
      </p:sp>
      <p:sp>
        <p:nvSpPr>
          <p:cNvPr id="119814" name="Rectangle 10"/>
          <p:cNvSpPr>
            <a:spLocks/>
          </p:cNvSpPr>
          <p:nvPr/>
        </p:nvSpPr>
        <p:spPr bwMode="auto">
          <a:xfrm>
            <a:off x="4643438" y="1079500"/>
            <a:ext cx="26606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425"/>
              </a:spcBef>
            </a:pPr>
            <a:r>
              <a:rPr lang="en-US" altLang="en-US" sz="1300" b="1">
                <a:solidFill>
                  <a:srgbClr val="134679"/>
                </a:solidFill>
                <a:sym typeface="Arial Bold" charset="0"/>
              </a:rPr>
              <a:t>Are any of the following present?</a:t>
            </a:r>
            <a:endParaRPr lang="en-US" altLang="en-US" sz="1300" b="1">
              <a:solidFill>
                <a:srgbClr val="134679"/>
              </a:solidFill>
            </a:endParaRPr>
          </a:p>
          <a:p>
            <a:pPr eaLnBrk="1" hangingPunct="1">
              <a:lnSpc>
                <a:spcPct val="120000"/>
              </a:lnSpc>
              <a:spcBef>
                <a:spcPts val="425"/>
              </a:spcBef>
            </a:pPr>
            <a:r>
              <a:rPr lang="en-US" altLang="en-US" sz="1300">
                <a:solidFill>
                  <a:srgbClr val="134679"/>
                </a:solidFill>
              </a:rPr>
              <a:t>Drowsiness, Confusion, Silent chest</a:t>
            </a:r>
          </a:p>
        </p:txBody>
      </p:sp>
      <p:sp>
        <p:nvSpPr>
          <p:cNvPr id="119815" name="Rectangle 11"/>
          <p:cNvSpPr>
            <a:spLocks/>
          </p:cNvSpPr>
          <p:nvPr/>
        </p:nvSpPr>
        <p:spPr bwMode="auto">
          <a:xfrm>
            <a:off x="858838" y="2898775"/>
            <a:ext cx="33067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1300" b="1">
                <a:solidFill>
                  <a:srgbClr val="FFFFFF"/>
                </a:solidFill>
                <a:latin typeface="Arial Bold" charset="0"/>
                <a:sym typeface="Arial Bold" charset="0"/>
              </a:rPr>
              <a:t>Further TRIAGE BY CLINICAL STATUS</a:t>
            </a:r>
            <a:br>
              <a:rPr lang="en-US" altLang="en-US" sz="1300" b="1">
                <a:solidFill>
                  <a:srgbClr val="FFFFFF"/>
                </a:solidFill>
                <a:latin typeface="Arial Bold" charset="0"/>
                <a:sym typeface="Arial Bold" charset="0"/>
              </a:rPr>
            </a:br>
            <a:r>
              <a:rPr lang="en-US" altLang="en-US" sz="1300" b="1">
                <a:solidFill>
                  <a:srgbClr val="FFFFFF"/>
                </a:solidFill>
                <a:latin typeface="Arial Bold" charset="0"/>
                <a:sym typeface="Arial Bold" charset="0"/>
              </a:rPr>
              <a:t>according to worst feature</a:t>
            </a:r>
          </a:p>
        </p:txBody>
      </p:sp>
      <p:sp>
        <p:nvSpPr>
          <p:cNvPr id="119816" name="Rectangle 12"/>
          <p:cNvSpPr>
            <a:spLocks/>
          </p:cNvSpPr>
          <p:nvPr/>
        </p:nvSpPr>
        <p:spPr bwMode="auto">
          <a:xfrm>
            <a:off x="4932363" y="2882900"/>
            <a:ext cx="28717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400" b="1">
                <a:solidFill>
                  <a:srgbClr val="134679"/>
                </a:solidFill>
                <a:latin typeface="Arial Bold" charset="0"/>
                <a:sym typeface="Arial Bold" charset="0"/>
              </a:rPr>
              <a:t>Consult ICU, start SABA and O</a:t>
            </a:r>
            <a:r>
              <a:rPr lang="en-US" altLang="en-US" sz="1400" b="1" baseline="-25000">
                <a:solidFill>
                  <a:schemeClr val="tx2"/>
                </a:solidFill>
                <a:latin typeface="Arial Bold" charset="0"/>
                <a:sym typeface="Arial Bold" charset="0"/>
              </a:rPr>
              <a:t>2</a:t>
            </a:r>
            <a:r>
              <a:rPr lang="en-US" altLang="en-US" sz="1400" b="1">
                <a:solidFill>
                  <a:srgbClr val="134679"/>
                </a:solidFill>
                <a:latin typeface="Arial Bold" charset="0"/>
                <a:sym typeface="Arial Bold" charset="0"/>
              </a:rPr>
              <a:t>, </a:t>
            </a:r>
            <a:br>
              <a:rPr lang="en-US" altLang="en-US" sz="1400" b="1">
                <a:solidFill>
                  <a:srgbClr val="134679"/>
                </a:solidFill>
                <a:latin typeface="Arial Bold" charset="0"/>
                <a:sym typeface="Arial Bold" charset="0"/>
              </a:rPr>
            </a:br>
            <a:r>
              <a:rPr lang="en-US" altLang="en-US" sz="1400" b="1">
                <a:solidFill>
                  <a:srgbClr val="134679"/>
                </a:solidFill>
                <a:latin typeface="Arial Bold" charset="0"/>
                <a:sym typeface="Arial Bold" charset="0"/>
              </a:rPr>
              <a:t>and prepare patient for intubation</a:t>
            </a:r>
          </a:p>
        </p:txBody>
      </p:sp>
      <p:sp>
        <p:nvSpPr>
          <p:cNvPr id="119817" name="Rectangle 6"/>
          <p:cNvSpPr>
            <a:spLocks/>
          </p:cNvSpPr>
          <p:nvPr/>
        </p:nvSpPr>
        <p:spPr bwMode="auto">
          <a:xfrm>
            <a:off x="1027113" y="4071938"/>
            <a:ext cx="3017837"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13"/>
              </a:spcBef>
              <a:spcAft>
                <a:spcPts val="300"/>
              </a:spcAft>
            </a:pPr>
            <a:r>
              <a:rPr lang="en-US" altLang="en-US" sz="1300" b="1" dirty="0">
                <a:solidFill>
                  <a:srgbClr val="FFFFFF"/>
                </a:solidFill>
                <a:latin typeface="Arial Bold" charset="0"/>
                <a:sym typeface="Arial Bold" charset="0"/>
              </a:rPr>
              <a:t>MILD or MODERATE</a:t>
            </a:r>
          </a:p>
          <a:p>
            <a:pPr eaLnBrk="1" hangingPunct="1">
              <a:spcBef>
                <a:spcPts val="213"/>
              </a:spcBef>
            </a:pPr>
            <a:r>
              <a:rPr lang="en-US" altLang="en-US" sz="1300" dirty="0">
                <a:solidFill>
                  <a:srgbClr val="FFFFFF"/>
                </a:solidFill>
              </a:rPr>
              <a:t>Talks in phrases</a:t>
            </a:r>
          </a:p>
          <a:p>
            <a:pPr eaLnBrk="1" hangingPunct="1">
              <a:spcBef>
                <a:spcPts val="213"/>
              </a:spcBef>
            </a:pPr>
            <a:r>
              <a:rPr lang="en-US" altLang="en-US" sz="1300" dirty="0">
                <a:solidFill>
                  <a:srgbClr val="FFFFFF"/>
                </a:solidFill>
              </a:rPr>
              <a:t>Prefers sitting to lying</a:t>
            </a:r>
          </a:p>
          <a:p>
            <a:pPr eaLnBrk="1" hangingPunct="1">
              <a:spcBef>
                <a:spcPts val="213"/>
              </a:spcBef>
            </a:pPr>
            <a:r>
              <a:rPr lang="en-US" altLang="en-US" sz="1300" dirty="0">
                <a:solidFill>
                  <a:srgbClr val="FFFFFF"/>
                </a:solidFill>
              </a:rPr>
              <a:t>Not agitated</a:t>
            </a:r>
          </a:p>
          <a:p>
            <a:pPr eaLnBrk="1" hangingPunct="1">
              <a:spcBef>
                <a:spcPts val="213"/>
              </a:spcBef>
            </a:pPr>
            <a:r>
              <a:rPr lang="en-US" altLang="en-US" sz="1300" dirty="0">
                <a:solidFill>
                  <a:srgbClr val="FFFFFF"/>
                </a:solidFill>
              </a:rPr>
              <a:t>Respiratory rate increased</a:t>
            </a:r>
          </a:p>
          <a:p>
            <a:pPr eaLnBrk="1" hangingPunct="1">
              <a:spcBef>
                <a:spcPts val="213"/>
              </a:spcBef>
            </a:pPr>
            <a:r>
              <a:rPr lang="en-US" altLang="en-US" sz="1300" dirty="0">
                <a:solidFill>
                  <a:srgbClr val="FFFFFF"/>
                </a:solidFill>
              </a:rPr>
              <a:t>Accessory muscles not used</a:t>
            </a:r>
          </a:p>
          <a:p>
            <a:pPr eaLnBrk="1" hangingPunct="1">
              <a:spcBef>
                <a:spcPts val="213"/>
              </a:spcBef>
            </a:pPr>
            <a:r>
              <a:rPr lang="en-US" altLang="en-US" sz="1300" dirty="0">
                <a:solidFill>
                  <a:srgbClr val="FFFFFF"/>
                </a:solidFill>
              </a:rPr>
              <a:t>Pulse rate 100–120 bpm</a:t>
            </a:r>
          </a:p>
          <a:p>
            <a:pPr eaLnBrk="1" hangingPunct="1">
              <a:spcBef>
                <a:spcPts val="213"/>
              </a:spcBef>
            </a:pPr>
            <a:r>
              <a:rPr lang="en-US" altLang="en-US" sz="1300" dirty="0">
                <a:solidFill>
                  <a:srgbClr val="FFFFFF"/>
                </a:solidFill>
              </a:rPr>
              <a:t>O</a:t>
            </a:r>
            <a:r>
              <a:rPr lang="en-US" altLang="en-US" sz="1300" baseline="-25000" dirty="0">
                <a:solidFill>
                  <a:srgbClr val="FFFFFF"/>
                </a:solidFill>
              </a:rPr>
              <a:t>2</a:t>
            </a:r>
            <a:r>
              <a:rPr lang="en-US" altLang="en-US" sz="1300" dirty="0">
                <a:solidFill>
                  <a:srgbClr val="FFFFFF"/>
                </a:solidFill>
              </a:rPr>
              <a:t> saturation (on air) 90–95%</a:t>
            </a:r>
          </a:p>
          <a:p>
            <a:pPr eaLnBrk="1" hangingPunct="1">
              <a:spcBef>
                <a:spcPts val="213"/>
              </a:spcBef>
            </a:pPr>
            <a:r>
              <a:rPr lang="en-US" altLang="en-US" sz="1300" dirty="0">
                <a:solidFill>
                  <a:srgbClr val="FFFFFF"/>
                </a:solidFill>
              </a:rPr>
              <a:t>PEF &gt;50% predicted or best</a:t>
            </a:r>
          </a:p>
        </p:txBody>
      </p:sp>
      <p:sp>
        <p:nvSpPr>
          <p:cNvPr id="119818" name="Rectangle 7"/>
          <p:cNvSpPr>
            <a:spLocks/>
          </p:cNvSpPr>
          <p:nvPr/>
        </p:nvSpPr>
        <p:spPr bwMode="auto">
          <a:xfrm>
            <a:off x="4973638" y="4068763"/>
            <a:ext cx="291147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13"/>
              </a:spcBef>
              <a:spcAft>
                <a:spcPts val="300"/>
              </a:spcAft>
            </a:pPr>
            <a:r>
              <a:rPr lang="en-US" altLang="en-US" sz="1300" b="1" dirty="0">
                <a:solidFill>
                  <a:srgbClr val="FFFFFF"/>
                </a:solidFill>
                <a:latin typeface="Arial Bold" charset="0"/>
                <a:sym typeface="Arial Bold" charset="0"/>
              </a:rPr>
              <a:t>SEVERE</a:t>
            </a:r>
            <a:endParaRPr lang="en-US" altLang="en-US" sz="1300" b="1" dirty="0">
              <a:solidFill>
                <a:srgbClr val="FFFFFF"/>
              </a:solidFill>
            </a:endParaRPr>
          </a:p>
          <a:p>
            <a:pPr eaLnBrk="1" hangingPunct="1">
              <a:spcBef>
                <a:spcPts val="213"/>
              </a:spcBef>
            </a:pPr>
            <a:r>
              <a:rPr lang="en-US" altLang="en-US" sz="1300" dirty="0">
                <a:solidFill>
                  <a:srgbClr val="FFFFFF"/>
                </a:solidFill>
              </a:rPr>
              <a:t>Talks in words</a:t>
            </a:r>
          </a:p>
          <a:p>
            <a:pPr eaLnBrk="1" hangingPunct="1">
              <a:spcBef>
                <a:spcPts val="213"/>
              </a:spcBef>
            </a:pPr>
            <a:r>
              <a:rPr lang="en-US" altLang="en-US" sz="1300" dirty="0">
                <a:solidFill>
                  <a:srgbClr val="FFFFFF"/>
                </a:solidFill>
              </a:rPr>
              <a:t>Sits hunched forwards</a:t>
            </a:r>
          </a:p>
          <a:p>
            <a:pPr eaLnBrk="1" hangingPunct="1">
              <a:spcBef>
                <a:spcPts val="213"/>
              </a:spcBef>
            </a:pPr>
            <a:r>
              <a:rPr lang="en-US" altLang="en-US" sz="1300" dirty="0">
                <a:solidFill>
                  <a:srgbClr val="FFFFFF"/>
                </a:solidFill>
              </a:rPr>
              <a:t>Agitated</a:t>
            </a:r>
          </a:p>
          <a:p>
            <a:pPr eaLnBrk="1" hangingPunct="1">
              <a:spcBef>
                <a:spcPts val="213"/>
              </a:spcBef>
            </a:pPr>
            <a:r>
              <a:rPr lang="en-US" altLang="en-US" sz="1300" dirty="0">
                <a:solidFill>
                  <a:srgbClr val="FFFFFF"/>
                </a:solidFill>
              </a:rPr>
              <a:t>Respiratory rate &gt;30/min</a:t>
            </a:r>
          </a:p>
          <a:p>
            <a:pPr eaLnBrk="1" hangingPunct="1">
              <a:spcBef>
                <a:spcPts val="213"/>
              </a:spcBef>
            </a:pPr>
            <a:r>
              <a:rPr lang="en-US" altLang="en-US" sz="1300" dirty="0">
                <a:solidFill>
                  <a:srgbClr val="FFFFFF"/>
                </a:solidFill>
              </a:rPr>
              <a:t>Accessory muscles being used</a:t>
            </a:r>
          </a:p>
          <a:p>
            <a:pPr eaLnBrk="1" hangingPunct="1">
              <a:spcBef>
                <a:spcPts val="213"/>
              </a:spcBef>
            </a:pPr>
            <a:r>
              <a:rPr lang="en-US" altLang="en-US" sz="1300" dirty="0">
                <a:solidFill>
                  <a:srgbClr val="FFFFFF"/>
                </a:solidFill>
              </a:rPr>
              <a:t>Pulse rate &gt;120 bpm</a:t>
            </a:r>
          </a:p>
          <a:p>
            <a:pPr eaLnBrk="1" hangingPunct="1">
              <a:spcBef>
                <a:spcPts val="213"/>
              </a:spcBef>
            </a:pPr>
            <a:r>
              <a:rPr lang="en-US" altLang="en-US" sz="1300" dirty="0">
                <a:solidFill>
                  <a:srgbClr val="FFFFFF"/>
                </a:solidFill>
              </a:rPr>
              <a:t>O</a:t>
            </a:r>
            <a:r>
              <a:rPr lang="en-US" altLang="en-US" sz="1300" baseline="-25000" dirty="0">
                <a:solidFill>
                  <a:srgbClr val="FFFFFF"/>
                </a:solidFill>
              </a:rPr>
              <a:t>2</a:t>
            </a:r>
            <a:r>
              <a:rPr lang="en-US" altLang="en-US" sz="1300" dirty="0">
                <a:solidFill>
                  <a:srgbClr val="FFFFFF"/>
                </a:solidFill>
              </a:rPr>
              <a:t> saturation (on air) &lt; 90%</a:t>
            </a:r>
          </a:p>
          <a:p>
            <a:pPr eaLnBrk="1" hangingPunct="1">
              <a:spcBef>
                <a:spcPts val="213"/>
              </a:spcBef>
            </a:pPr>
            <a:r>
              <a:rPr lang="en-US" altLang="en-US" sz="1300" dirty="0">
                <a:solidFill>
                  <a:srgbClr val="FFFFFF"/>
                </a:solidFill>
              </a:rPr>
              <a:t>PEF ≤50% predicted or best</a:t>
            </a:r>
          </a:p>
        </p:txBody>
      </p:sp>
      <p:sp>
        <p:nvSpPr>
          <p:cNvPr id="119819" name="Rectangle 2"/>
          <p:cNvSpPr>
            <a:spLocks noChangeArrowheads="1"/>
          </p:cNvSpPr>
          <p:nvPr/>
        </p:nvSpPr>
        <p:spPr bwMode="auto">
          <a:xfrm>
            <a:off x="4229100" y="2020888"/>
            <a:ext cx="414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1800" b="1" baseline="30000">
                <a:solidFill>
                  <a:schemeClr val="tx2"/>
                </a:solidFill>
              </a:rPr>
              <a:t>NO</a:t>
            </a:r>
          </a:p>
        </p:txBody>
      </p:sp>
      <p:sp>
        <p:nvSpPr>
          <p:cNvPr id="250895" name="Rectangle 3"/>
          <p:cNvSpPr>
            <a:spLocks noChangeArrowheads="1"/>
          </p:cNvSpPr>
          <p:nvPr/>
        </p:nvSpPr>
        <p:spPr bwMode="auto">
          <a:xfrm>
            <a:off x="6119813" y="2271713"/>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b="1" baseline="30000" dirty="0">
                <a:solidFill>
                  <a:schemeClr val="accent6"/>
                </a:solidFill>
                <a:latin typeface="Arial" charset="0"/>
                <a:ea typeface="ＭＳ Ｐゴシック" charset="0"/>
                <a:cs typeface="ＭＳ Ｐゴシック" charset="0"/>
              </a:rPr>
              <a:t>YES</a:t>
            </a:r>
          </a:p>
        </p:txBody>
      </p:sp>
    </p:spTree>
    <p:extLst>
      <p:ext uri="{BB962C8B-B14F-4D97-AF65-F5344CB8AC3E}">
        <p14:creationId xmlns:p14="http://schemas.microsoft.com/office/powerpoint/2010/main" val="2338233329"/>
      </p:ext>
    </p:extLst>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2">
            <a:extLst>
              <a:ext uri="{28A0092B-C50C-407E-A947-70E740481C1C}">
                <a14:useLocalDpi xmlns:a14="http://schemas.microsoft.com/office/drawing/2010/main" val="0"/>
              </a:ext>
            </a:extLst>
          </a:blip>
          <a:srcRect l="1903" t="3139" r="2399" b="3909"/>
          <a:stretch>
            <a:fillRect/>
          </a:stretch>
        </p:blipFill>
        <p:spPr bwMode="auto">
          <a:xfrm>
            <a:off x="822325" y="1303338"/>
            <a:ext cx="72469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2083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5" name="Rectangle 5"/>
          <p:cNvSpPr>
            <a:spLocks/>
          </p:cNvSpPr>
          <p:nvPr/>
        </p:nvSpPr>
        <p:spPr bwMode="auto">
          <a:xfrm>
            <a:off x="160338" y="6656388"/>
            <a:ext cx="206216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6" bIns="0"/>
          <a:lstStyle>
            <a:lvl1pPr marL="396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4-4 (3/4)</a:t>
            </a:r>
          </a:p>
        </p:txBody>
      </p:sp>
      <p:sp>
        <p:nvSpPr>
          <p:cNvPr id="120836" name="Rectangle 6"/>
          <p:cNvSpPr>
            <a:spLocks/>
          </p:cNvSpPr>
          <p:nvPr/>
        </p:nvSpPr>
        <p:spPr bwMode="auto">
          <a:xfrm>
            <a:off x="1009650" y="1423988"/>
            <a:ext cx="301783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213"/>
              </a:spcBef>
              <a:spcAft>
                <a:spcPts val="600"/>
              </a:spcAft>
            </a:pPr>
            <a:r>
              <a:rPr lang="en-US" altLang="en-US" sz="1300" b="1" dirty="0">
                <a:solidFill>
                  <a:srgbClr val="FFFFFF"/>
                </a:solidFill>
                <a:latin typeface="Arial Bold" charset="0"/>
                <a:sym typeface="Arial Bold" charset="0"/>
              </a:rPr>
              <a:t>MILD or MODERATE</a:t>
            </a:r>
          </a:p>
          <a:p>
            <a:pPr eaLnBrk="1" hangingPunct="1">
              <a:lnSpc>
                <a:spcPct val="90000"/>
              </a:lnSpc>
              <a:spcBef>
                <a:spcPts val="213"/>
              </a:spcBef>
              <a:spcAft>
                <a:spcPts val="113"/>
              </a:spcAft>
            </a:pPr>
            <a:r>
              <a:rPr lang="en-US" altLang="en-US" sz="1300" dirty="0">
                <a:solidFill>
                  <a:srgbClr val="FFFFFF"/>
                </a:solidFill>
                <a:cs typeface="Arial" pitchFamily="34" charset="0"/>
              </a:rPr>
              <a:t>Talks in phrases</a:t>
            </a:r>
          </a:p>
          <a:p>
            <a:pPr eaLnBrk="1" hangingPunct="1">
              <a:lnSpc>
                <a:spcPct val="90000"/>
              </a:lnSpc>
              <a:spcBef>
                <a:spcPts val="213"/>
              </a:spcBef>
              <a:spcAft>
                <a:spcPts val="113"/>
              </a:spcAft>
            </a:pPr>
            <a:r>
              <a:rPr lang="en-US" altLang="en-US" sz="1300" dirty="0">
                <a:solidFill>
                  <a:srgbClr val="FFFFFF"/>
                </a:solidFill>
                <a:cs typeface="Arial" pitchFamily="34" charset="0"/>
              </a:rPr>
              <a:t>Prefers sitting to lying</a:t>
            </a:r>
          </a:p>
          <a:p>
            <a:pPr eaLnBrk="1" hangingPunct="1">
              <a:lnSpc>
                <a:spcPct val="90000"/>
              </a:lnSpc>
              <a:spcBef>
                <a:spcPts val="213"/>
              </a:spcBef>
              <a:spcAft>
                <a:spcPts val="113"/>
              </a:spcAft>
            </a:pPr>
            <a:r>
              <a:rPr lang="en-US" altLang="en-US" sz="1300" dirty="0">
                <a:solidFill>
                  <a:srgbClr val="FFFFFF"/>
                </a:solidFill>
                <a:cs typeface="Arial" pitchFamily="34" charset="0"/>
              </a:rPr>
              <a:t>Not agitated</a:t>
            </a:r>
          </a:p>
          <a:p>
            <a:pPr eaLnBrk="1" hangingPunct="1">
              <a:lnSpc>
                <a:spcPct val="90000"/>
              </a:lnSpc>
              <a:spcBef>
                <a:spcPts val="213"/>
              </a:spcBef>
              <a:spcAft>
                <a:spcPts val="113"/>
              </a:spcAft>
            </a:pPr>
            <a:r>
              <a:rPr lang="en-US" altLang="en-US" sz="1300" dirty="0">
                <a:solidFill>
                  <a:srgbClr val="FFFFFF"/>
                </a:solidFill>
                <a:cs typeface="Arial" pitchFamily="34" charset="0"/>
              </a:rPr>
              <a:t>Respiratory rate increased</a:t>
            </a:r>
          </a:p>
          <a:p>
            <a:pPr eaLnBrk="1" hangingPunct="1">
              <a:lnSpc>
                <a:spcPct val="90000"/>
              </a:lnSpc>
              <a:spcBef>
                <a:spcPts val="213"/>
              </a:spcBef>
              <a:spcAft>
                <a:spcPts val="113"/>
              </a:spcAft>
            </a:pPr>
            <a:r>
              <a:rPr lang="en-US" altLang="en-US" sz="1300" dirty="0">
                <a:solidFill>
                  <a:srgbClr val="FFFFFF"/>
                </a:solidFill>
                <a:cs typeface="Arial" pitchFamily="34" charset="0"/>
              </a:rPr>
              <a:t>Accessory muscles not used</a:t>
            </a:r>
          </a:p>
          <a:p>
            <a:pPr eaLnBrk="1" hangingPunct="1">
              <a:lnSpc>
                <a:spcPct val="90000"/>
              </a:lnSpc>
              <a:spcBef>
                <a:spcPts val="213"/>
              </a:spcBef>
              <a:spcAft>
                <a:spcPts val="113"/>
              </a:spcAft>
            </a:pPr>
            <a:r>
              <a:rPr lang="en-US" altLang="en-US" sz="1300" dirty="0">
                <a:solidFill>
                  <a:srgbClr val="FFFFFF"/>
                </a:solidFill>
                <a:cs typeface="Arial" pitchFamily="34" charset="0"/>
              </a:rPr>
              <a:t>Pulse rate 100–120 bpm</a:t>
            </a:r>
          </a:p>
          <a:p>
            <a:pPr eaLnBrk="1" hangingPunct="1">
              <a:lnSpc>
                <a:spcPct val="90000"/>
              </a:lnSpc>
              <a:spcBef>
                <a:spcPts val="213"/>
              </a:spcBef>
              <a:spcAft>
                <a:spcPts val="113"/>
              </a:spcAft>
            </a:pPr>
            <a:r>
              <a:rPr lang="en-US" altLang="en-US" sz="1300" dirty="0">
                <a:solidFill>
                  <a:srgbClr val="FFFFFF"/>
                </a:solidFill>
                <a:cs typeface="Arial" pitchFamily="34" charset="0"/>
              </a:rPr>
              <a:t>O</a:t>
            </a:r>
            <a:r>
              <a:rPr lang="en-US" altLang="en-US" sz="1300" baseline="-25000" dirty="0">
                <a:solidFill>
                  <a:srgbClr val="FFFFFF"/>
                </a:solidFill>
                <a:cs typeface="Arial" pitchFamily="34" charset="0"/>
              </a:rPr>
              <a:t>2</a:t>
            </a:r>
            <a:r>
              <a:rPr lang="en-US" altLang="en-US" sz="1300" dirty="0">
                <a:solidFill>
                  <a:srgbClr val="FFFFFF"/>
                </a:solidFill>
                <a:cs typeface="Arial" pitchFamily="34" charset="0"/>
              </a:rPr>
              <a:t> saturation (on air) 90–95%</a:t>
            </a:r>
          </a:p>
          <a:p>
            <a:pPr eaLnBrk="1" hangingPunct="1">
              <a:lnSpc>
                <a:spcPct val="90000"/>
              </a:lnSpc>
              <a:spcBef>
                <a:spcPts val="213"/>
              </a:spcBef>
              <a:spcAft>
                <a:spcPts val="113"/>
              </a:spcAft>
            </a:pPr>
            <a:r>
              <a:rPr lang="en-US" altLang="en-US" sz="1300" dirty="0">
                <a:solidFill>
                  <a:srgbClr val="FFFFFF"/>
                </a:solidFill>
                <a:cs typeface="Arial" pitchFamily="34" charset="0"/>
              </a:rPr>
              <a:t>PEF &gt;50% predicted or best</a:t>
            </a:r>
          </a:p>
        </p:txBody>
      </p:sp>
      <p:sp>
        <p:nvSpPr>
          <p:cNvPr id="120837" name="Rectangle 7"/>
          <p:cNvSpPr>
            <a:spLocks/>
          </p:cNvSpPr>
          <p:nvPr/>
        </p:nvSpPr>
        <p:spPr bwMode="auto">
          <a:xfrm>
            <a:off x="4857750" y="1419225"/>
            <a:ext cx="291147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213"/>
              </a:spcBef>
              <a:spcAft>
                <a:spcPts val="600"/>
              </a:spcAft>
            </a:pPr>
            <a:r>
              <a:rPr lang="en-US" altLang="en-US" sz="1300" b="1" dirty="0">
                <a:solidFill>
                  <a:srgbClr val="FFFFFF"/>
                </a:solidFill>
                <a:latin typeface="Arial Bold" charset="0"/>
                <a:sym typeface="Arial Bold" charset="0"/>
              </a:rPr>
              <a:t>SEVERE</a:t>
            </a:r>
            <a:endParaRPr lang="en-US" altLang="en-US" sz="1300" b="1" dirty="0">
              <a:solidFill>
                <a:srgbClr val="FFFFFF"/>
              </a:solidFill>
            </a:endParaRPr>
          </a:p>
          <a:p>
            <a:pPr eaLnBrk="1" hangingPunct="1">
              <a:lnSpc>
                <a:spcPct val="90000"/>
              </a:lnSpc>
              <a:spcBef>
                <a:spcPts val="213"/>
              </a:spcBef>
              <a:spcAft>
                <a:spcPts val="113"/>
              </a:spcAft>
            </a:pPr>
            <a:r>
              <a:rPr lang="en-US" altLang="en-US" sz="1300" dirty="0">
                <a:solidFill>
                  <a:srgbClr val="FFFFFF"/>
                </a:solidFill>
              </a:rPr>
              <a:t>Talks in words</a:t>
            </a:r>
          </a:p>
          <a:p>
            <a:pPr eaLnBrk="1" hangingPunct="1">
              <a:lnSpc>
                <a:spcPct val="90000"/>
              </a:lnSpc>
              <a:spcBef>
                <a:spcPts val="213"/>
              </a:spcBef>
              <a:spcAft>
                <a:spcPts val="113"/>
              </a:spcAft>
            </a:pPr>
            <a:r>
              <a:rPr lang="en-US" altLang="en-US" sz="1300" dirty="0">
                <a:solidFill>
                  <a:srgbClr val="FFFFFF"/>
                </a:solidFill>
              </a:rPr>
              <a:t>Sits hunched forwards</a:t>
            </a:r>
          </a:p>
          <a:p>
            <a:pPr eaLnBrk="1" hangingPunct="1">
              <a:lnSpc>
                <a:spcPct val="90000"/>
              </a:lnSpc>
              <a:spcBef>
                <a:spcPts val="213"/>
              </a:spcBef>
              <a:spcAft>
                <a:spcPts val="113"/>
              </a:spcAft>
            </a:pPr>
            <a:r>
              <a:rPr lang="en-US" altLang="en-US" sz="1300" dirty="0">
                <a:solidFill>
                  <a:srgbClr val="FFFFFF"/>
                </a:solidFill>
              </a:rPr>
              <a:t>Agitated</a:t>
            </a:r>
          </a:p>
          <a:p>
            <a:pPr eaLnBrk="1" hangingPunct="1">
              <a:lnSpc>
                <a:spcPct val="90000"/>
              </a:lnSpc>
              <a:spcBef>
                <a:spcPts val="213"/>
              </a:spcBef>
              <a:spcAft>
                <a:spcPts val="113"/>
              </a:spcAft>
            </a:pPr>
            <a:r>
              <a:rPr lang="en-US" altLang="en-US" sz="1300" dirty="0">
                <a:solidFill>
                  <a:srgbClr val="FFFFFF"/>
                </a:solidFill>
              </a:rPr>
              <a:t>Respiratory rate &gt;30/min</a:t>
            </a:r>
          </a:p>
          <a:p>
            <a:pPr eaLnBrk="1" hangingPunct="1">
              <a:lnSpc>
                <a:spcPct val="90000"/>
              </a:lnSpc>
              <a:spcBef>
                <a:spcPts val="213"/>
              </a:spcBef>
              <a:spcAft>
                <a:spcPts val="113"/>
              </a:spcAft>
            </a:pPr>
            <a:r>
              <a:rPr lang="en-US" altLang="en-US" sz="1300" dirty="0">
                <a:solidFill>
                  <a:srgbClr val="FFFFFF"/>
                </a:solidFill>
              </a:rPr>
              <a:t>Accessory muscles being used</a:t>
            </a:r>
          </a:p>
          <a:p>
            <a:pPr eaLnBrk="1" hangingPunct="1">
              <a:lnSpc>
                <a:spcPct val="90000"/>
              </a:lnSpc>
              <a:spcBef>
                <a:spcPts val="213"/>
              </a:spcBef>
              <a:spcAft>
                <a:spcPts val="113"/>
              </a:spcAft>
            </a:pPr>
            <a:r>
              <a:rPr lang="en-US" altLang="en-US" sz="1300" dirty="0">
                <a:solidFill>
                  <a:srgbClr val="FFFFFF"/>
                </a:solidFill>
              </a:rPr>
              <a:t>Pulse rate &gt;120 bpm</a:t>
            </a:r>
          </a:p>
          <a:p>
            <a:pPr eaLnBrk="1" hangingPunct="1">
              <a:lnSpc>
                <a:spcPct val="90000"/>
              </a:lnSpc>
              <a:spcBef>
                <a:spcPts val="213"/>
              </a:spcBef>
              <a:spcAft>
                <a:spcPts val="113"/>
              </a:spcAft>
            </a:pPr>
            <a:r>
              <a:rPr lang="en-US" altLang="en-US" sz="1300" dirty="0">
                <a:solidFill>
                  <a:srgbClr val="FFFFFF"/>
                </a:solidFill>
              </a:rPr>
              <a:t>O</a:t>
            </a:r>
            <a:r>
              <a:rPr lang="en-US" altLang="en-US" sz="1300" baseline="-25000" dirty="0">
                <a:solidFill>
                  <a:srgbClr val="FFFFFF"/>
                </a:solidFill>
              </a:rPr>
              <a:t>2</a:t>
            </a:r>
            <a:r>
              <a:rPr lang="en-US" altLang="en-US" sz="1300" dirty="0">
                <a:solidFill>
                  <a:srgbClr val="FFFFFF"/>
                </a:solidFill>
              </a:rPr>
              <a:t> saturation (on air) &lt; 90%</a:t>
            </a:r>
          </a:p>
          <a:p>
            <a:pPr eaLnBrk="1" hangingPunct="1">
              <a:lnSpc>
                <a:spcPct val="90000"/>
              </a:lnSpc>
              <a:spcBef>
                <a:spcPts val="213"/>
              </a:spcBef>
              <a:spcAft>
                <a:spcPts val="113"/>
              </a:spcAft>
            </a:pPr>
            <a:r>
              <a:rPr lang="en-US" altLang="en-US" sz="1300" dirty="0">
                <a:solidFill>
                  <a:srgbClr val="FFFFFF"/>
                </a:solidFill>
              </a:rPr>
              <a:t>PEF ≤50% predicted or best</a:t>
            </a:r>
          </a:p>
        </p:txBody>
      </p:sp>
      <p:sp>
        <p:nvSpPr>
          <p:cNvPr id="120838" name="Rectangle 9"/>
          <p:cNvSpPr>
            <a:spLocks/>
          </p:cNvSpPr>
          <p:nvPr/>
        </p:nvSpPr>
        <p:spPr bwMode="auto">
          <a:xfrm>
            <a:off x="1025525" y="3732213"/>
            <a:ext cx="298450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13"/>
              </a:spcBef>
              <a:spcAft>
                <a:spcPts val="113"/>
              </a:spcAft>
            </a:pPr>
            <a:r>
              <a:rPr lang="en-US" altLang="en-US" sz="1300" b="1">
                <a:latin typeface="Arial Bold" charset="0"/>
                <a:sym typeface="Arial Bold" charset="0"/>
              </a:rPr>
              <a:t>Short-acting beta</a:t>
            </a:r>
            <a:r>
              <a:rPr lang="en-US" altLang="en-US" sz="1300" b="1" baseline="-25000">
                <a:latin typeface="Arial Bold" charset="0"/>
                <a:sym typeface="Arial Bold" charset="0"/>
              </a:rPr>
              <a:t>2</a:t>
            </a:r>
            <a:r>
              <a:rPr lang="en-US" altLang="en-US" sz="1300" b="1">
                <a:latin typeface="Arial Bold" charset="0"/>
                <a:sym typeface="Arial Bold" charset="0"/>
              </a:rPr>
              <a:t>-agonists</a:t>
            </a:r>
          </a:p>
          <a:p>
            <a:pPr eaLnBrk="1" hangingPunct="1">
              <a:spcBef>
                <a:spcPts val="213"/>
              </a:spcBef>
              <a:spcAft>
                <a:spcPts val="113"/>
              </a:spcAft>
            </a:pPr>
            <a:r>
              <a:rPr lang="en-US" altLang="en-US" sz="1300" b="1">
                <a:latin typeface="Arial Bold" charset="0"/>
                <a:sym typeface="Arial Bold" charset="0"/>
              </a:rPr>
              <a:t>Consider ipratropium bromide</a:t>
            </a:r>
          </a:p>
          <a:p>
            <a:pPr eaLnBrk="1" hangingPunct="1">
              <a:spcBef>
                <a:spcPts val="213"/>
              </a:spcBef>
              <a:spcAft>
                <a:spcPts val="113"/>
              </a:spcAft>
            </a:pPr>
            <a:r>
              <a:rPr lang="en-US" altLang="en-US" sz="1300" b="1">
                <a:latin typeface="Arial Bold" charset="0"/>
                <a:sym typeface="Arial Bold" charset="0"/>
              </a:rPr>
              <a:t>Controlled O</a:t>
            </a:r>
            <a:r>
              <a:rPr lang="en-US" altLang="en-US" sz="1300" b="1" baseline="-25000">
                <a:latin typeface="Arial Bold" charset="0"/>
                <a:sym typeface="Arial Bold" charset="0"/>
              </a:rPr>
              <a:t>2</a:t>
            </a:r>
            <a:r>
              <a:rPr lang="en-US" altLang="en-US" sz="1300" b="1">
                <a:latin typeface="Arial Bold" charset="0"/>
                <a:sym typeface="Arial Bold" charset="0"/>
              </a:rPr>
              <a:t> to maintain</a:t>
            </a:r>
            <a:br>
              <a:rPr lang="en-US" altLang="en-US" sz="1300" b="1">
                <a:latin typeface="Arial Bold" charset="0"/>
                <a:sym typeface="Arial Bold" charset="0"/>
              </a:rPr>
            </a:br>
            <a:r>
              <a:rPr lang="en-US" altLang="en-US" sz="1300" b="1">
                <a:latin typeface="Arial Bold" charset="0"/>
                <a:sym typeface="Arial Bold" charset="0"/>
              </a:rPr>
              <a:t>  saturation 93–95% (children 94-98%)</a:t>
            </a:r>
          </a:p>
          <a:p>
            <a:pPr eaLnBrk="1" hangingPunct="1">
              <a:spcBef>
                <a:spcPts val="213"/>
              </a:spcBef>
              <a:spcAft>
                <a:spcPts val="113"/>
              </a:spcAft>
            </a:pPr>
            <a:r>
              <a:rPr lang="en-US" altLang="en-US" sz="1300" b="1">
                <a:latin typeface="Arial Bold" charset="0"/>
                <a:sym typeface="Arial Bold" charset="0"/>
              </a:rPr>
              <a:t>Oral corticosteroids</a:t>
            </a:r>
          </a:p>
        </p:txBody>
      </p:sp>
      <p:sp>
        <p:nvSpPr>
          <p:cNvPr id="120839" name="Rectangle 10"/>
          <p:cNvSpPr>
            <a:spLocks/>
          </p:cNvSpPr>
          <p:nvPr/>
        </p:nvSpPr>
        <p:spPr bwMode="auto">
          <a:xfrm>
            <a:off x="4884738" y="3732213"/>
            <a:ext cx="2982912"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13"/>
              </a:spcBef>
              <a:spcAft>
                <a:spcPts val="113"/>
              </a:spcAft>
            </a:pPr>
            <a:r>
              <a:rPr lang="en-US" altLang="en-US" sz="1300" b="1">
                <a:latin typeface="Arial Bold" charset="0"/>
                <a:sym typeface="Arial Bold" charset="0"/>
              </a:rPr>
              <a:t>Short-acting beta</a:t>
            </a:r>
            <a:r>
              <a:rPr lang="en-US" altLang="en-US" sz="1300" b="1" baseline="-25000">
                <a:latin typeface="Arial Bold" charset="0"/>
                <a:sym typeface="Arial Bold" charset="0"/>
              </a:rPr>
              <a:t>2</a:t>
            </a:r>
            <a:r>
              <a:rPr lang="en-US" altLang="en-US" sz="1300" b="1">
                <a:latin typeface="Arial Bold" charset="0"/>
                <a:sym typeface="Arial Bold" charset="0"/>
              </a:rPr>
              <a:t>-agonists</a:t>
            </a:r>
          </a:p>
          <a:p>
            <a:pPr eaLnBrk="1" hangingPunct="1">
              <a:spcBef>
                <a:spcPts val="213"/>
              </a:spcBef>
              <a:spcAft>
                <a:spcPts val="113"/>
              </a:spcAft>
            </a:pPr>
            <a:r>
              <a:rPr lang="en-US" altLang="en-US" sz="1300" b="1">
                <a:latin typeface="Arial Bold" charset="0"/>
                <a:sym typeface="Arial Bold" charset="0"/>
              </a:rPr>
              <a:t>Ipratropium bromide </a:t>
            </a:r>
          </a:p>
          <a:p>
            <a:pPr eaLnBrk="1" hangingPunct="1">
              <a:spcBef>
                <a:spcPts val="213"/>
              </a:spcBef>
              <a:spcAft>
                <a:spcPts val="113"/>
              </a:spcAft>
            </a:pPr>
            <a:r>
              <a:rPr lang="en-US" altLang="en-US" sz="1300" b="1">
                <a:latin typeface="Arial Bold" charset="0"/>
                <a:sym typeface="Arial Bold" charset="0"/>
              </a:rPr>
              <a:t>Controlled O</a:t>
            </a:r>
            <a:r>
              <a:rPr lang="en-US" altLang="en-US" sz="1300" b="1" baseline="-25000">
                <a:latin typeface="Arial Bold" charset="0"/>
                <a:sym typeface="Arial Bold" charset="0"/>
              </a:rPr>
              <a:t>2</a:t>
            </a:r>
            <a:r>
              <a:rPr lang="en-US" altLang="en-US" sz="1300" b="1">
                <a:latin typeface="Arial Bold" charset="0"/>
                <a:sym typeface="Arial Bold" charset="0"/>
              </a:rPr>
              <a:t> to maintain</a:t>
            </a:r>
            <a:br>
              <a:rPr lang="en-US" altLang="en-US" sz="1300" b="1">
                <a:latin typeface="Arial Bold" charset="0"/>
                <a:sym typeface="Arial Bold" charset="0"/>
              </a:rPr>
            </a:br>
            <a:r>
              <a:rPr lang="en-US" altLang="en-US" sz="1300" b="1">
                <a:latin typeface="Arial Bold" charset="0"/>
                <a:sym typeface="Arial Bold" charset="0"/>
              </a:rPr>
              <a:t>  saturation 93–95% (children 94-98%)</a:t>
            </a:r>
          </a:p>
          <a:p>
            <a:pPr eaLnBrk="1" hangingPunct="1">
              <a:spcBef>
                <a:spcPts val="213"/>
              </a:spcBef>
              <a:spcAft>
                <a:spcPts val="113"/>
              </a:spcAft>
            </a:pPr>
            <a:r>
              <a:rPr lang="en-US" altLang="en-US" sz="1300" b="1">
                <a:latin typeface="Arial Bold" charset="0"/>
                <a:sym typeface="Arial Bold" charset="0"/>
              </a:rPr>
              <a:t>Oral or IV corticosteroids</a:t>
            </a:r>
          </a:p>
          <a:p>
            <a:pPr eaLnBrk="1" hangingPunct="1">
              <a:spcBef>
                <a:spcPts val="213"/>
              </a:spcBef>
              <a:spcAft>
                <a:spcPts val="113"/>
              </a:spcAft>
            </a:pPr>
            <a:r>
              <a:rPr lang="en-US" altLang="en-US" sz="1300"/>
              <a:t>Consider IV magnesium</a:t>
            </a:r>
          </a:p>
          <a:p>
            <a:pPr eaLnBrk="1" hangingPunct="1">
              <a:spcBef>
                <a:spcPts val="213"/>
              </a:spcBef>
              <a:spcAft>
                <a:spcPts val="113"/>
              </a:spcAft>
            </a:pPr>
            <a:r>
              <a:rPr lang="en-US" altLang="en-US" sz="1300"/>
              <a:t>Consider high dose ICS</a:t>
            </a:r>
          </a:p>
        </p:txBody>
      </p:sp>
    </p:spTree>
    <p:extLst>
      <p:ext uri="{BB962C8B-B14F-4D97-AF65-F5344CB8AC3E}">
        <p14:creationId xmlns:p14="http://schemas.microsoft.com/office/powerpoint/2010/main" val="1598538216"/>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490538"/>
            <a:ext cx="7948613"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2185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59" name="Rectangle 5"/>
          <p:cNvSpPr>
            <a:spLocks/>
          </p:cNvSpPr>
          <p:nvPr/>
        </p:nvSpPr>
        <p:spPr bwMode="auto">
          <a:xfrm>
            <a:off x="168275" y="6665913"/>
            <a:ext cx="206216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4-4 (4/4)</a:t>
            </a:r>
          </a:p>
        </p:txBody>
      </p:sp>
      <p:pic>
        <p:nvPicPr>
          <p:cNvPr id="12186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61" name="Rectangle 9"/>
          <p:cNvSpPr>
            <a:spLocks/>
          </p:cNvSpPr>
          <p:nvPr/>
        </p:nvSpPr>
        <p:spPr bwMode="auto">
          <a:xfrm>
            <a:off x="1042988" y="814388"/>
            <a:ext cx="29845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300" b="1">
                <a:latin typeface="Arial Bold" charset="0"/>
                <a:sym typeface="Arial Bold" charset="0"/>
              </a:rPr>
              <a:t>Short-acting beta</a:t>
            </a:r>
            <a:r>
              <a:rPr lang="en-US" altLang="en-US" sz="1300" b="1" baseline="-25000">
                <a:latin typeface="Arial Bold" charset="0"/>
                <a:sym typeface="Arial Bold" charset="0"/>
              </a:rPr>
              <a:t>2</a:t>
            </a:r>
            <a:r>
              <a:rPr lang="en-US" altLang="en-US" sz="1300" b="1">
                <a:latin typeface="Arial Bold" charset="0"/>
                <a:sym typeface="Arial Bold" charset="0"/>
              </a:rPr>
              <a:t>-agonists</a:t>
            </a:r>
          </a:p>
          <a:p>
            <a:pPr eaLnBrk="1" hangingPunct="1">
              <a:lnSpc>
                <a:spcPct val="110000"/>
              </a:lnSpc>
              <a:spcBef>
                <a:spcPts val="275"/>
              </a:spcBef>
            </a:pPr>
            <a:r>
              <a:rPr lang="en-US" altLang="en-US" sz="1300" b="1">
                <a:latin typeface="Arial Bold" charset="0"/>
                <a:sym typeface="Arial Bold" charset="0"/>
              </a:rPr>
              <a:t>Consider ipratropium bromide</a:t>
            </a:r>
          </a:p>
          <a:p>
            <a:pPr eaLnBrk="1" hangingPunct="1">
              <a:lnSpc>
                <a:spcPct val="110000"/>
              </a:lnSpc>
              <a:spcBef>
                <a:spcPts val="275"/>
              </a:spcBef>
            </a:pPr>
            <a:r>
              <a:rPr lang="en-US" altLang="en-US" sz="1300" b="1">
                <a:latin typeface="Arial Bold" charset="0"/>
                <a:sym typeface="Arial Bold" charset="0"/>
              </a:rPr>
              <a:t>Controlled O</a:t>
            </a:r>
            <a:r>
              <a:rPr lang="en-US" altLang="en-US" sz="1300" b="1" baseline="-25000">
                <a:latin typeface="Arial Bold" charset="0"/>
                <a:sym typeface="Arial Bold" charset="0"/>
              </a:rPr>
              <a:t>2</a:t>
            </a:r>
            <a:r>
              <a:rPr lang="en-US" altLang="en-US" sz="1300" b="1">
                <a:latin typeface="Arial Bold" charset="0"/>
                <a:sym typeface="Arial Bold" charset="0"/>
              </a:rPr>
              <a:t> to maintain</a:t>
            </a:r>
            <a:br>
              <a:rPr lang="en-US" altLang="en-US" sz="1300" b="1">
                <a:latin typeface="Arial Bold" charset="0"/>
                <a:sym typeface="Arial Bold" charset="0"/>
              </a:rPr>
            </a:br>
            <a:r>
              <a:rPr lang="en-US" altLang="en-US" sz="1300" b="1">
                <a:latin typeface="Arial Bold" charset="0"/>
                <a:sym typeface="Arial Bold" charset="0"/>
              </a:rPr>
              <a:t>  saturation 93–95% (children 94-98%)</a:t>
            </a:r>
          </a:p>
          <a:p>
            <a:pPr eaLnBrk="1" hangingPunct="1">
              <a:lnSpc>
                <a:spcPct val="110000"/>
              </a:lnSpc>
              <a:spcBef>
                <a:spcPts val="275"/>
              </a:spcBef>
            </a:pPr>
            <a:r>
              <a:rPr lang="en-US" altLang="en-US" sz="1300" b="1">
                <a:latin typeface="Arial Bold" charset="0"/>
                <a:sym typeface="Arial Bold" charset="0"/>
              </a:rPr>
              <a:t>Oral corticosteroids</a:t>
            </a:r>
          </a:p>
        </p:txBody>
      </p:sp>
      <p:sp>
        <p:nvSpPr>
          <p:cNvPr id="121862" name="Rectangle 10"/>
          <p:cNvSpPr>
            <a:spLocks/>
          </p:cNvSpPr>
          <p:nvPr/>
        </p:nvSpPr>
        <p:spPr bwMode="auto">
          <a:xfrm>
            <a:off x="4902200" y="814388"/>
            <a:ext cx="29829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300" b="1">
                <a:latin typeface="Arial Bold" charset="0"/>
                <a:sym typeface="Arial Bold" charset="0"/>
              </a:rPr>
              <a:t>Short-acting beta</a:t>
            </a:r>
            <a:r>
              <a:rPr lang="en-US" altLang="en-US" sz="1300" b="1" baseline="-25000">
                <a:latin typeface="Arial Bold" charset="0"/>
                <a:sym typeface="Arial Bold" charset="0"/>
              </a:rPr>
              <a:t>2</a:t>
            </a:r>
            <a:r>
              <a:rPr lang="en-US" altLang="en-US" sz="1300" b="1">
                <a:latin typeface="Arial Bold" charset="0"/>
                <a:sym typeface="Arial Bold" charset="0"/>
              </a:rPr>
              <a:t>-agonists</a:t>
            </a:r>
          </a:p>
          <a:p>
            <a:pPr eaLnBrk="1" hangingPunct="1">
              <a:lnSpc>
                <a:spcPct val="110000"/>
              </a:lnSpc>
              <a:spcBef>
                <a:spcPts val="275"/>
              </a:spcBef>
            </a:pPr>
            <a:r>
              <a:rPr lang="en-US" altLang="en-US" sz="1300" b="1">
                <a:latin typeface="Arial Bold" charset="0"/>
                <a:sym typeface="Arial Bold" charset="0"/>
              </a:rPr>
              <a:t>Ipratropium bromide </a:t>
            </a:r>
          </a:p>
          <a:p>
            <a:pPr eaLnBrk="1" hangingPunct="1">
              <a:lnSpc>
                <a:spcPct val="110000"/>
              </a:lnSpc>
              <a:spcBef>
                <a:spcPts val="275"/>
              </a:spcBef>
            </a:pPr>
            <a:r>
              <a:rPr lang="en-US" altLang="en-US" sz="1300" b="1">
                <a:latin typeface="Arial Bold" charset="0"/>
                <a:sym typeface="Arial Bold" charset="0"/>
              </a:rPr>
              <a:t>Controlled O</a:t>
            </a:r>
            <a:r>
              <a:rPr lang="en-US" altLang="en-US" sz="1300" b="1" baseline="-25000">
                <a:latin typeface="Arial Bold" charset="0"/>
                <a:sym typeface="Arial Bold" charset="0"/>
              </a:rPr>
              <a:t>2</a:t>
            </a:r>
            <a:r>
              <a:rPr lang="en-US" altLang="en-US" sz="1300" b="1">
                <a:latin typeface="Arial Bold" charset="0"/>
                <a:sym typeface="Arial Bold" charset="0"/>
              </a:rPr>
              <a:t> to maintain</a:t>
            </a:r>
            <a:br>
              <a:rPr lang="en-US" altLang="en-US" sz="1300" b="1">
                <a:latin typeface="Arial Bold" charset="0"/>
                <a:sym typeface="Arial Bold" charset="0"/>
              </a:rPr>
            </a:br>
            <a:r>
              <a:rPr lang="en-US" altLang="en-US" sz="1300" b="1">
                <a:latin typeface="Arial Bold" charset="0"/>
                <a:sym typeface="Arial Bold" charset="0"/>
              </a:rPr>
              <a:t>  saturation 93–95% (children 94-98%)</a:t>
            </a:r>
          </a:p>
          <a:p>
            <a:pPr eaLnBrk="1" hangingPunct="1">
              <a:lnSpc>
                <a:spcPct val="110000"/>
              </a:lnSpc>
              <a:spcBef>
                <a:spcPts val="275"/>
              </a:spcBef>
            </a:pPr>
            <a:r>
              <a:rPr lang="en-US" altLang="en-US" sz="1300" b="1">
                <a:latin typeface="Arial Bold" charset="0"/>
                <a:sym typeface="Arial Bold" charset="0"/>
              </a:rPr>
              <a:t>Oral or IV corticosteroids</a:t>
            </a:r>
          </a:p>
          <a:p>
            <a:pPr eaLnBrk="1" hangingPunct="1">
              <a:lnSpc>
                <a:spcPct val="110000"/>
              </a:lnSpc>
              <a:spcBef>
                <a:spcPts val="275"/>
              </a:spcBef>
            </a:pPr>
            <a:r>
              <a:rPr lang="en-US" altLang="en-US" sz="1300"/>
              <a:t>Consider IV magnesium</a:t>
            </a:r>
          </a:p>
          <a:p>
            <a:pPr eaLnBrk="1" hangingPunct="1">
              <a:lnSpc>
                <a:spcPct val="110000"/>
              </a:lnSpc>
              <a:spcBef>
                <a:spcPts val="275"/>
              </a:spcBef>
            </a:pPr>
            <a:r>
              <a:rPr lang="en-US" altLang="en-US" sz="1300"/>
              <a:t>Consider high dose ICS</a:t>
            </a:r>
          </a:p>
        </p:txBody>
      </p:sp>
      <p:sp>
        <p:nvSpPr>
          <p:cNvPr id="121863" name="Rectangle 11"/>
          <p:cNvSpPr>
            <a:spLocks/>
          </p:cNvSpPr>
          <p:nvPr/>
        </p:nvSpPr>
        <p:spPr bwMode="auto">
          <a:xfrm>
            <a:off x="2843213" y="2873375"/>
            <a:ext cx="32416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b="1">
                <a:solidFill>
                  <a:srgbClr val="134679"/>
                </a:solidFill>
                <a:latin typeface="Arial Bold" charset="0"/>
                <a:sym typeface="Arial Bold" charset="0"/>
              </a:rPr>
              <a:t>If continuing deterioration, treat as </a:t>
            </a:r>
            <a:br>
              <a:rPr lang="en-US" altLang="en-US" sz="1300" b="1">
                <a:solidFill>
                  <a:srgbClr val="134679"/>
                </a:solidFill>
                <a:latin typeface="Arial Bold" charset="0"/>
                <a:sym typeface="Arial Bold" charset="0"/>
              </a:rPr>
            </a:br>
            <a:r>
              <a:rPr lang="en-US" altLang="en-US" sz="1300" b="1">
                <a:solidFill>
                  <a:srgbClr val="134679"/>
                </a:solidFill>
                <a:latin typeface="Arial Bold" charset="0"/>
                <a:sym typeface="Arial Bold" charset="0"/>
              </a:rPr>
              <a:t>severe and re-assess for ICU</a:t>
            </a:r>
          </a:p>
        </p:txBody>
      </p:sp>
      <p:sp>
        <p:nvSpPr>
          <p:cNvPr id="121864" name="Rectangle 12"/>
          <p:cNvSpPr>
            <a:spLocks/>
          </p:cNvSpPr>
          <p:nvPr/>
        </p:nvSpPr>
        <p:spPr bwMode="auto">
          <a:xfrm>
            <a:off x="900113" y="3713163"/>
            <a:ext cx="71278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425"/>
              </a:spcBef>
              <a:spcAft>
                <a:spcPts val="300"/>
              </a:spcAft>
            </a:pPr>
            <a:r>
              <a:rPr lang="en-US" altLang="en-US" sz="1300" b="1" dirty="0">
                <a:solidFill>
                  <a:srgbClr val="FFFFFF"/>
                </a:solidFill>
                <a:latin typeface="Arial Bold" charset="0"/>
                <a:sym typeface="Arial Bold" charset="0"/>
              </a:rPr>
              <a:t>ASSESS CLINICAL PROGRESS FREQUENTLY </a:t>
            </a:r>
          </a:p>
          <a:p>
            <a:pPr algn="ctr" eaLnBrk="1" hangingPunct="1">
              <a:lnSpc>
                <a:spcPct val="110000"/>
              </a:lnSpc>
              <a:spcBef>
                <a:spcPts val="425"/>
              </a:spcBef>
            </a:pPr>
            <a:r>
              <a:rPr lang="en-US" altLang="en-US" sz="1300" b="1" dirty="0">
                <a:solidFill>
                  <a:srgbClr val="FFFFFF"/>
                </a:solidFill>
                <a:latin typeface="Arial Bold" charset="0"/>
                <a:sym typeface="Arial Bold" charset="0"/>
              </a:rPr>
              <a:t>MEASURE LUNG FUNCTION </a:t>
            </a:r>
            <a:br>
              <a:rPr lang="en-US" altLang="en-US" sz="1300" b="1" dirty="0">
                <a:solidFill>
                  <a:srgbClr val="FFFFFF"/>
                </a:solidFill>
                <a:latin typeface="Arial Bold" charset="0"/>
                <a:sym typeface="Arial Bold" charset="0"/>
              </a:rPr>
            </a:br>
            <a:r>
              <a:rPr lang="en-US" altLang="en-US" sz="1300" b="1" dirty="0">
                <a:solidFill>
                  <a:srgbClr val="FFFFFF"/>
                </a:solidFill>
                <a:latin typeface="Arial Bold" charset="0"/>
                <a:sym typeface="Arial Bold" charset="0"/>
              </a:rPr>
              <a:t>in all patients one hour after initial treatment </a:t>
            </a:r>
          </a:p>
        </p:txBody>
      </p:sp>
      <p:sp>
        <p:nvSpPr>
          <p:cNvPr id="121865" name="Rectangle 13"/>
          <p:cNvSpPr>
            <a:spLocks/>
          </p:cNvSpPr>
          <p:nvPr/>
        </p:nvSpPr>
        <p:spPr bwMode="auto">
          <a:xfrm>
            <a:off x="874713" y="4991100"/>
            <a:ext cx="33051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spcAft>
                <a:spcPts val="300"/>
              </a:spcAft>
            </a:pPr>
            <a:r>
              <a:rPr lang="en-US" altLang="en-US" sz="1300">
                <a:solidFill>
                  <a:srgbClr val="134679"/>
                </a:solidFill>
              </a:rPr>
              <a:t>FEV</a:t>
            </a:r>
            <a:r>
              <a:rPr lang="en-US" altLang="en-US" sz="1300" baseline="-25000">
                <a:solidFill>
                  <a:srgbClr val="134679"/>
                </a:solidFill>
              </a:rPr>
              <a:t>1</a:t>
            </a:r>
            <a:r>
              <a:rPr lang="en-US" altLang="en-US" sz="1300">
                <a:solidFill>
                  <a:srgbClr val="134679"/>
                </a:solidFill>
              </a:rPr>
              <a:t> or PEF 60-80% of predicted or personal best and symptoms improved</a:t>
            </a:r>
          </a:p>
          <a:p>
            <a:pPr algn="ctr" eaLnBrk="1" hangingPunct="1">
              <a:spcBef>
                <a:spcPts val="275"/>
              </a:spcBef>
              <a:spcAft>
                <a:spcPts val="300"/>
              </a:spcAft>
            </a:pPr>
            <a:r>
              <a:rPr lang="en-US" altLang="en-US" sz="1300" b="1">
                <a:solidFill>
                  <a:srgbClr val="134679"/>
                </a:solidFill>
                <a:sym typeface="Arial Bold" charset="0"/>
              </a:rPr>
              <a:t>MODERATE</a:t>
            </a:r>
            <a:endParaRPr lang="en-US" altLang="en-US" sz="1300" b="1">
              <a:solidFill>
                <a:srgbClr val="134679"/>
              </a:solidFill>
            </a:endParaRPr>
          </a:p>
          <a:p>
            <a:pPr algn="ctr" eaLnBrk="1" hangingPunct="1">
              <a:spcBef>
                <a:spcPts val="275"/>
              </a:spcBef>
            </a:pPr>
            <a:r>
              <a:rPr lang="en-US" altLang="en-US" sz="1300">
                <a:solidFill>
                  <a:srgbClr val="134679"/>
                </a:solidFill>
              </a:rPr>
              <a:t>Consider for discharge planning</a:t>
            </a:r>
          </a:p>
        </p:txBody>
      </p:sp>
      <p:sp>
        <p:nvSpPr>
          <p:cNvPr id="121866" name="Rectangle 14"/>
          <p:cNvSpPr>
            <a:spLocks/>
          </p:cNvSpPr>
          <p:nvPr/>
        </p:nvSpPr>
        <p:spPr bwMode="auto">
          <a:xfrm>
            <a:off x="4749800" y="4991100"/>
            <a:ext cx="33035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spcAft>
                <a:spcPts val="300"/>
              </a:spcAft>
            </a:pPr>
            <a:r>
              <a:rPr lang="en-US" altLang="en-US" sz="1300">
                <a:solidFill>
                  <a:srgbClr val="134679"/>
                </a:solidFill>
              </a:rPr>
              <a:t>FEV</a:t>
            </a:r>
            <a:r>
              <a:rPr lang="en-US" altLang="en-US" sz="1300" baseline="-25000">
                <a:solidFill>
                  <a:srgbClr val="134679"/>
                </a:solidFill>
              </a:rPr>
              <a:t>1</a:t>
            </a:r>
            <a:r>
              <a:rPr lang="en-US" altLang="en-US" sz="1300">
                <a:solidFill>
                  <a:srgbClr val="134679"/>
                </a:solidFill>
              </a:rPr>
              <a:t> or PEF &lt;60% of predicted or </a:t>
            </a:r>
            <a:br>
              <a:rPr lang="en-US" altLang="en-US" sz="1300">
                <a:solidFill>
                  <a:srgbClr val="134679"/>
                </a:solidFill>
              </a:rPr>
            </a:br>
            <a:r>
              <a:rPr lang="en-US" altLang="en-US" sz="1300">
                <a:solidFill>
                  <a:srgbClr val="134679"/>
                </a:solidFill>
              </a:rPr>
              <a:t>personal best,or lack of clinical response</a:t>
            </a:r>
          </a:p>
          <a:p>
            <a:pPr algn="ctr" eaLnBrk="1" hangingPunct="1">
              <a:spcBef>
                <a:spcPts val="275"/>
              </a:spcBef>
              <a:spcAft>
                <a:spcPts val="300"/>
              </a:spcAft>
            </a:pPr>
            <a:r>
              <a:rPr lang="en-US" altLang="en-US" sz="1300" b="1">
                <a:solidFill>
                  <a:srgbClr val="134679"/>
                </a:solidFill>
                <a:sym typeface="Arial Bold" charset="0"/>
              </a:rPr>
              <a:t>SEVERE</a:t>
            </a:r>
            <a:endParaRPr lang="en-US" altLang="en-US" sz="1300" b="1">
              <a:solidFill>
                <a:srgbClr val="134679"/>
              </a:solidFill>
            </a:endParaRPr>
          </a:p>
          <a:p>
            <a:pPr algn="ctr" eaLnBrk="1" hangingPunct="1">
              <a:spcBef>
                <a:spcPts val="275"/>
              </a:spcBef>
            </a:pPr>
            <a:r>
              <a:rPr lang="en-US" altLang="en-US" sz="1300">
                <a:solidFill>
                  <a:srgbClr val="134679"/>
                </a:solidFill>
              </a:rPr>
              <a:t>Continue treatment as above </a:t>
            </a:r>
            <a:br>
              <a:rPr lang="en-US" altLang="en-US" sz="1300">
                <a:solidFill>
                  <a:srgbClr val="134679"/>
                </a:solidFill>
              </a:rPr>
            </a:br>
            <a:r>
              <a:rPr lang="en-US" altLang="en-US" sz="1300">
                <a:solidFill>
                  <a:srgbClr val="134679"/>
                </a:solidFill>
              </a:rPr>
              <a:t>and reassess frequently</a:t>
            </a:r>
          </a:p>
        </p:txBody>
      </p:sp>
    </p:spTree>
    <p:extLst>
      <p:ext uri="{BB962C8B-B14F-4D97-AF65-F5344CB8AC3E}">
        <p14:creationId xmlns:p14="http://schemas.microsoft.com/office/powerpoint/2010/main" val="4235320478"/>
      </p:ext>
    </p:extLst>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Follow up all patients regularly after an exacerbation, until symptoms and lung function return to normal</a:t>
            </a:r>
          </a:p>
          <a:p>
            <a:pPr lvl="1"/>
            <a:r>
              <a:rPr lang="en-AU" dirty="0" smtClean="0"/>
              <a:t>Patients are at increased risk during recovery from an exacerbation</a:t>
            </a:r>
          </a:p>
          <a:p>
            <a:r>
              <a:rPr lang="en-AU" dirty="0" smtClean="0"/>
              <a:t>The opportunity</a:t>
            </a:r>
            <a:endParaRPr lang="en-AU" dirty="0"/>
          </a:p>
          <a:p>
            <a:pPr lvl="1"/>
            <a:r>
              <a:rPr lang="en-AU" dirty="0"/>
              <a:t>Exacerbations often represent failures in chronic asthma care, </a:t>
            </a:r>
            <a:br>
              <a:rPr lang="en-AU" dirty="0"/>
            </a:br>
            <a:r>
              <a:rPr lang="en-AU" dirty="0"/>
              <a:t>and they provide opportunities to review the patient’s asthma management </a:t>
            </a:r>
            <a:endParaRPr lang="en-AU" dirty="0" smtClean="0"/>
          </a:p>
          <a:p>
            <a:r>
              <a:rPr lang="en-AU" dirty="0" smtClean="0"/>
              <a:t>At follow-up visit(s), check:</a:t>
            </a:r>
          </a:p>
          <a:p>
            <a:pPr lvl="1"/>
            <a:r>
              <a:rPr lang="en-AU" dirty="0" smtClean="0"/>
              <a:t>The patient’s understanding of the cause of the flare-up</a:t>
            </a:r>
          </a:p>
          <a:p>
            <a:pPr lvl="1"/>
            <a:r>
              <a:rPr lang="en-AU" dirty="0" smtClean="0"/>
              <a:t>Modifiable risk factors, e.g. smoking</a:t>
            </a:r>
          </a:p>
          <a:p>
            <a:pPr lvl="1"/>
            <a:r>
              <a:rPr lang="en-AU" dirty="0" smtClean="0"/>
              <a:t>Adherence with medications, and understanding of their purpose</a:t>
            </a:r>
          </a:p>
          <a:p>
            <a:pPr lvl="1"/>
            <a:r>
              <a:rPr lang="en-AU" smtClean="0"/>
              <a:t>Reliever should be being used as-needed rather than routinely</a:t>
            </a:r>
          </a:p>
          <a:p>
            <a:pPr lvl="1"/>
            <a:r>
              <a:rPr lang="en-AU" smtClean="0"/>
              <a:t>Inhaler </a:t>
            </a:r>
            <a:r>
              <a:rPr lang="en-AU" dirty="0" smtClean="0"/>
              <a:t>technique skills</a:t>
            </a:r>
          </a:p>
          <a:p>
            <a:pPr lvl="1"/>
            <a:r>
              <a:rPr lang="en-AU" dirty="0" smtClean="0"/>
              <a:t>Written asthma action plan</a:t>
            </a:r>
            <a:endParaRPr lang="en-AU" dirty="0"/>
          </a:p>
        </p:txBody>
      </p:sp>
      <p:sp>
        <p:nvSpPr>
          <p:cNvPr id="2" name="Title 1"/>
          <p:cNvSpPr>
            <a:spLocks noGrp="1"/>
          </p:cNvSpPr>
          <p:nvPr>
            <p:ph type="title"/>
          </p:nvPr>
        </p:nvSpPr>
        <p:spPr/>
        <p:txBody>
          <a:bodyPr/>
          <a:lstStyle/>
          <a:p>
            <a:r>
              <a:rPr lang="en-AU" dirty="0" smtClean="0"/>
              <a:t>Follow-up after an exacerbation</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4-5</a:t>
            </a:r>
            <a:endParaRPr lang="en-AU" sz="1200" i="1" dirty="0">
              <a:solidFill>
                <a:schemeClr val="bg1"/>
              </a:solidFill>
            </a:endParaRPr>
          </a:p>
        </p:txBody>
      </p:sp>
      <p:grpSp>
        <p:nvGrpSpPr>
          <p:cNvPr id="5" name="Group 10"/>
          <p:cNvGrpSpPr>
            <a:grpSpLocks/>
          </p:cNvGrpSpPr>
          <p:nvPr/>
        </p:nvGrpSpPr>
        <p:grpSpPr bwMode="auto">
          <a:xfrm>
            <a:off x="6207268" y="5523999"/>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7814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5771" y="609601"/>
            <a:ext cx="8708572" cy="2365828"/>
          </a:xfrm>
        </p:spPr>
        <p:txBody>
          <a:bodyPr>
            <a:normAutofit fontScale="90000"/>
          </a:bodyPr>
          <a:lstStyle/>
          <a:p>
            <a:pPr>
              <a:spcBef>
                <a:spcPts val="2400"/>
              </a:spcBef>
            </a:pPr>
            <a:r>
              <a:rPr lang="en-AU" smtClean="0"/>
              <a:t>Diagnosis and initial treatment of </a:t>
            </a:r>
            <a:r>
              <a:rPr lang="en-AU" dirty="0" smtClean="0"/>
              <a:t>asthma, COPD and asthma-COPD </a:t>
            </a:r>
            <a:r>
              <a:rPr lang="en-AU" smtClean="0"/>
              <a:t>overlap (ACO)</a:t>
            </a:r>
            <a:r>
              <a:rPr lang="en-AU" dirty="0" smtClean="0"/>
              <a:t/>
            </a:r>
            <a:br>
              <a:rPr lang="en-AU" dirty="0" smtClean="0"/>
            </a:br>
            <a:r>
              <a:rPr lang="en-AU" sz="2200" dirty="0" smtClean="0"/>
              <a:t/>
            </a:r>
            <a:br>
              <a:rPr lang="en-AU" sz="2200" dirty="0" smtClean="0"/>
            </a:br>
            <a:r>
              <a:rPr lang="en-AU" sz="3100" dirty="0" smtClean="0"/>
              <a:t>A joint project of GINA </a:t>
            </a:r>
            <a:r>
              <a:rPr lang="en-AU" sz="3100" smtClean="0"/>
              <a:t>and GOLD</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17547843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smtClean="0"/>
              <a:t>For patients with respiratory symptoms, infectious diseases and non-pulmonary conditions need to be distinguished from chronic airways disease</a:t>
            </a:r>
          </a:p>
          <a:p>
            <a:r>
              <a:rPr lang="en-AU" dirty="0" smtClean="0"/>
              <a:t>In patients with chronic airways disease, the differential diagnosis differs by age</a:t>
            </a:r>
          </a:p>
          <a:p>
            <a:pPr lvl="1"/>
            <a:r>
              <a:rPr lang="en-AU" dirty="0" smtClean="0"/>
              <a:t>Children and young adults: most likely to be asthma</a:t>
            </a:r>
          </a:p>
          <a:p>
            <a:pPr lvl="1"/>
            <a:r>
              <a:rPr lang="en-AU" dirty="0" smtClean="0"/>
              <a:t>Adults &gt;40 years: COPD becomes more common, and distinguishing asthma from COPD becomes more difficult</a:t>
            </a:r>
          </a:p>
          <a:p>
            <a:r>
              <a:rPr lang="en-AU" dirty="0" smtClean="0"/>
              <a:t>Many patients with symptoms of chronic airways disease have features of both asthma and COPD</a:t>
            </a:r>
          </a:p>
          <a:p>
            <a:pPr lvl="1"/>
            <a:r>
              <a:rPr lang="en-AU" dirty="0" smtClean="0"/>
              <a:t>This has been </a:t>
            </a:r>
            <a:r>
              <a:rPr lang="en-AU" smtClean="0"/>
              <a:t>called asthma-COPD overlap (ACO)</a:t>
            </a:r>
            <a:endParaRPr lang="en-AU" dirty="0" smtClean="0"/>
          </a:p>
          <a:p>
            <a:pPr lvl="0"/>
            <a:r>
              <a:rPr lang="en-US" smtClean="0"/>
              <a:t>Asthma-COPD overlap is </a:t>
            </a:r>
            <a:r>
              <a:rPr lang="en-US" u="sng" dirty="0"/>
              <a:t>not</a:t>
            </a:r>
            <a:r>
              <a:rPr lang="en-US" dirty="0"/>
              <a:t> a single </a:t>
            </a:r>
            <a:r>
              <a:rPr lang="en-US" dirty="0" smtClean="0"/>
              <a:t>disease</a:t>
            </a:r>
          </a:p>
          <a:p>
            <a:pPr lvl="1"/>
            <a:r>
              <a:rPr lang="en-US" dirty="0" smtClean="0"/>
              <a:t>It </a:t>
            </a:r>
            <a:r>
              <a:rPr lang="en-US" dirty="0"/>
              <a:t>is likely that </a:t>
            </a:r>
            <a:r>
              <a:rPr lang="en-US" dirty="0" smtClean="0"/>
              <a:t>a </a:t>
            </a:r>
            <a:r>
              <a:rPr lang="en-US" dirty="0"/>
              <a:t>range of different underlying mechanisms </a:t>
            </a:r>
            <a:r>
              <a:rPr lang="en-US" dirty="0" smtClean="0"/>
              <a:t>and origins will </a:t>
            </a:r>
            <a:r>
              <a:rPr lang="en-US" dirty="0"/>
              <a:t>be </a:t>
            </a:r>
            <a:r>
              <a:rPr lang="en-US" dirty="0" smtClean="0"/>
              <a:t>identified </a:t>
            </a:r>
            <a:endParaRPr lang="en-AU" dirty="0"/>
          </a:p>
          <a:p>
            <a:endParaRPr lang="en-AU" dirty="0"/>
          </a:p>
        </p:txBody>
      </p:sp>
      <p:sp>
        <p:nvSpPr>
          <p:cNvPr id="2" name="Title 1"/>
          <p:cNvSpPr>
            <a:spLocks noGrp="1"/>
          </p:cNvSpPr>
          <p:nvPr>
            <p:ph type="title"/>
          </p:nvPr>
        </p:nvSpPr>
        <p:spPr/>
        <p:txBody>
          <a:bodyPr/>
          <a:lstStyle/>
          <a:p>
            <a:r>
              <a:rPr lang="en-AU" smtClean="0"/>
              <a:t>Background</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369932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smtClean="0"/>
              <a:t>Patients with features of both asthma and COPD have worse outcomes than those with asthma or COPD alone</a:t>
            </a:r>
          </a:p>
          <a:p>
            <a:pPr lvl="1"/>
            <a:r>
              <a:rPr lang="en-AU" dirty="0" smtClean="0"/>
              <a:t>Frequent exacerbations</a:t>
            </a:r>
          </a:p>
          <a:p>
            <a:pPr lvl="1"/>
            <a:r>
              <a:rPr lang="en-AU" dirty="0" smtClean="0"/>
              <a:t>Poor quality of life</a:t>
            </a:r>
          </a:p>
          <a:p>
            <a:pPr lvl="1"/>
            <a:r>
              <a:rPr lang="en-AU" dirty="0" smtClean="0"/>
              <a:t>More rapid decline in lung function</a:t>
            </a:r>
          </a:p>
          <a:p>
            <a:pPr lvl="1"/>
            <a:r>
              <a:rPr lang="en-AU" dirty="0" smtClean="0"/>
              <a:t>Higher mortality</a:t>
            </a:r>
          </a:p>
          <a:p>
            <a:pPr lvl="1"/>
            <a:r>
              <a:rPr lang="en-AU" dirty="0" smtClean="0"/>
              <a:t>Greater health care utilization</a:t>
            </a:r>
          </a:p>
          <a:p>
            <a:r>
              <a:rPr lang="en-AU" dirty="0" smtClean="0"/>
              <a:t>Reported prevalence </a:t>
            </a:r>
            <a:r>
              <a:rPr lang="en-AU" smtClean="0"/>
              <a:t>of overlap varies </a:t>
            </a:r>
            <a:r>
              <a:rPr lang="en-AU" dirty="0" smtClean="0"/>
              <a:t>by definitions used</a:t>
            </a:r>
          </a:p>
          <a:p>
            <a:pPr lvl="1"/>
            <a:r>
              <a:rPr lang="en-AU" dirty="0"/>
              <a:t>Concurrent doctor-diagnosed asthma and COPD are found in </a:t>
            </a:r>
            <a:br>
              <a:rPr lang="en-AU" dirty="0"/>
            </a:br>
            <a:r>
              <a:rPr lang="en-AU" dirty="0"/>
              <a:t>15–20% of patients with chronic airways </a:t>
            </a:r>
            <a:r>
              <a:rPr lang="en-AU" dirty="0" smtClean="0"/>
              <a:t>disease</a:t>
            </a:r>
          </a:p>
          <a:p>
            <a:pPr lvl="1"/>
            <a:r>
              <a:rPr lang="en-AU" dirty="0" smtClean="0"/>
              <a:t>Reported rates </a:t>
            </a:r>
            <a:r>
              <a:rPr lang="en-AU" smtClean="0"/>
              <a:t>of overlap are </a:t>
            </a:r>
            <a:r>
              <a:rPr lang="en-AU" dirty="0" smtClean="0"/>
              <a:t>between15–55% of patients with chronic airways disease, depending on the definitions used for ‘asthma’ and ‘COPD’, and the population studied</a:t>
            </a:r>
          </a:p>
          <a:p>
            <a:pPr lvl="1"/>
            <a:r>
              <a:rPr lang="en-AU" dirty="0" smtClean="0"/>
              <a:t>Prevalence varies by age and gender</a:t>
            </a:r>
            <a:endParaRPr lang="en-AU" dirty="0"/>
          </a:p>
        </p:txBody>
      </p:sp>
      <p:sp>
        <p:nvSpPr>
          <p:cNvPr id="2" name="Title 1"/>
          <p:cNvSpPr>
            <a:spLocks noGrp="1"/>
          </p:cNvSpPr>
          <p:nvPr>
            <p:ph type="title"/>
          </p:nvPr>
        </p:nvSpPr>
        <p:spPr/>
        <p:txBody>
          <a:bodyPr/>
          <a:lstStyle/>
          <a:p>
            <a:r>
              <a:rPr lang="en-AU" smtClean="0"/>
              <a:t>Background</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216357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6"/>
            <a:ext cx="8686800" cy="5396790"/>
          </a:xfrm>
        </p:spPr>
        <p:txBody>
          <a:bodyPr>
            <a:normAutofit lnSpcReduction="10000"/>
          </a:bodyPr>
          <a:lstStyle/>
          <a:p>
            <a:r>
              <a:rPr lang="en-AU" smtClean="0"/>
              <a:t>“Asthma-COPD overlap” does not mean a single disease entity</a:t>
            </a:r>
          </a:p>
          <a:p>
            <a:pPr lvl="1"/>
            <a:r>
              <a:rPr lang="en-AU" smtClean="0"/>
              <a:t>It includes patients with several different forms of airways disease (phenotypes) caused by a range of different underlying mechanisms</a:t>
            </a:r>
          </a:p>
          <a:p>
            <a:r>
              <a:rPr lang="en-AU" smtClean="0"/>
              <a:t>Persistent airflow limitation may be found in:</a:t>
            </a:r>
          </a:p>
          <a:p>
            <a:pPr lvl="1"/>
            <a:r>
              <a:rPr lang="en-AU" smtClean="0"/>
              <a:t>Some children with asthma </a:t>
            </a:r>
            <a:r>
              <a:rPr lang="en-AU" sz="1600" i="1" smtClean="0"/>
              <a:t>(McGeachie NEJM 2016)</a:t>
            </a:r>
            <a:endParaRPr lang="en-AU" i="1" smtClean="0"/>
          </a:p>
          <a:p>
            <a:pPr lvl="1"/>
            <a:r>
              <a:rPr lang="en-AU" smtClean="0"/>
              <a:t>Many adults with a history of asthma </a:t>
            </a:r>
            <a:r>
              <a:rPr lang="en-AU" sz="1600" i="1" smtClean="0"/>
              <a:t>(Lange NEJM 2015)</a:t>
            </a:r>
            <a:endParaRPr lang="en-AU" i="1" smtClean="0"/>
          </a:p>
          <a:p>
            <a:pPr lvl="1"/>
            <a:r>
              <a:rPr lang="en-AU"/>
              <a:t>Smokers and ex-smokers, especially with </a:t>
            </a:r>
            <a:r>
              <a:rPr lang="en-AU" smtClean="0"/>
              <a:t>earlier start of smoking </a:t>
            </a:r>
            <a:r>
              <a:rPr lang="en-AU" sz="1600" i="1"/>
              <a:t>(Lange NEJM 2015</a:t>
            </a:r>
            <a:r>
              <a:rPr lang="en-AU" sz="1600" i="1" smtClean="0"/>
              <a:t>)</a:t>
            </a:r>
            <a:endParaRPr lang="en-AU" i="1" smtClean="0"/>
          </a:p>
          <a:p>
            <a:pPr lvl="1"/>
            <a:r>
              <a:rPr lang="en-AU" smtClean="0"/>
              <a:t>Patients with low lung function in early adulthood with normal decline over time </a:t>
            </a:r>
            <a:r>
              <a:rPr lang="en-AU" sz="1600" i="1" smtClean="0"/>
              <a:t>(Lange NEJM 2015)</a:t>
            </a:r>
            <a:r>
              <a:rPr lang="en-AU" smtClean="0"/>
              <a:t> </a:t>
            </a:r>
          </a:p>
          <a:p>
            <a:pPr lvl="1"/>
            <a:r>
              <a:rPr lang="en-AU" smtClean="0"/>
              <a:t>Patients with normal lung function in early adulthood but rapid decline over time </a:t>
            </a:r>
            <a:r>
              <a:rPr lang="en-AU" sz="1600" i="1" smtClean="0"/>
              <a:t>(Lange NEJM 2015)</a:t>
            </a:r>
          </a:p>
          <a:p>
            <a:r>
              <a:rPr lang="en-AU" smtClean="0"/>
              <a:t>Some </a:t>
            </a:r>
            <a:r>
              <a:rPr lang="en-AU"/>
              <a:t>patients with COPD have increased </a:t>
            </a:r>
            <a:r>
              <a:rPr lang="en-AU" smtClean="0"/>
              <a:t>sputum/blood eosinophils</a:t>
            </a:r>
          </a:p>
          <a:p>
            <a:pPr lvl="1"/>
            <a:r>
              <a:rPr lang="en-AU" smtClean="0"/>
              <a:t>This </a:t>
            </a:r>
            <a:r>
              <a:rPr lang="en-AU"/>
              <a:t>may be associated with </a:t>
            </a:r>
            <a:r>
              <a:rPr lang="en-AU" smtClean="0"/>
              <a:t>higher risk </a:t>
            </a:r>
            <a:r>
              <a:rPr lang="en-AU"/>
              <a:t>of exacerbations and </a:t>
            </a:r>
            <a:r>
              <a:rPr lang="en-AU" smtClean="0"/>
              <a:t>greater response </a:t>
            </a:r>
            <a:r>
              <a:rPr lang="en-AU"/>
              <a:t>to corticosteroids</a:t>
            </a:r>
            <a:endParaRPr lang="en-AU" i="1" smtClean="0"/>
          </a:p>
          <a:p>
            <a:endParaRPr lang="en-AU" i="1"/>
          </a:p>
        </p:txBody>
      </p:sp>
      <p:sp>
        <p:nvSpPr>
          <p:cNvPr id="3" name="Title 2"/>
          <p:cNvSpPr>
            <a:spLocks noGrp="1"/>
          </p:cNvSpPr>
          <p:nvPr>
            <p:ph type="title"/>
          </p:nvPr>
        </p:nvSpPr>
        <p:spPr/>
        <p:txBody>
          <a:bodyPr/>
          <a:lstStyle/>
          <a:p>
            <a:r>
              <a:rPr lang="en-AU" smtClean="0"/>
              <a:t>Asthma-COPD overlap </a:t>
            </a:r>
            <a:endParaRPr lang="en-AU"/>
          </a:p>
        </p:txBody>
      </p:sp>
      <p:sp>
        <p:nvSpPr>
          <p:cNvPr id="6" name="TextBox 5"/>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GINA 2018</a:t>
            </a:r>
            <a:endParaRPr lang="en-AU" sz="1400">
              <a:solidFill>
                <a:prstClr val="white"/>
              </a:solidFill>
            </a:endParaRPr>
          </a:p>
        </p:txBody>
      </p:sp>
      <p:grpSp>
        <p:nvGrpSpPr>
          <p:cNvPr id="5" name="Group 10"/>
          <p:cNvGrpSpPr>
            <a:grpSpLocks/>
          </p:cNvGrpSpPr>
          <p:nvPr/>
        </p:nvGrpSpPr>
        <p:grpSpPr bwMode="auto">
          <a:xfrm>
            <a:off x="6609636" y="218621"/>
            <a:ext cx="993775" cy="841375"/>
            <a:chOff x="0" y="0"/>
            <a:chExt cx="626" cy="530"/>
          </a:xfrm>
        </p:grpSpPr>
        <p:sp>
          <p:nvSpPr>
            <p:cNvPr id="7"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 name="Rectangle 7"/>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8155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smtClean="0"/>
              <a:t>Members serve in a voluntary capacity</a:t>
            </a:r>
          </a:p>
          <a:p>
            <a:r>
              <a:rPr lang="en-AU" smtClean="0"/>
              <a:t>Twice-yearly meetings before ATS and ERS conferences</a:t>
            </a:r>
          </a:p>
          <a:p>
            <a:pPr lvl="1"/>
            <a:r>
              <a:rPr lang="en-AU" smtClean="0"/>
              <a:t>Routine review of new scientific literature about asthma, including clinical trials, pragmatic studies and observational studies, together with reviews/meta-analyses</a:t>
            </a:r>
          </a:p>
          <a:p>
            <a:pPr lvl="1"/>
            <a:r>
              <a:rPr lang="en-AU" smtClean="0"/>
              <a:t>Other peer-reviewed material that has been submitted for review</a:t>
            </a:r>
          </a:p>
          <a:p>
            <a:pPr lvl="1"/>
            <a:r>
              <a:rPr lang="en-AU" smtClean="0"/>
              <a:t>Discussion of any paper considered to impact on the GINA report</a:t>
            </a:r>
          </a:p>
          <a:p>
            <a:pPr lvl="1"/>
            <a:r>
              <a:rPr lang="en-AU" smtClean="0"/>
              <a:t>Recommendations about therapies for which at least two good quality clinical trials are available, and that have been approved for asthma by a major regulator</a:t>
            </a:r>
          </a:p>
          <a:p>
            <a:r>
              <a:rPr lang="en-AU" smtClean="0"/>
              <a:t>Annual update of GINA report, appendix and Pocket Guides</a:t>
            </a:r>
          </a:p>
          <a:p>
            <a:endParaRPr lang="en-AU" dirty="0"/>
          </a:p>
        </p:txBody>
      </p:sp>
      <p:sp>
        <p:nvSpPr>
          <p:cNvPr id="2" name="Title 1"/>
          <p:cNvSpPr>
            <a:spLocks noGrp="1"/>
          </p:cNvSpPr>
          <p:nvPr>
            <p:ph type="title"/>
          </p:nvPr>
        </p:nvSpPr>
        <p:spPr/>
        <p:txBody>
          <a:bodyPr/>
          <a:lstStyle/>
          <a:p>
            <a:r>
              <a:rPr lang="en-AU" smtClean="0"/>
              <a:t>GINA Science Committee </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309099345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AU" smtClean="0"/>
              <a:t>Distinguishing asthma from COPD can be problematic</a:t>
            </a:r>
          </a:p>
          <a:p>
            <a:pPr lvl="1"/>
            <a:r>
              <a:rPr lang="en-AU" smtClean="0"/>
              <a:t>Particularly in smokers and older adults</a:t>
            </a:r>
          </a:p>
          <a:p>
            <a:pPr lvl="1"/>
            <a:r>
              <a:rPr lang="en-AU" smtClean="0"/>
              <a:t>Some patients may have clinical features of both asthma and COPD</a:t>
            </a:r>
          </a:p>
          <a:p>
            <a:r>
              <a:rPr lang="en-AU" smtClean="0"/>
              <a:t>Most clinical trials and guidelines are about asthma or COPD alone </a:t>
            </a:r>
          </a:p>
          <a:p>
            <a:r>
              <a:rPr lang="en-AU"/>
              <a:t>“Asthma-COPD overlap” is </a:t>
            </a:r>
            <a:r>
              <a:rPr lang="en-AU" u="sng"/>
              <a:t>not</a:t>
            </a:r>
            <a:r>
              <a:rPr lang="en-AU"/>
              <a:t> a single disease entity</a:t>
            </a:r>
          </a:p>
          <a:p>
            <a:pPr lvl="1"/>
            <a:r>
              <a:rPr lang="en-AU"/>
              <a:t>As for asthma and COPD, it includes patients with several different forms of airways disease (phenotypes)</a:t>
            </a:r>
          </a:p>
          <a:p>
            <a:pPr lvl="1"/>
            <a:r>
              <a:rPr lang="en-AU"/>
              <a:t>These features are caused by a range of different underlying mechanisms </a:t>
            </a:r>
          </a:p>
          <a:p>
            <a:r>
              <a:rPr lang="en-AU" smtClean="0"/>
              <a:t>The descriptive term asthma-COPD overlap (ACO) is useful </a:t>
            </a:r>
          </a:p>
          <a:p>
            <a:pPr lvl="1"/>
            <a:r>
              <a:rPr lang="en-AU" smtClean="0"/>
              <a:t>It maintains awareness by clinicians, researchers and regulators of the needs of these patients</a:t>
            </a:r>
          </a:p>
          <a:p>
            <a:r>
              <a:rPr lang="en-AU" smtClean="0"/>
              <a:t>To avoid the impression that this is a single disease, the previous term Asthma COPD Overlap Syndrome (ACOS) is no longer advised.</a:t>
            </a:r>
            <a:endParaRPr lang="en-AU"/>
          </a:p>
        </p:txBody>
      </p:sp>
      <p:sp>
        <p:nvSpPr>
          <p:cNvPr id="3" name="Title 2"/>
          <p:cNvSpPr>
            <a:spLocks noGrp="1"/>
          </p:cNvSpPr>
          <p:nvPr>
            <p:ph type="title"/>
          </p:nvPr>
        </p:nvSpPr>
        <p:spPr/>
        <p:txBody>
          <a:bodyPr/>
          <a:lstStyle/>
          <a:p>
            <a:r>
              <a:rPr lang="en-AU" smtClean="0"/>
              <a:t>Asthma-COPD overlap – terminology</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23297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smtClean="0"/>
              <a:t>To provide interim advice to assist </a:t>
            </a:r>
            <a:r>
              <a:rPr lang="en-AU" dirty="0" smtClean="0"/>
              <a:t>clinicians </a:t>
            </a:r>
            <a:r>
              <a:rPr lang="en-AU" smtClean="0"/>
              <a:t>(especially</a:t>
            </a:r>
            <a:br>
              <a:rPr lang="en-AU" smtClean="0"/>
            </a:br>
            <a:r>
              <a:rPr lang="en-AU" smtClean="0"/>
              <a:t>in </a:t>
            </a:r>
            <a:r>
              <a:rPr lang="en-AU" dirty="0" smtClean="0"/>
              <a:t>primary care and non-pulmonary specialties):</a:t>
            </a:r>
          </a:p>
          <a:p>
            <a:pPr lvl="1"/>
            <a:r>
              <a:rPr lang="en-AU" dirty="0" smtClean="0"/>
              <a:t>To identify patients with a disease of chronic airflow limitation</a:t>
            </a:r>
          </a:p>
          <a:p>
            <a:pPr lvl="1"/>
            <a:r>
              <a:rPr lang="en-AU" dirty="0" smtClean="0"/>
              <a:t>To distinguish asthma from COPD </a:t>
            </a:r>
            <a:r>
              <a:rPr lang="en-AU" smtClean="0"/>
              <a:t>and identify patients who have features of both</a:t>
            </a:r>
            <a:endParaRPr lang="en-AU" dirty="0" smtClean="0"/>
          </a:p>
          <a:p>
            <a:pPr lvl="1"/>
            <a:r>
              <a:rPr lang="en-AU" dirty="0" smtClean="0"/>
              <a:t>To decide </a:t>
            </a:r>
            <a:r>
              <a:rPr lang="en-AU" smtClean="0"/>
              <a:t>on safe initial </a:t>
            </a:r>
            <a:r>
              <a:rPr lang="en-AU" dirty="0" smtClean="0"/>
              <a:t>treatment and/or need for referral</a:t>
            </a:r>
          </a:p>
          <a:p>
            <a:r>
              <a:rPr lang="en-US" dirty="0" smtClean="0"/>
              <a:t>To stimulate </a:t>
            </a:r>
            <a:r>
              <a:rPr lang="en-US" dirty="0"/>
              <a:t>research </a:t>
            </a:r>
            <a:r>
              <a:rPr lang="en-US"/>
              <a:t>into </a:t>
            </a:r>
            <a:r>
              <a:rPr lang="en-US" smtClean="0"/>
              <a:t>airways disease, </a:t>
            </a:r>
            <a:r>
              <a:rPr lang="en-US" dirty="0"/>
              <a:t>by promoting:</a:t>
            </a:r>
            <a:endParaRPr lang="en-AU" dirty="0"/>
          </a:p>
          <a:p>
            <a:pPr lvl="1"/>
            <a:r>
              <a:rPr lang="en-US" dirty="0"/>
              <a:t>Study of characteristics and outcomes in broad populations of patients with chronic airflow </a:t>
            </a:r>
            <a:r>
              <a:rPr lang="en-US" dirty="0" smtClean="0"/>
              <a:t>limitation</a:t>
            </a:r>
            <a:endParaRPr lang="en-AU" dirty="0"/>
          </a:p>
          <a:p>
            <a:pPr lvl="1"/>
            <a:r>
              <a:rPr lang="en-AU" dirty="0"/>
              <a:t>Research into underlying mechanisms </a:t>
            </a:r>
            <a:r>
              <a:rPr lang="en-AU" dirty="0" smtClean="0"/>
              <a:t>that </a:t>
            </a:r>
            <a:r>
              <a:rPr lang="en-AU" dirty="0"/>
              <a:t>might allow development of specific </a:t>
            </a:r>
            <a:r>
              <a:rPr lang="en-AU" dirty="0" smtClean="0"/>
              <a:t>interventions for prevention and </a:t>
            </a:r>
            <a:r>
              <a:rPr lang="en-AU" smtClean="0"/>
              <a:t>management in this population</a:t>
            </a:r>
            <a:endParaRPr lang="en-AU" dirty="0" smtClean="0"/>
          </a:p>
        </p:txBody>
      </p:sp>
      <p:sp>
        <p:nvSpPr>
          <p:cNvPr id="2" name="Title 1"/>
          <p:cNvSpPr>
            <a:spLocks noGrp="1"/>
          </p:cNvSpPr>
          <p:nvPr>
            <p:ph type="title"/>
          </p:nvPr>
        </p:nvSpPr>
        <p:spPr/>
        <p:txBody>
          <a:bodyPr/>
          <a:lstStyle/>
          <a:p>
            <a:r>
              <a:rPr lang="en-AU" dirty="0" smtClean="0"/>
              <a:t>Objectives of </a:t>
            </a:r>
            <a:r>
              <a:rPr lang="en-AU" smtClean="0"/>
              <a:t>the asthma-COPD overlap chapter</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2320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sp>
        <p:nvSpPr>
          <p:cNvPr id="2" name="Title 1"/>
          <p:cNvSpPr>
            <a:spLocks noGrp="1"/>
          </p:cNvSpPr>
          <p:nvPr>
            <p:ph type="title"/>
          </p:nvPr>
        </p:nvSpPr>
        <p:spPr/>
        <p:txBody>
          <a:bodyPr/>
          <a:lstStyle/>
          <a:p>
            <a:r>
              <a:rPr lang="en-AU" dirty="0" smtClean="0"/>
              <a:t>Definitions</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494238260"/>
              </p:ext>
            </p:extLst>
          </p:nvPr>
        </p:nvGraphicFramePr>
        <p:xfrm>
          <a:off x="290286" y="1102019"/>
          <a:ext cx="8621485" cy="1576560"/>
        </p:xfrm>
        <a:graphic>
          <a:graphicData uri="http://schemas.openxmlformats.org/drawingml/2006/table">
            <a:tbl>
              <a:tblPr firstRow="1" bandRow="1">
                <a:tableStyleId>{7E9639D4-E3E2-4D34-9284-5A2195B3D0D7}</a:tableStyleId>
              </a:tblPr>
              <a:tblGrid>
                <a:gridCol w="8621485"/>
              </a:tblGrid>
              <a:tr h="422337">
                <a:tc>
                  <a:txBody>
                    <a:bodyPr/>
                    <a:lstStyle/>
                    <a:p>
                      <a:pPr algn="l"/>
                      <a:r>
                        <a:rPr lang="en-AU" sz="2000" dirty="0" smtClean="0">
                          <a:solidFill>
                            <a:srgbClr val="134679"/>
                          </a:solidFill>
                          <a:latin typeface="Arial" panose="020B0604020202020204" pitchFamily="34" charset="0"/>
                          <a:cs typeface="Arial" panose="020B0604020202020204" pitchFamily="34" charset="0"/>
                        </a:rPr>
                        <a:t>Asthma</a:t>
                      </a:r>
                      <a:endParaRPr lang="en-AU" sz="1800" dirty="0">
                        <a:solidFill>
                          <a:srgbClr val="134679"/>
                        </a:solidFill>
                        <a:latin typeface="Arial" panose="020B0604020202020204" pitchFamily="34" charset="0"/>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US" sz="1700" dirty="0" smtClean="0">
                          <a:solidFill>
                            <a:srgbClr val="134679"/>
                          </a:solidFill>
                          <a:latin typeface="Arial" panose="020B0604020202020204" pitchFamily="34" charset="0"/>
                          <a:cs typeface="Arial" panose="020B0604020202020204" pitchFamily="34" charset="0"/>
                        </a:rPr>
                        <a:t>Asthma is a heterogeneous disease, usually characterized by chronic airway inflammation. It is defined by the history of respiratory symptoms such as wheeze, shortness of breath, chest tightness and cough that vary over time and in intensity, together with variable expiratory airflow limitation. [</a:t>
                      </a:r>
                      <a:r>
                        <a:rPr lang="en-US" sz="1700" smtClean="0">
                          <a:solidFill>
                            <a:srgbClr val="134679"/>
                          </a:solidFill>
                          <a:latin typeface="Arial" panose="020B0604020202020204" pitchFamily="34" charset="0"/>
                          <a:cs typeface="Arial" panose="020B0604020202020204" pitchFamily="34" charset="0"/>
                        </a:rPr>
                        <a:t>GINA 2018]</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TextBox 7"/>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5-1 (1/3)</a:t>
            </a:r>
            <a:endParaRPr lang="en-AU" sz="1200" i="1" dirty="0">
              <a:solidFill>
                <a:prstClr val="white"/>
              </a:solidFill>
            </a:endParaRPr>
          </a:p>
        </p:txBody>
      </p:sp>
    </p:spTree>
    <p:extLst>
      <p:ext uri="{BB962C8B-B14F-4D97-AF65-F5344CB8AC3E}">
        <p14:creationId xmlns:p14="http://schemas.microsoft.com/office/powerpoint/2010/main" val="422836241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AU"/>
          </a:p>
        </p:txBody>
      </p:sp>
      <p:sp>
        <p:nvSpPr>
          <p:cNvPr id="2" name="Title 1"/>
          <p:cNvSpPr>
            <a:spLocks noGrp="1"/>
          </p:cNvSpPr>
          <p:nvPr>
            <p:ph type="title"/>
          </p:nvPr>
        </p:nvSpPr>
        <p:spPr/>
        <p:txBody>
          <a:bodyPr/>
          <a:lstStyle/>
          <a:p>
            <a:r>
              <a:rPr lang="en-AU" dirty="0" smtClean="0"/>
              <a:t>Definitions</a:t>
            </a:r>
            <a:endParaRPr lang="en-AU" dirty="0"/>
          </a:p>
        </p:txBody>
      </p:sp>
      <p:sp>
        <p:nvSpPr>
          <p:cNvPr id="8" name="TextBox 7"/>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5-1 (2/3)</a:t>
            </a:r>
            <a:endParaRPr lang="en-AU" sz="1200" i="1" dirty="0">
              <a:solidFill>
                <a:prstClr val="white"/>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151859344"/>
              </p:ext>
            </p:extLst>
          </p:nvPr>
        </p:nvGraphicFramePr>
        <p:xfrm>
          <a:off x="290286" y="1102019"/>
          <a:ext cx="8621485" cy="3153120"/>
        </p:xfrm>
        <a:graphic>
          <a:graphicData uri="http://schemas.openxmlformats.org/drawingml/2006/table">
            <a:tbl>
              <a:tblPr firstRow="1" bandRow="1">
                <a:tableStyleId>{7E9639D4-E3E2-4D34-9284-5A2195B3D0D7}</a:tableStyleId>
              </a:tblPr>
              <a:tblGrid>
                <a:gridCol w="8621485"/>
              </a:tblGrid>
              <a:tr h="422337">
                <a:tc>
                  <a:txBody>
                    <a:bodyPr/>
                    <a:lstStyle/>
                    <a:p>
                      <a:pPr algn="l"/>
                      <a:r>
                        <a:rPr lang="en-AU" sz="2000" dirty="0" smtClean="0">
                          <a:solidFill>
                            <a:srgbClr val="134679"/>
                          </a:solidFill>
                          <a:latin typeface="Arial" panose="020B0604020202020204" pitchFamily="34" charset="0"/>
                          <a:cs typeface="Arial" panose="020B0604020202020204" pitchFamily="34" charset="0"/>
                        </a:rPr>
                        <a:t>Asthma</a:t>
                      </a:r>
                      <a:endParaRPr lang="en-AU" sz="1700" dirty="0">
                        <a:solidFill>
                          <a:srgbClr val="134679"/>
                        </a:solidFill>
                        <a:latin typeface="Arial" panose="020B0604020202020204" pitchFamily="34" charset="0"/>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US" sz="1700" dirty="0" smtClean="0">
                          <a:solidFill>
                            <a:srgbClr val="134679"/>
                          </a:solidFill>
                          <a:latin typeface="Arial" panose="020B0604020202020204" pitchFamily="34" charset="0"/>
                          <a:cs typeface="Arial" panose="020B0604020202020204" pitchFamily="34" charset="0"/>
                        </a:rPr>
                        <a:t>Asthma is a heterogeneous disease, usually characterized by chronic airway inflammation. It is defined by the history of respiratory symptoms such as wheeze, shortness of breath, chest tightness and cough that vary over time and in intensity, together with variable expiratory airflow limitation. [</a:t>
                      </a:r>
                      <a:r>
                        <a:rPr lang="en-US" sz="1700" smtClean="0">
                          <a:solidFill>
                            <a:srgbClr val="134679"/>
                          </a:solidFill>
                          <a:latin typeface="Arial" panose="020B0604020202020204" pitchFamily="34" charset="0"/>
                          <a:cs typeface="Arial" panose="020B0604020202020204" pitchFamily="34" charset="0"/>
                        </a:rPr>
                        <a:t>GINA 2018]</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1200">
                <a:tc>
                  <a:txBody>
                    <a:bodyPr/>
                    <a:lstStyle/>
                    <a:p>
                      <a:pPr marL="0" algn="l" defTabSz="914400" rtl="0" eaLnBrk="1" latinLnBrk="0" hangingPunct="1"/>
                      <a:r>
                        <a:rPr lang="en-AU" sz="2000" b="1" kern="1200" dirty="0" smtClean="0">
                          <a:solidFill>
                            <a:srgbClr val="134679"/>
                          </a:solidFill>
                          <a:latin typeface="Arial" panose="020B0604020202020204" pitchFamily="34" charset="0"/>
                          <a:ea typeface="+mn-ea"/>
                          <a:cs typeface="Arial" panose="020B0604020202020204" pitchFamily="34" charset="0"/>
                        </a:rPr>
                        <a:t>COPD</a:t>
                      </a:r>
                      <a:endParaRPr lang="en-AU" sz="1700" b="1" kern="1200" dirty="0" smtClean="0">
                        <a:solidFill>
                          <a:srgbClr val="134679"/>
                        </a:solidFill>
                        <a:latin typeface="Arial" panose="020B0604020202020204" pitchFamily="34" charset="0"/>
                        <a:ea typeface="+mn-ea"/>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Chronic obstructive pulmonary disease (COPD) is a common, preventable and treatable disease that is characterized by persistent respiratory symptoms and airflow limitation that is due to airway and/or alveolar abnormalities usually caused by significant exposure to noxious particles or gases</a:t>
                      </a:r>
                      <a:r>
                        <a:rPr lang="en-US" sz="1700" smtClean="0">
                          <a:solidFill>
                            <a:srgbClr val="134679"/>
                          </a:solidFill>
                          <a:latin typeface="Arial" panose="020B0604020202020204" pitchFamily="34" charset="0"/>
                          <a:cs typeface="Arial" panose="020B0604020202020204" pitchFamily="34" charset="0"/>
                        </a:rPr>
                        <a:t>. [GOLD 2018]</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5" name="Group 10"/>
          <p:cNvGrpSpPr>
            <a:grpSpLocks/>
          </p:cNvGrpSpPr>
          <p:nvPr/>
        </p:nvGrpSpPr>
        <p:grpSpPr bwMode="auto">
          <a:xfrm>
            <a:off x="5773278" y="131081"/>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9" name="Rectangle 8"/>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67313172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sp>
        <p:nvSpPr>
          <p:cNvPr id="2" name="Title 1"/>
          <p:cNvSpPr>
            <a:spLocks noGrp="1"/>
          </p:cNvSpPr>
          <p:nvPr>
            <p:ph type="title"/>
          </p:nvPr>
        </p:nvSpPr>
        <p:spPr/>
        <p:txBody>
          <a:bodyPr/>
          <a:lstStyle/>
          <a:p>
            <a:r>
              <a:rPr lang="en-AU" dirty="0" smtClean="0"/>
              <a:t>Definitions</a:t>
            </a:r>
            <a:endParaRPr lang="en-AU" dirty="0"/>
          </a:p>
        </p:txBody>
      </p:sp>
      <p:sp>
        <p:nvSpPr>
          <p:cNvPr id="8" name="TextBox 7"/>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5-1 (3/3)</a:t>
            </a:r>
            <a:endParaRPr lang="en-AU" sz="1200" i="1" dirty="0">
              <a:solidFill>
                <a:prstClr val="white"/>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4048379417"/>
              </p:ext>
            </p:extLst>
          </p:nvPr>
        </p:nvGraphicFramePr>
        <p:xfrm>
          <a:off x="290286" y="1102019"/>
          <a:ext cx="8621485" cy="5517420"/>
        </p:xfrm>
        <a:graphic>
          <a:graphicData uri="http://schemas.openxmlformats.org/drawingml/2006/table">
            <a:tbl>
              <a:tblPr firstRow="1" bandRow="1">
                <a:tableStyleId>{7E9639D4-E3E2-4D34-9284-5A2195B3D0D7}</a:tableStyleId>
              </a:tblPr>
              <a:tblGrid>
                <a:gridCol w="8621485"/>
              </a:tblGrid>
              <a:tr h="422337">
                <a:tc>
                  <a:txBody>
                    <a:bodyPr/>
                    <a:lstStyle/>
                    <a:p>
                      <a:pPr algn="l"/>
                      <a:r>
                        <a:rPr lang="en-AU" sz="2000" dirty="0" smtClean="0">
                          <a:solidFill>
                            <a:srgbClr val="134679"/>
                          </a:solidFill>
                          <a:latin typeface="Arial" panose="020B0604020202020204" pitchFamily="34" charset="0"/>
                          <a:cs typeface="Arial" panose="020B0604020202020204" pitchFamily="34" charset="0"/>
                        </a:rPr>
                        <a:t>Asthma</a:t>
                      </a:r>
                      <a:endParaRPr lang="en-AU" sz="1800" dirty="0">
                        <a:solidFill>
                          <a:srgbClr val="134679"/>
                        </a:solidFill>
                        <a:latin typeface="Arial" panose="020B0604020202020204" pitchFamily="34" charset="0"/>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US" sz="1700" dirty="0" smtClean="0">
                          <a:solidFill>
                            <a:srgbClr val="134679"/>
                          </a:solidFill>
                          <a:latin typeface="Arial" panose="020B0604020202020204" pitchFamily="34" charset="0"/>
                          <a:cs typeface="Arial" panose="020B0604020202020204" pitchFamily="34" charset="0"/>
                        </a:rPr>
                        <a:t>Asthma is a heterogeneous disease, usually characterized by chronic airway inflammation. It is defined by the history of respiratory symptoms such as wheeze, shortness of breath, chest tightness and cough that vary over time and in intensity, together with variable expiratory airflow limitation. [</a:t>
                      </a:r>
                      <a:r>
                        <a:rPr lang="en-US" sz="1700" smtClean="0">
                          <a:solidFill>
                            <a:srgbClr val="134679"/>
                          </a:solidFill>
                          <a:latin typeface="Arial" panose="020B0604020202020204" pitchFamily="34" charset="0"/>
                          <a:cs typeface="Arial" panose="020B0604020202020204" pitchFamily="34" charset="0"/>
                        </a:rPr>
                        <a:t>GINA 2018]</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1200">
                <a:tc>
                  <a:txBody>
                    <a:bodyPr/>
                    <a:lstStyle/>
                    <a:p>
                      <a:pPr marL="0" algn="l" defTabSz="914400" rtl="0" eaLnBrk="1" latinLnBrk="0" hangingPunct="1"/>
                      <a:r>
                        <a:rPr lang="en-AU" sz="2000" b="1" kern="1200" dirty="0" smtClean="0">
                          <a:solidFill>
                            <a:srgbClr val="134679"/>
                          </a:solidFill>
                          <a:latin typeface="Arial" panose="020B0604020202020204" pitchFamily="34" charset="0"/>
                          <a:ea typeface="+mn-ea"/>
                          <a:cs typeface="Arial" panose="020B0604020202020204" pitchFamily="34" charset="0"/>
                        </a:rPr>
                        <a:t>COPD</a:t>
                      </a:r>
                      <a:endParaRPr lang="en-AU" sz="1800" b="1" kern="1200" dirty="0" smtClean="0">
                        <a:solidFill>
                          <a:srgbClr val="134679"/>
                        </a:solidFill>
                        <a:latin typeface="Arial" panose="020B0604020202020204" pitchFamily="34" charset="0"/>
                        <a:ea typeface="+mn-ea"/>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Chronic obstructive pulmonary disease (COPD) is a common, preventable and treatable disease that is characterized by persistent respiratory symptoms and airflow limitation that is due to airway and/or alveolar abnormalities usually caused by significant exposure to noxious particles or gases</a:t>
                      </a:r>
                      <a:r>
                        <a:rPr lang="en-US" sz="1700" smtClean="0">
                          <a:solidFill>
                            <a:srgbClr val="134679"/>
                          </a:solidFill>
                          <a:latin typeface="Arial" panose="020B0604020202020204" pitchFamily="34" charset="0"/>
                          <a:cs typeface="Arial" panose="020B0604020202020204" pitchFamily="34" charset="0"/>
                        </a:rPr>
                        <a:t>. [GOLD 2018]</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1200">
                <a:tc>
                  <a:txBody>
                    <a:bodyPr/>
                    <a:lstStyle/>
                    <a:p>
                      <a:pPr marL="0" indent="0">
                        <a:spcBef>
                          <a:spcPts val="600"/>
                        </a:spcBef>
                        <a:buFont typeface="Arial" panose="020B0604020202020204" pitchFamily="34" charset="0"/>
                        <a:buNone/>
                      </a:pPr>
                      <a:r>
                        <a:rPr lang="en-AU" sz="2000" b="1" baseline="0" dirty="0" smtClean="0">
                          <a:solidFill>
                            <a:srgbClr val="134679"/>
                          </a:solidFill>
                          <a:latin typeface="Arial" panose="020B0604020202020204" pitchFamily="34" charset="0"/>
                          <a:cs typeface="Arial" panose="020B0604020202020204" pitchFamily="34" charset="0"/>
                        </a:rPr>
                        <a:t>Asthma-COPD </a:t>
                      </a:r>
                      <a:r>
                        <a:rPr lang="en-AU" sz="2000" b="1" baseline="0" smtClean="0">
                          <a:solidFill>
                            <a:srgbClr val="134679"/>
                          </a:solidFill>
                          <a:latin typeface="Arial" panose="020B0604020202020204" pitchFamily="34" charset="0"/>
                          <a:cs typeface="Arial" panose="020B0604020202020204" pitchFamily="34" charset="0"/>
                        </a:rPr>
                        <a:t>overlap </a:t>
                      </a:r>
                      <a:r>
                        <a:rPr lang="en-AU" sz="1800" b="0" baseline="0" smtClean="0">
                          <a:solidFill>
                            <a:srgbClr val="134679"/>
                          </a:solidFill>
                          <a:latin typeface="Arial" panose="020B0604020202020204" pitchFamily="34" charset="0"/>
                          <a:cs typeface="Arial" panose="020B0604020202020204" pitchFamily="34" charset="0"/>
                        </a:rPr>
                        <a:t>[not a definition, but a description for clinical use]</a:t>
                      </a:r>
                      <a:endParaRPr lang="en-AU" sz="1800" b="0" baseline="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Asthma-COPD overlap (ACO) is characterized by persistent airflow limitation with several features usually associated with asthma and several features usually associated with COPD. Asthma-COPD overlap is therefore identified in clinical practice by the features that it shares with both asthma and COPD.</a:t>
                      </a:r>
                    </a:p>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This is not a definition, but a description for clinical use, as asthma-COPD overlap includes several different clinical phenotypes and there are likely to be several different underlying mechanisms.</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4964954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Stepwise approach to diagnosis and initial treatment</a:t>
            </a:r>
            <a:endParaRPr lang="en-AU" dirty="0"/>
          </a:p>
        </p:txBody>
      </p:sp>
      <p:sp>
        <p:nvSpPr>
          <p:cNvPr id="3" name="Content Placeholder 2"/>
          <p:cNvSpPr>
            <a:spLocks noGrp="1"/>
          </p:cNvSpPr>
          <p:nvPr>
            <p:ph idx="4294967295"/>
          </p:nvPr>
        </p:nvSpPr>
        <p:spPr>
          <a:xfrm>
            <a:off x="5103813" y="1857375"/>
            <a:ext cx="4040187" cy="3817938"/>
          </a:xfrm>
          <a:prstGeom prst="rect">
            <a:avLst/>
          </a:prstGeom>
        </p:spPr>
        <p:txBody>
          <a:bodyPr>
            <a:normAutofit/>
          </a:bodyPr>
          <a:lstStyle/>
          <a:p>
            <a:pPr marL="0" indent="0">
              <a:buNone/>
            </a:pPr>
            <a:r>
              <a:rPr lang="en-AU" sz="2000" dirty="0" smtClean="0"/>
              <a:t>For an adult who presents with respiratory symptoms:</a:t>
            </a:r>
          </a:p>
          <a:p>
            <a:pPr marL="457200" indent="-457200">
              <a:buFont typeface="+mj-lt"/>
              <a:buAutoNum type="arabicPeriod"/>
            </a:pPr>
            <a:r>
              <a:rPr lang="en-AU" sz="2000" dirty="0" smtClean="0">
                <a:solidFill>
                  <a:srgbClr val="134679"/>
                </a:solidFill>
              </a:rPr>
              <a:t>Does the patient have chronic airways disease?</a:t>
            </a:r>
          </a:p>
          <a:p>
            <a:pPr marL="457200" indent="-457200">
              <a:buFont typeface="+mj-lt"/>
              <a:buAutoNum type="arabicPeriod"/>
            </a:pPr>
            <a:r>
              <a:rPr lang="en-AU" sz="2000" dirty="0" smtClean="0">
                <a:solidFill>
                  <a:srgbClr val="134679"/>
                </a:solidFill>
              </a:rPr>
              <a:t>Syndromic diagnosis of asthma, COPD </a:t>
            </a:r>
            <a:r>
              <a:rPr lang="en-AU" sz="2000" smtClean="0">
                <a:solidFill>
                  <a:srgbClr val="134679"/>
                </a:solidFill>
              </a:rPr>
              <a:t>and overlap</a:t>
            </a:r>
            <a:endParaRPr lang="en-AU" sz="2000" dirty="0" smtClean="0">
              <a:solidFill>
                <a:srgbClr val="134679"/>
              </a:solidFill>
            </a:endParaRPr>
          </a:p>
          <a:p>
            <a:pPr marL="457200" indent="-457200">
              <a:buFont typeface="+mj-lt"/>
              <a:buAutoNum type="arabicPeriod"/>
            </a:pPr>
            <a:r>
              <a:rPr lang="en-AU" sz="2000" dirty="0" smtClean="0">
                <a:solidFill>
                  <a:srgbClr val="134679"/>
                </a:solidFill>
              </a:rPr>
              <a:t>Spirometry</a:t>
            </a:r>
          </a:p>
          <a:p>
            <a:pPr marL="457200" indent="-457200">
              <a:buFont typeface="+mj-lt"/>
              <a:buAutoNum type="arabicPeriod"/>
            </a:pPr>
            <a:r>
              <a:rPr lang="en-AU" sz="2000" dirty="0" smtClean="0">
                <a:solidFill>
                  <a:srgbClr val="134679"/>
                </a:solidFill>
              </a:rPr>
              <a:t>Commence initial therapy</a:t>
            </a:r>
          </a:p>
          <a:p>
            <a:pPr marL="457200" indent="-457200">
              <a:buFont typeface="+mj-lt"/>
              <a:buAutoNum type="arabicPeriod"/>
            </a:pPr>
            <a:r>
              <a:rPr lang="en-AU" sz="2000" dirty="0" smtClean="0">
                <a:solidFill>
                  <a:srgbClr val="134679"/>
                </a:solidFill>
              </a:rPr>
              <a:t>Referral for specialized investigations (if necessary)</a:t>
            </a:r>
            <a:endParaRPr lang="en-AU" sz="2000" dirty="0">
              <a:solidFill>
                <a:srgbClr val="134679"/>
              </a:solidFill>
            </a:endParaRPr>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5-4</a:t>
            </a:r>
            <a:endParaRPr lang="en-AU" sz="1200" i="1" dirty="0">
              <a:solidFill>
                <a:schemeClr val="bg1"/>
              </a:solidFill>
            </a:endParaRPr>
          </a:p>
        </p:txBody>
      </p:sp>
      <p:grpSp>
        <p:nvGrpSpPr>
          <p:cNvPr id="6" name="Group 5"/>
          <p:cNvGrpSpPr/>
          <p:nvPr/>
        </p:nvGrpSpPr>
        <p:grpSpPr>
          <a:xfrm>
            <a:off x="800100" y="1270000"/>
            <a:ext cx="3232150" cy="5130800"/>
            <a:chOff x="800100" y="1270000"/>
            <a:chExt cx="3232150" cy="5130800"/>
          </a:xfrm>
        </p:grpSpPr>
        <p:pic>
          <p:nvPicPr>
            <p:cNvPr id="7" name="Picture 1" descr="Asthma guideline col final2-0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1270000"/>
              <a:ext cx="323215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1438275" y="1358900"/>
              <a:ext cx="16732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a:solidFill>
                    <a:schemeClr val="bg1"/>
                  </a:solidFill>
                </a:rPr>
                <a:t>DIAGNOSE CHRONIC AIRWAYS DISEASE</a:t>
              </a:r>
            </a:p>
            <a:p>
              <a:pPr eaLnBrk="1" hangingPunct="1"/>
              <a:r>
                <a:rPr lang="en-US" altLang="en-US" sz="500">
                  <a:solidFill>
                    <a:schemeClr val="bg1"/>
                  </a:solidFill>
                </a:rPr>
                <a:t>Do symptoms suggest chronic airways disease?</a:t>
              </a:r>
            </a:p>
          </p:txBody>
        </p:sp>
        <p:sp>
          <p:nvSpPr>
            <p:cNvPr id="9" name="TextBox 7"/>
            <p:cNvSpPr txBox="1">
              <a:spLocks noChangeArrowheads="1"/>
            </p:cNvSpPr>
            <p:nvPr/>
          </p:nvSpPr>
          <p:spPr bwMode="auto">
            <a:xfrm>
              <a:off x="968375" y="1381125"/>
              <a:ext cx="541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b="1">
                  <a:solidFill>
                    <a:srgbClr val="FFFFFF"/>
                  </a:solidFill>
                </a:rPr>
                <a:t>STEP 1</a:t>
              </a:r>
            </a:p>
          </p:txBody>
        </p:sp>
        <p:sp>
          <p:nvSpPr>
            <p:cNvPr id="10" name="Rectangle 9"/>
            <p:cNvSpPr/>
            <p:nvPr/>
          </p:nvSpPr>
          <p:spPr>
            <a:xfrm>
              <a:off x="1249363" y="1579563"/>
              <a:ext cx="300037" cy="176212"/>
            </a:xfrm>
            <a:prstGeom prst="rect">
              <a:avLst/>
            </a:prstGeom>
          </p:spPr>
          <p:txBody>
            <a:bodyPr wrap="none">
              <a:spAutoFit/>
            </a:bodyPr>
            <a:lstStyle/>
            <a:p>
              <a:pPr algn="ctr">
                <a:defRPr/>
              </a:pPr>
              <a:r>
                <a:rPr lang="en-US" sz="550" dirty="0">
                  <a:latin typeface="Arial" charset="0"/>
                  <a:ea typeface="ＭＳ Ｐゴシック" charset="0"/>
                  <a:cs typeface="ＭＳ Ｐゴシック" charset="0"/>
                </a:rPr>
                <a:t>Yes</a:t>
              </a:r>
            </a:p>
          </p:txBody>
        </p:sp>
        <p:sp>
          <p:nvSpPr>
            <p:cNvPr id="11" name="Rectangle 10"/>
            <p:cNvSpPr/>
            <p:nvPr/>
          </p:nvSpPr>
          <p:spPr>
            <a:xfrm>
              <a:off x="2281238" y="1579563"/>
              <a:ext cx="274637" cy="176212"/>
            </a:xfrm>
            <a:prstGeom prst="rect">
              <a:avLst/>
            </a:prstGeom>
          </p:spPr>
          <p:txBody>
            <a:bodyPr wrap="none">
              <a:spAutoFit/>
            </a:bodyPr>
            <a:lstStyle/>
            <a:p>
              <a:pPr algn="ctr">
                <a:defRPr/>
              </a:pPr>
              <a:r>
                <a:rPr lang="en-US" sz="550" dirty="0">
                  <a:latin typeface="Arial" charset="0"/>
                  <a:ea typeface="ＭＳ Ｐゴシック" charset="0"/>
                  <a:cs typeface="ＭＳ Ｐゴシック" charset="0"/>
                </a:rPr>
                <a:t>No</a:t>
              </a:r>
            </a:p>
          </p:txBody>
        </p:sp>
        <p:sp>
          <p:nvSpPr>
            <p:cNvPr id="12" name="Rectangle 11"/>
            <p:cNvSpPr/>
            <p:nvPr/>
          </p:nvSpPr>
          <p:spPr>
            <a:xfrm>
              <a:off x="2909888" y="1579563"/>
              <a:ext cx="1081087" cy="176212"/>
            </a:xfrm>
            <a:prstGeom prst="rect">
              <a:avLst/>
            </a:prstGeom>
          </p:spPr>
          <p:txBody>
            <a:bodyPr wrap="none">
              <a:spAutoFit/>
            </a:bodyPr>
            <a:lstStyle/>
            <a:p>
              <a:pPr algn="ctr">
                <a:defRPr/>
              </a:pPr>
              <a:r>
                <a:rPr lang="en-US" sz="550" dirty="0">
                  <a:latin typeface="Arial" charset="0"/>
                  <a:ea typeface="ＭＳ Ｐゴシック" charset="0"/>
                  <a:cs typeface="ＭＳ Ｐゴシック" charset="0"/>
                </a:rPr>
                <a:t>Consider other diseases first</a:t>
              </a:r>
            </a:p>
          </p:txBody>
        </p:sp>
        <p:sp>
          <p:nvSpPr>
            <p:cNvPr id="13" name="TextBox 11"/>
            <p:cNvSpPr txBox="1">
              <a:spLocks noChangeArrowheads="1"/>
            </p:cNvSpPr>
            <p:nvPr/>
          </p:nvSpPr>
          <p:spPr bwMode="auto">
            <a:xfrm>
              <a:off x="1444625" y="1857375"/>
              <a:ext cx="25257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5"/>
                </a:spcAft>
              </a:pPr>
              <a:r>
                <a:rPr lang="en-US" altLang="en-US" sz="500" b="1">
                  <a:solidFill>
                    <a:srgbClr val="FFFFFF"/>
                  </a:solidFill>
                </a:rPr>
                <a:t>SYNDROMIC DIAGNOSIS IN ADULTS</a:t>
              </a:r>
            </a:p>
            <a:p>
              <a:pPr eaLnBrk="1" hangingPunct="1"/>
              <a:r>
                <a:rPr lang="en-US" altLang="en-US" sz="500">
                  <a:solidFill>
                    <a:srgbClr val="FFFFFF"/>
                  </a:solidFill>
                </a:rPr>
                <a:t>(i) Assemble the features for asthma and for COPD that best describe the patient.</a:t>
              </a:r>
            </a:p>
            <a:p>
              <a:pPr eaLnBrk="1" hangingPunct="1"/>
              <a:r>
                <a:rPr lang="en-US" altLang="en-US" sz="500">
                  <a:solidFill>
                    <a:srgbClr val="FFFFFF"/>
                  </a:solidFill>
                </a:rPr>
                <a:t>(ii) Compare number of features in favour of each diagnosis and select a diagnosis</a:t>
              </a:r>
            </a:p>
          </p:txBody>
        </p:sp>
        <p:sp>
          <p:nvSpPr>
            <p:cNvPr id="14" name="TextBox 12"/>
            <p:cNvSpPr txBox="1">
              <a:spLocks noChangeArrowheads="1"/>
            </p:cNvSpPr>
            <p:nvPr/>
          </p:nvSpPr>
          <p:spPr bwMode="auto">
            <a:xfrm>
              <a:off x="927100" y="1897063"/>
              <a:ext cx="4492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b="1">
                  <a:solidFill>
                    <a:srgbClr val="FFFFFF"/>
                  </a:solidFill>
                </a:rPr>
                <a:t>STEP 2</a:t>
              </a:r>
            </a:p>
          </p:txBody>
        </p:sp>
        <p:sp>
          <p:nvSpPr>
            <p:cNvPr id="15" name="Rectangle 14"/>
            <p:cNvSpPr/>
            <p:nvPr/>
          </p:nvSpPr>
          <p:spPr>
            <a:xfrm>
              <a:off x="909635" y="2190750"/>
              <a:ext cx="896202" cy="169277"/>
            </a:xfrm>
            <a:prstGeom prst="rect">
              <a:avLst/>
            </a:prstGeom>
          </p:spPr>
          <p:txBody>
            <a:bodyPr wrap="none" lIns="36000">
              <a:spAutoFit/>
            </a:bodyPr>
            <a:lstStyle/>
            <a:p>
              <a:pPr>
                <a:defRPr/>
              </a:pPr>
              <a:r>
                <a:rPr lang="en-US" sz="500" kern="500" spc="-10" dirty="0" smtClean="0">
                  <a:latin typeface="Arial" charset="0"/>
                  <a:ea typeface="ＭＳ Ｐゴシック" charset="0"/>
                  <a:cs typeface="ＭＳ Ｐゴシック" charset="0"/>
                </a:rPr>
                <a:t>Features: </a:t>
              </a:r>
              <a:r>
                <a:rPr lang="en-US" sz="500" kern="500" spc="-10" dirty="0">
                  <a:latin typeface="Arial" charset="0"/>
                  <a:ea typeface="ＭＳ Ｐゴシック" charset="0"/>
                  <a:cs typeface="ＭＳ Ｐゴシック" charset="0"/>
                </a:rPr>
                <a:t>if present </a:t>
              </a:r>
              <a:r>
                <a:rPr lang="en-US" sz="500" kern="500" spc="-10" dirty="0" smtClean="0">
                  <a:latin typeface="Arial" charset="0"/>
                  <a:ea typeface="ＭＳ Ｐゴシック" charset="0"/>
                  <a:cs typeface="ＭＳ Ｐゴシック" charset="0"/>
                </a:rPr>
                <a:t>suggest </a:t>
              </a:r>
              <a:endParaRPr lang="en-US" sz="500" kern="500" spc="-10" dirty="0">
                <a:latin typeface="Arial" charset="0"/>
                <a:ea typeface="ＭＳ Ｐゴシック" charset="0"/>
                <a:cs typeface="ＭＳ Ｐゴシック" charset="0"/>
              </a:endParaRPr>
            </a:p>
          </p:txBody>
        </p:sp>
        <p:sp>
          <p:nvSpPr>
            <p:cNvPr id="16" name="Rectangle 14"/>
            <p:cNvSpPr>
              <a:spLocks noChangeArrowheads="1"/>
            </p:cNvSpPr>
            <p:nvPr/>
          </p:nvSpPr>
          <p:spPr bwMode="auto">
            <a:xfrm>
              <a:off x="1709738" y="2193925"/>
              <a:ext cx="4095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a:cs typeface="Arial" pitchFamily="34" charset="0"/>
                </a:rPr>
                <a:t>ASTHMA</a:t>
              </a:r>
            </a:p>
          </p:txBody>
        </p:sp>
        <p:sp>
          <p:nvSpPr>
            <p:cNvPr id="17" name="Rectangle 15"/>
            <p:cNvSpPr>
              <a:spLocks noChangeArrowheads="1"/>
            </p:cNvSpPr>
            <p:nvPr/>
          </p:nvSpPr>
          <p:spPr bwMode="auto">
            <a:xfrm>
              <a:off x="2816225" y="2193925"/>
              <a:ext cx="32226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cs typeface="Arial" pitchFamily="34" charset="0"/>
                </a:rPr>
                <a:t>COPD</a:t>
              </a:r>
            </a:p>
          </p:txBody>
        </p:sp>
        <p:sp>
          <p:nvSpPr>
            <p:cNvPr id="18" name="Rectangle 16"/>
            <p:cNvSpPr>
              <a:spLocks noChangeArrowheads="1"/>
            </p:cNvSpPr>
            <p:nvPr/>
          </p:nvSpPr>
          <p:spPr bwMode="auto">
            <a:xfrm>
              <a:off x="936625" y="2286000"/>
              <a:ext cx="5000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dirty="0"/>
                <a:t>Age of onset</a:t>
              </a:r>
            </a:p>
          </p:txBody>
        </p:sp>
        <p:sp>
          <p:nvSpPr>
            <p:cNvPr id="19" name="Rectangle 17"/>
            <p:cNvSpPr>
              <a:spLocks noChangeArrowheads="1"/>
            </p:cNvSpPr>
            <p:nvPr/>
          </p:nvSpPr>
          <p:spPr bwMode="auto">
            <a:xfrm>
              <a:off x="1735138" y="2281238"/>
              <a:ext cx="6402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spc="-10" dirty="0"/>
                <a:t>Before age 20 years</a:t>
              </a:r>
            </a:p>
          </p:txBody>
        </p:sp>
        <p:sp>
          <p:nvSpPr>
            <p:cNvPr id="20" name="Rectangle 18"/>
            <p:cNvSpPr>
              <a:spLocks noChangeArrowheads="1"/>
            </p:cNvSpPr>
            <p:nvPr/>
          </p:nvSpPr>
          <p:spPr bwMode="auto">
            <a:xfrm>
              <a:off x="2838450" y="2286000"/>
              <a:ext cx="5886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spc="-10"/>
                <a:t>After age 40 years</a:t>
              </a:r>
            </a:p>
          </p:txBody>
        </p:sp>
        <p:sp>
          <p:nvSpPr>
            <p:cNvPr id="21" name="Rectangle 19"/>
            <p:cNvSpPr>
              <a:spLocks noChangeArrowheads="1"/>
            </p:cNvSpPr>
            <p:nvPr/>
          </p:nvSpPr>
          <p:spPr bwMode="auto">
            <a:xfrm>
              <a:off x="936625" y="2387600"/>
              <a:ext cx="7191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a:t>Pattern of symptoms</a:t>
              </a:r>
            </a:p>
          </p:txBody>
        </p:sp>
        <p:sp>
          <p:nvSpPr>
            <p:cNvPr id="22" name="Rectangle 21"/>
            <p:cNvSpPr/>
            <p:nvPr/>
          </p:nvSpPr>
          <p:spPr>
            <a:xfrm>
              <a:off x="1743075" y="2413000"/>
              <a:ext cx="1131888" cy="489878"/>
            </a:xfrm>
            <a:prstGeom prst="rect">
              <a:avLst/>
            </a:prstGeom>
          </p:spPr>
          <p:txBody>
            <a:bodyPr lIns="0">
              <a:spAutoFit/>
            </a:bodyPr>
            <a:lstStyle/>
            <a:p>
              <a:pPr>
                <a:spcAft>
                  <a:spcPts val="100"/>
                </a:spcAft>
                <a:defRPr/>
              </a:pPr>
              <a:r>
                <a:rPr lang="en-US" sz="500" kern="500" spc="-10" dirty="0">
                  <a:latin typeface="Arial" charset="0"/>
                  <a:ea typeface="ＭＳ Ｐゴシック" charset="0"/>
                  <a:cs typeface="ＭＳ Ｐゴシック" charset="0"/>
                </a:rPr>
                <a:t>Variation over minutes, hours or days</a:t>
              </a:r>
            </a:p>
            <a:p>
              <a:pPr>
                <a:spcAft>
                  <a:spcPts val="100"/>
                </a:spcAft>
                <a:defRPr/>
              </a:pPr>
              <a:r>
                <a:rPr lang="en-US" sz="500" kern="500" spc="-10" dirty="0">
                  <a:latin typeface="Arial" charset="0"/>
                  <a:ea typeface="ＭＳ Ｐゴシック" charset="0"/>
                  <a:cs typeface="ＭＳ Ｐゴシック" charset="0"/>
                </a:rPr>
                <a:t>Worse during the night or early </a:t>
              </a:r>
              <a:r>
                <a:rPr lang="en-US" sz="500" kern="500" spc="-10" dirty="0" smtClean="0">
                  <a:latin typeface="Arial" charset="0"/>
                  <a:ea typeface="ＭＳ Ｐゴシック" charset="0"/>
                  <a:cs typeface="ＭＳ Ｐゴシック" charset="0"/>
                </a:rPr>
                <a:t>morning. Triggered </a:t>
              </a:r>
              <a:r>
                <a:rPr lang="en-US" sz="500" kern="500" spc="-10" dirty="0">
                  <a:latin typeface="Arial" charset="0"/>
                  <a:ea typeface="ＭＳ Ｐゴシック" charset="0"/>
                  <a:cs typeface="ＭＳ Ｐゴシック" charset="0"/>
                </a:rPr>
                <a:t>by exercise, </a:t>
              </a:r>
              <a:r>
                <a:rPr lang="en-US" sz="500" kern="500" spc="-10" dirty="0" smtClean="0">
                  <a:latin typeface="Arial" charset="0"/>
                  <a:ea typeface="ＭＳ Ｐゴシック" charset="0"/>
                  <a:cs typeface="ＭＳ Ｐゴシック" charset="0"/>
                </a:rPr>
                <a:t>emotions including </a:t>
              </a:r>
              <a:r>
                <a:rPr lang="en-US" sz="500" kern="500" spc="-10" dirty="0">
                  <a:latin typeface="Arial" charset="0"/>
                  <a:ea typeface="ＭＳ Ｐゴシック" charset="0"/>
                  <a:cs typeface="ＭＳ Ｐゴシック" charset="0"/>
                </a:rPr>
                <a:t>laughter, dust or </a:t>
              </a:r>
              <a:r>
                <a:rPr lang="en-US" sz="500" kern="500" spc="-10" dirty="0" smtClean="0">
                  <a:latin typeface="Arial" charset="0"/>
                  <a:ea typeface="ＭＳ Ｐゴシック" charset="0"/>
                  <a:cs typeface="ＭＳ Ｐゴシック" charset="0"/>
                </a:rPr>
                <a:t>exposure to </a:t>
              </a:r>
              <a:r>
                <a:rPr lang="en-US" sz="500" kern="500" spc="-10" dirty="0">
                  <a:latin typeface="Arial" charset="0"/>
                  <a:ea typeface="ＭＳ Ｐゴシック" charset="0"/>
                  <a:cs typeface="ＭＳ Ｐゴシック" charset="0"/>
                </a:rPr>
                <a:t>allergens</a:t>
              </a:r>
            </a:p>
          </p:txBody>
        </p:sp>
        <p:sp>
          <p:nvSpPr>
            <p:cNvPr id="23" name="Rectangle 22"/>
            <p:cNvSpPr/>
            <p:nvPr/>
          </p:nvSpPr>
          <p:spPr>
            <a:xfrm>
              <a:off x="2840038" y="2417763"/>
              <a:ext cx="1130391" cy="502702"/>
            </a:xfrm>
            <a:prstGeom prst="rect">
              <a:avLst/>
            </a:prstGeom>
          </p:spPr>
          <p:txBody>
            <a:bodyPr wrap="square" lIns="0">
              <a:spAutoFit/>
            </a:bodyPr>
            <a:lstStyle/>
            <a:p>
              <a:pPr>
                <a:spcAft>
                  <a:spcPts val="100"/>
                </a:spcAft>
                <a:defRPr/>
              </a:pPr>
              <a:r>
                <a:rPr lang="en-US" sz="500" kern="500" spc="-10" dirty="0">
                  <a:latin typeface="Arial" charset="0"/>
                  <a:ea typeface="ＭＳ Ｐゴシック" charset="0"/>
                  <a:cs typeface="ＭＳ Ｐゴシック" charset="0"/>
                </a:rPr>
                <a:t>Persistent despite treatment</a:t>
              </a:r>
            </a:p>
            <a:p>
              <a:pPr>
                <a:spcAft>
                  <a:spcPts val="100"/>
                </a:spcAft>
                <a:defRPr/>
              </a:pPr>
              <a:r>
                <a:rPr lang="en-US" sz="500" kern="500" spc="-10" dirty="0">
                  <a:latin typeface="Arial" charset="0"/>
                  <a:ea typeface="ＭＳ Ｐゴシック" charset="0"/>
                  <a:cs typeface="ＭＳ Ｐゴシック" charset="0"/>
                </a:rPr>
                <a:t>Good and bad days but always daily</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symptoms and </a:t>
              </a:r>
              <a:r>
                <a:rPr lang="en-US" sz="500" kern="500" spc="-10" dirty="0" err="1">
                  <a:latin typeface="Arial" charset="0"/>
                  <a:ea typeface="ＭＳ Ｐゴシック" charset="0"/>
                  <a:cs typeface="ＭＳ Ｐゴシック" charset="0"/>
                </a:rPr>
                <a:t>exertional</a:t>
              </a:r>
              <a:r>
                <a:rPr lang="en-US" sz="500" kern="500" spc="-10" dirty="0">
                  <a:latin typeface="Arial" charset="0"/>
                  <a:ea typeface="ＭＳ Ｐゴシック" charset="0"/>
                  <a:cs typeface="ＭＳ Ｐゴシック" charset="0"/>
                </a:rPr>
                <a:t> dyspnea</a:t>
              </a:r>
            </a:p>
            <a:p>
              <a:pPr>
                <a:spcAft>
                  <a:spcPts val="100"/>
                </a:spcAft>
                <a:defRPr/>
              </a:pPr>
              <a:r>
                <a:rPr lang="en-US" sz="500" kern="500" spc="-10" dirty="0">
                  <a:latin typeface="Arial" charset="0"/>
                  <a:ea typeface="ＭＳ Ｐゴシック" charset="0"/>
                  <a:cs typeface="ＭＳ Ｐゴシック" charset="0"/>
                </a:rPr>
                <a:t>Chronic cough &amp; sputum preceded </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onset of dyspnea, unrelated to triggers</a:t>
              </a:r>
            </a:p>
          </p:txBody>
        </p:sp>
        <p:sp>
          <p:nvSpPr>
            <p:cNvPr id="24" name="Rectangle 23"/>
            <p:cNvSpPr>
              <a:spLocks noChangeArrowheads="1"/>
            </p:cNvSpPr>
            <p:nvPr/>
          </p:nvSpPr>
          <p:spPr bwMode="auto">
            <a:xfrm>
              <a:off x="941388" y="2884488"/>
              <a:ext cx="5143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a:t>Lung function</a:t>
              </a:r>
            </a:p>
          </p:txBody>
        </p:sp>
        <p:sp>
          <p:nvSpPr>
            <p:cNvPr id="25" name="Rectangle 24"/>
            <p:cNvSpPr/>
            <p:nvPr/>
          </p:nvSpPr>
          <p:spPr>
            <a:xfrm>
              <a:off x="1733550" y="2846388"/>
              <a:ext cx="1032334" cy="246221"/>
            </a:xfrm>
            <a:prstGeom prst="rect">
              <a:avLst/>
            </a:prstGeom>
          </p:spPr>
          <p:txBody>
            <a:bodyPr wrap="none" lIns="0">
              <a:spAutoFit/>
            </a:bodyPr>
            <a:lstStyle/>
            <a:p>
              <a:pPr>
                <a:defRPr/>
              </a:pPr>
              <a:r>
                <a:rPr lang="en-US" sz="500" kern="500" spc="-10" dirty="0">
                  <a:latin typeface="Arial" charset="0"/>
                  <a:ea typeface="ＭＳ Ｐゴシック" charset="0"/>
                  <a:cs typeface="ＭＳ Ｐゴシック" charset="0"/>
                </a:rPr>
                <a:t>Record of variable airflow limitation</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(spirometry or peak flow)</a:t>
              </a:r>
            </a:p>
          </p:txBody>
        </p:sp>
        <p:sp>
          <p:nvSpPr>
            <p:cNvPr id="26" name="Rectangle 25"/>
            <p:cNvSpPr/>
            <p:nvPr/>
          </p:nvSpPr>
          <p:spPr>
            <a:xfrm>
              <a:off x="2838450" y="2857500"/>
              <a:ext cx="1082669" cy="246221"/>
            </a:xfrm>
            <a:prstGeom prst="rect">
              <a:avLst/>
            </a:prstGeom>
          </p:spPr>
          <p:txBody>
            <a:bodyPr wrap="none" lIns="0">
              <a:spAutoFit/>
            </a:bodyPr>
            <a:lstStyle/>
            <a:p>
              <a:pPr>
                <a:spcAft>
                  <a:spcPts val="100"/>
                </a:spcAft>
                <a:defRPr/>
              </a:pPr>
              <a:r>
                <a:rPr lang="en-US" sz="500" kern="500" spc="-10" dirty="0">
                  <a:latin typeface="Arial" charset="0"/>
                  <a:ea typeface="ＭＳ Ｐゴシック" charset="0"/>
                  <a:cs typeface="ＭＳ Ｐゴシック" charset="0"/>
                </a:rPr>
                <a:t>Record of persistent airflow limitation</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a:t>
              </a:r>
              <a:r>
                <a:rPr lang="en-US" sz="500" kern="500" spc="-10" dirty="0" smtClean="0">
                  <a:latin typeface="Arial" charset="0"/>
                  <a:ea typeface="ＭＳ Ｐゴシック" charset="0"/>
                  <a:cs typeface="ＭＳ Ｐゴシック" charset="0"/>
                </a:rPr>
                <a:t>FEV</a:t>
              </a:r>
              <a:r>
                <a:rPr lang="en-US" sz="500" kern="500" spc="-10" baseline="-25000" dirty="0" smtClean="0">
                  <a:latin typeface="Arial" charset="0"/>
                  <a:ea typeface="ＭＳ Ｐゴシック" charset="0"/>
                  <a:cs typeface="ＭＳ Ｐゴシック" charset="0"/>
                </a:rPr>
                <a:t>1</a:t>
              </a:r>
              <a:r>
                <a:rPr lang="en-US" sz="500" kern="500" spc="-10" dirty="0" smtClean="0">
                  <a:latin typeface="Arial" charset="0"/>
                  <a:ea typeface="ＭＳ Ｐゴシック" charset="0"/>
                  <a:cs typeface="ＭＳ Ｐゴシック" charset="0"/>
                </a:rPr>
                <a:t>/FVC </a:t>
              </a:r>
              <a:r>
                <a:rPr lang="en-US" sz="500" kern="500" spc="-10" dirty="0">
                  <a:latin typeface="Arial" charset="0"/>
                  <a:ea typeface="ＭＳ Ｐゴシック" charset="0"/>
                  <a:cs typeface="ＭＳ Ｐゴシック" charset="0"/>
                </a:rPr>
                <a:t>&lt; 0.7 post-BD)</a:t>
              </a:r>
            </a:p>
          </p:txBody>
        </p:sp>
        <p:sp>
          <p:nvSpPr>
            <p:cNvPr id="27" name="Rectangle 26"/>
            <p:cNvSpPr>
              <a:spLocks noChangeArrowheads="1"/>
            </p:cNvSpPr>
            <p:nvPr/>
          </p:nvSpPr>
          <p:spPr bwMode="auto">
            <a:xfrm>
              <a:off x="942975" y="3028950"/>
              <a:ext cx="7826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500" dirty="0"/>
                <a:t>Lung function between</a:t>
              </a:r>
              <a:br>
                <a:rPr lang="en-US" altLang="en-US" sz="500" dirty="0"/>
              </a:br>
              <a:r>
                <a:rPr lang="en-US" altLang="en-US" sz="500" dirty="0"/>
                <a:t>symptoms</a:t>
              </a:r>
            </a:p>
          </p:txBody>
        </p:sp>
        <p:sp>
          <p:nvSpPr>
            <p:cNvPr id="28" name="Rectangle 27"/>
            <p:cNvSpPr>
              <a:spLocks noChangeArrowheads="1"/>
            </p:cNvSpPr>
            <p:nvPr/>
          </p:nvSpPr>
          <p:spPr bwMode="auto">
            <a:xfrm>
              <a:off x="1743075" y="3070225"/>
              <a:ext cx="2898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spc="-10" dirty="0"/>
                <a:t>Normal</a:t>
              </a:r>
            </a:p>
          </p:txBody>
        </p:sp>
        <p:sp>
          <p:nvSpPr>
            <p:cNvPr id="29" name="Rectangle 28"/>
            <p:cNvSpPr>
              <a:spLocks noChangeArrowheads="1"/>
            </p:cNvSpPr>
            <p:nvPr/>
          </p:nvSpPr>
          <p:spPr bwMode="auto">
            <a:xfrm>
              <a:off x="2847975" y="3057525"/>
              <a:ext cx="3545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spc="-10" dirty="0"/>
                <a:t>Abnormal</a:t>
              </a:r>
            </a:p>
          </p:txBody>
        </p:sp>
        <p:sp>
          <p:nvSpPr>
            <p:cNvPr id="30" name="Rectangle 29"/>
            <p:cNvSpPr/>
            <p:nvPr/>
          </p:nvSpPr>
          <p:spPr>
            <a:xfrm>
              <a:off x="1747838" y="3217863"/>
              <a:ext cx="1066800" cy="412750"/>
            </a:xfrm>
            <a:prstGeom prst="rect">
              <a:avLst/>
            </a:prstGeom>
          </p:spPr>
          <p:txBody>
            <a:bodyPr lIns="0">
              <a:spAutoFit/>
            </a:bodyPr>
            <a:lstStyle/>
            <a:p>
              <a:pPr>
                <a:spcAft>
                  <a:spcPts val="100"/>
                </a:spcAft>
                <a:defRPr/>
              </a:pPr>
              <a:r>
                <a:rPr lang="en-US" sz="500" kern="500" spc="-10" dirty="0">
                  <a:latin typeface="Arial" charset="0"/>
                  <a:ea typeface="ＭＳ Ｐゴシック" charset="0"/>
                  <a:cs typeface="ＭＳ Ｐゴシック" charset="0"/>
                </a:rPr>
                <a:t>Previous doctor diagnosis of asthma</a:t>
              </a:r>
            </a:p>
            <a:p>
              <a:pPr>
                <a:spcAft>
                  <a:spcPts val="100"/>
                </a:spcAft>
                <a:defRPr/>
              </a:pPr>
              <a:r>
                <a:rPr lang="en-US" sz="500" kern="500" spc="-10" dirty="0">
                  <a:latin typeface="Arial" charset="0"/>
                  <a:ea typeface="ＭＳ Ｐゴシック" charset="0"/>
                  <a:cs typeface="ＭＳ Ｐゴシック" charset="0"/>
                </a:rPr>
                <a:t>Family history of asthma, and other allergic conditions (allergic rhinitis or eczema)</a:t>
              </a:r>
            </a:p>
          </p:txBody>
        </p:sp>
        <p:sp>
          <p:nvSpPr>
            <p:cNvPr id="31" name="Rectangle 30"/>
            <p:cNvSpPr/>
            <p:nvPr/>
          </p:nvSpPr>
          <p:spPr>
            <a:xfrm>
              <a:off x="2844800" y="3200400"/>
              <a:ext cx="1125629" cy="412934"/>
            </a:xfrm>
            <a:prstGeom prst="rect">
              <a:avLst/>
            </a:prstGeom>
          </p:spPr>
          <p:txBody>
            <a:bodyPr wrap="none" lIns="0">
              <a:spAutoFit/>
            </a:bodyPr>
            <a:lstStyle/>
            <a:p>
              <a:pPr>
                <a:spcAft>
                  <a:spcPts val="100"/>
                </a:spcAft>
                <a:defRPr/>
              </a:pPr>
              <a:r>
                <a:rPr lang="en-US" sz="500" kern="500" spc="-10" dirty="0">
                  <a:latin typeface="Arial" charset="0"/>
                  <a:ea typeface="ＭＳ Ｐゴシック" charset="0"/>
                  <a:cs typeface="ＭＳ Ｐゴシック" charset="0"/>
                </a:rPr>
                <a:t>Previous doctor diagnosis of COPD,</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chronic bronchitis or emphysema</a:t>
              </a:r>
            </a:p>
            <a:p>
              <a:pPr>
                <a:spcAft>
                  <a:spcPts val="100"/>
                </a:spcAft>
                <a:defRPr/>
              </a:pPr>
              <a:r>
                <a:rPr lang="en-US" sz="500" kern="500" spc="-10" dirty="0">
                  <a:latin typeface="Arial" charset="0"/>
                  <a:ea typeface="ＭＳ Ｐゴシック" charset="0"/>
                  <a:cs typeface="ＭＳ Ｐゴシック" charset="0"/>
                </a:rPr>
                <a:t>Heavy exposure to risk factor: tobacco</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smoke, biomass fuels</a:t>
              </a:r>
            </a:p>
          </p:txBody>
        </p:sp>
        <p:sp>
          <p:nvSpPr>
            <p:cNvPr id="32" name="Rectangle 31"/>
            <p:cNvSpPr>
              <a:spLocks noChangeArrowheads="1"/>
            </p:cNvSpPr>
            <p:nvPr/>
          </p:nvSpPr>
          <p:spPr bwMode="auto">
            <a:xfrm>
              <a:off x="938213" y="3589338"/>
              <a:ext cx="488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dirty="0"/>
                <a:t>Time course</a:t>
              </a:r>
            </a:p>
          </p:txBody>
        </p:sp>
        <p:sp>
          <p:nvSpPr>
            <p:cNvPr id="33" name="Rectangle 32"/>
            <p:cNvSpPr/>
            <p:nvPr/>
          </p:nvSpPr>
          <p:spPr>
            <a:xfrm>
              <a:off x="1743075" y="3576638"/>
              <a:ext cx="1092200" cy="520655"/>
            </a:xfrm>
            <a:prstGeom prst="rect">
              <a:avLst/>
            </a:prstGeom>
          </p:spPr>
          <p:txBody>
            <a:bodyPr wrap="square" lIns="0">
              <a:spAutoFit/>
            </a:bodyPr>
            <a:lstStyle/>
            <a:p>
              <a:pPr>
                <a:lnSpc>
                  <a:spcPct val="90000"/>
                </a:lnSpc>
                <a:spcAft>
                  <a:spcPts val="100"/>
                </a:spcAft>
                <a:defRPr/>
              </a:pPr>
              <a:r>
                <a:rPr lang="en-US" sz="500" kern="500" spc="-10" dirty="0">
                  <a:latin typeface="Arial" charset="0"/>
                  <a:ea typeface="ＭＳ Ｐゴシック" charset="0"/>
                  <a:cs typeface="ＭＳ Ｐゴシック" charset="0"/>
                </a:rPr>
                <a:t>No worsening of symptoms over time</a:t>
              </a:r>
              <a:r>
                <a:rPr lang="en-US" sz="500" kern="500" spc="-10" dirty="0" smtClean="0">
                  <a:latin typeface="Arial" charset="0"/>
                  <a:ea typeface="ＭＳ Ｐゴシック" charset="0"/>
                  <a:cs typeface="ＭＳ Ｐゴシック" charset="0"/>
                </a:rPr>
                <a:t>. Variation </a:t>
              </a:r>
              <a:r>
                <a:rPr lang="en-US" sz="500" kern="500" spc="-10" dirty="0">
                  <a:latin typeface="Arial" charset="0"/>
                  <a:ea typeface="ＭＳ Ｐゴシック" charset="0"/>
                  <a:cs typeface="ＭＳ Ｐゴシック" charset="0"/>
                </a:rPr>
                <a:t>in symptoms either seasonally, or from year to year</a:t>
              </a:r>
            </a:p>
            <a:p>
              <a:pPr>
                <a:lnSpc>
                  <a:spcPct val="90000"/>
                </a:lnSpc>
                <a:spcAft>
                  <a:spcPts val="100"/>
                </a:spcAft>
                <a:defRPr/>
              </a:pPr>
              <a:r>
                <a:rPr lang="en-US" sz="500" kern="500" spc="-10" dirty="0">
                  <a:latin typeface="Arial" charset="0"/>
                  <a:ea typeface="ＭＳ Ｐゴシック" charset="0"/>
                  <a:cs typeface="ＭＳ Ｐゴシック" charset="0"/>
                </a:rPr>
                <a:t>May improve spontaneously or have an immediate response to bronchodilators or to ICS over weeks</a:t>
              </a:r>
            </a:p>
          </p:txBody>
        </p:sp>
        <p:sp>
          <p:nvSpPr>
            <p:cNvPr id="34" name="Rectangle 33"/>
            <p:cNvSpPr/>
            <p:nvPr/>
          </p:nvSpPr>
          <p:spPr>
            <a:xfrm>
              <a:off x="2844800" y="3621088"/>
              <a:ext cx="1109663" cy="395287"/>
            </a:xfrm>
            <a:prstGeom prst="rect">
              <a:avLst/>
            </a:prstGeom>
          </p:spPr>
          <p:txBody>
            <a:bodyPr lIns="0">
              <a:spAutoFit/>
            </a:bodyPr>
            <a:lstStyle/>
            <a:p>
              <a:pPr>
                <a:lnSpc>
                  <a:spcPct val="90000"/>
                </a:lnSpc>
                <a:spcAft>
                  <a:spcPts val="200"/>
                </a:spcAft>
                <a:defRPr/>
              </a:pPr>
              <a:r>
                <a:rPr lang="en-US" sz="500" kern="500" spc="-10" dirty="0">
                  <a:latin typeface="Arial" charset="0"/>
                  <a:ea typeface="ＭＳ Ｐゴシック" charset="0"/>
                  <a:cs typeface="ＭＳ Ｐゴシック" charset="0"/>
                </a:rPr>
                <a:t>Symptoms slowly worsening over </a:t>
              </a:r>
              <a:r>
                <a:rPr lang="en-US" sz="500" kern="500" spc="-10" dirty="0" smtClean="0">
                  <a:latin typeface="Arial" charset="0"/>
                  <a:ea typeface="ＭＳ Ｐゴシック" charset="0"/>
                  <a:cs typeface="ＭＳ Ｐゴシック" charset="0"/>
                </a:rPr>
                <a:t>time (</a:t>
              </a:r>
              <a:r>
                <a:rPr lang="en-US" sz="500" kern="500" spc="-10" dirty="0">
                  <a:latin typeface="Arial" charset="0"/>
                  <a:ea typeface="ＭＳ Ｐゴシック" charset="0"/>
                  <a:cs typeface="ＭＳ Ｐゴシック" charset="0"/>
                </a:rPr>
                <a:t>progressive course over years)</a:t>
              </a:r>
            </a:p>
            <a:p>
              <a:pPr>
                <a:lnSpc>
                  <a:spcPct val="90000"/>
                </a:lnSpc>
                <a:spcAft>
                  <a:spcPts val="200"/>
                </a:spcAft>
                <a:defRPr/>
              </a:pPr>
              <a:r>
                <a:rPr lang="en-US" sz="500" kern="500" spc="-10" dirty="0">
                  <a:latin typeface="Arial" charset="0"/>
                  <a:ea typeface="ＭＳ Ｐゴシック" charset="0"/>
                  <a:cs typeface="ＭＳ Ｐゴシック" charset="0"/>
                </a:rPr>
                <a:t>Rapid-acting bronchodilator treatment provides only limited relief</a:t>
              </a:r>
            </a:p>
          </p:txBody>
        </p:sp>
        <p:sp>
          <p:nvSpPr>
            <p:cNvPr id="35" name="Rectangle 34"/>
            <p:cNvSpPr>
              <a:spLocks noChangeArrowheads="1"/>
            </p:cNvSpPr>
            <p:nvPr/>
          </p:nvSpPr>
          <p:spPr bwMode="auto">
            <a:xfrm>
              <a:off x="938213" y="4017963"/>
              <a:ext cx="4762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dirty="0"/>
                <a:t>Chest X-ray</a:t>
              </a:r>
            </a:p>
          </p:txBody>
        </p:sp>
        <p:sp>
          <p:nvSpPr>
            <p:cNvPr id="36" name="Rectangle 35"/>
            <p:cNvSpPr/>
            <p:nvPr/>
          </p:nvSpPr>
          <p:spPr>
            <a:xfrm>
              <a:off x="1743075" y="4032250"/>
              <a:ext cx="1016000" cy="161925"/>
            </a:xfrm>
            <a:prstGeom prst="rect">
              <a:avLst/>
            </a:prstGeom>
          </p:spPr>
          <p:txBody>
            <a:bodyPr lIns="0">
              <a:spAutoFit/>
            </a:bodyPr>
            <a:lstStyle/>
            <a:p>
              <a:pPr>
                <a:lnSpc>
                  <a:spcPct val="90000"/>
                </a:lnSpc>
                <a:spcAft>
                  <a:spcPts val="100"/>
                </a:spcAft>
                <a:defRPr/>
              </a:pPr>
              <a:r>
                <a:rPr lang="en-US" sz="500" kern="500" spc="-10" dirty="0">
                  <a:latin typeface="Arial" charset="0"/>
                  <a:ea typeface="ＭＳ Ｐゴシック" charset="0"/>
                  <a:cs typeface="ＭＳ Ｐゴシック" charset="0"/>
                </a:rPr>
                <a:t>Normal</a:t>
              </a:r>
            </a:p>
          </p:txBody>
        </p:sp>
        <p:sp>
          <p:nvSpPr>
            <p:cNvPr id="37" name="Rectangle 36"/>
            <p:cNvSpPr/>
            <p:nvPr/>
          </p:nvSpPr>
          <p:spPr>
            <a:xfrm>
              <a:off x="2854325" y="4022725"/>
              <a:ext cx="663323" cy="161583"/>
            </a:xfrm>
            <a:prstGeom prst="rect">
              <a:avLst/>
            </a:prstGeom>
          </p:spPr>
          <p:txBody>
            <a:bodyPr wrap="none" lIns="0">
              <a:spAutoFit/>
            </a:bodyPr>
            <a:lstStyle/>
            <a:p>
              <a:pPr>
                <a:lnSpc>
                  <a:spcPct val="90000"/>
                </a:lnSpc>
                <a:spcAft>
                  <a:spcPts val="100"/>
                </a:spcAft>
                <a:defRPr/>
              </a:pPr>
              <a:r>
                <a:rPr lang="en-US" sz="500" kern="500" spc="-10" dirty="0">
                  <a:latin typeface="Arial" charset="0"/>
                  <a:ea typeface="ＭＳ Ｐゴシック" charset="0"/>
                  <a:cs typeface="ＭＳ Ｐゴシック" charset="0"/>
                </a:rPr>
                <a:t>Severe hyperinflation</a:t>
              </a:r>
            </a:p>
          </p:txBody>
        </p:sp>
        <p:sp>
          <p:nvSpPr>
            <p:cNvPr id="38" name="Rectangle 40"/>
            <p:cNvSpPr>
              <a:spLocks noChangeArrowheads="1"/>
            </p:cNvSpPr>
            <p:nvPr/>
          </p:nvSpPr>
          <p:spPr bwMode="auto">
            <a:xfrm>
              <a:off x="927100" y="4340225"/>
              <a:ext cx="48736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t>DIAGNOSIS</a:t>
              </a:r>
              <a:endParaRPr lang="en-US" altLang="en-US" sz="500" b="1" dirty="0">
                <a:cs typeface="Arial" pitchFamily="34" charset="0"/>
              </a:endParaRPr>
            </a:p>
          </p:txBody>
        </p:sp>
        <p:sp>
          <p:nvSpPr>
            <p:cNvPr id="39" name="Rectangle 41"/>
            <p:cNvSpPr>
              <a:spLocks noChangeArrowheads="1"/>
            </p:cNvSpPr>
            <p:nvPr/>
          </p:nvSpPr>
          <p:spPr bwMode="auto">
            <a:xfrm>
              <a:off x="931863" y="4454525"/>
              <a:ext cx="641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t>CONFIDENCE IN</a:t>
              </a:r>
            </a:p>
            <a:p>
              <a:pPr eaLnBrk="1" hangingPunct="1"/>
              <a:r>
                <a:rPr lang="en-US" altLang="en-US" sz="500" b="1" dirty="0"/>
                <a:t>DIAGNOSIS</a:t>
              </a:r>
              <a:endParaRPr lang="en-US" altLang="en-US" sz="500" b="1" dirty="0">
                <a:cs typeface="Arial" pitchFamily="34" charset="0"/>
              </a:endParaRPr>
            </a:p>
          </p:txBody>
        </p:sp>
        <p:sp>
          <p:nvSpPr>
            <p:cNvPr id="40" name="Rectangle 42"/>
            <p:cNvSpPr>
              <a:spLocks noChangeArrowheads="1"/>
            </p:cNvSpPr>
            <p:nvPr/>
          </p:nvSpPr>
          <p:spPr bwMode="auto">
            <a:xfrm>
              <a:off x="1708150" y="4343400"/>
              <a:ext cx="442913"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Asthma</a:t>
              </a:r>
            </a:p>
          </p:txBody>
        </p:sp>
        <p:sp>
          <p:nvSpPr>
            <p:cNvPr id="41" name="Rectangle 43"/>
            <p:cNvSpPr>
              <a:spLocks noChangeArrowheads="1"/>
            </p:cNvSpPr>
            <p:nvPr/>
          </p:nvSpPr>
          <p:spPr bwMode="auto">
            <a:xfrm>
              <a:off x="1708150" y="4502150"/>
              <a:ext cx="44291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Asthma</a:t>
              </a:r>
            </a:p>
          </p:txBody>
        </p:sp>
        <p:sp>
          <p:nvSpPr>
            <p:cNvPr id="42" name="Rectangle 44"/>
            <p:cNvSpPr>
              <a:spLocks noChangeArrowheads="1"/>
            </p:cNvSpPr>
            <p:nvPr/>
          </p:nvSpPr>
          <p:spPr bwMode="auto">
            <a:xfrm>
              <a:off x="2090738" y="4297363"/>
              <a:ext cx="5381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500" dirty="0"/>
                <a:t>Some features</a:t>
              </a:r>
            </a:p>
            <a:p>
              <a:pPr algn="ctr" eaLnBrk="1" hangingPunct="1"/>
              <a:r>
                <a:rPr lang="en-US" altLang="en-US" sz="500" dirty="0"/>
                <a:t>of asthma</a:t>
              </a:r>
            </a:p>
          </p:txBody>
        </p:sp>
        <p:sp>
          <p:nvSpPr>
            <p:cNvPr id="43" name="Rectangle 45"/>
            <p:cNvSpPr>
              <a:spLocks noChangeArrowheads="1"/>
            </p:cNvSpPr>
            <p:nvPr/>
          </p:nvSpPr>
          <p:spPr bwMode="auto">
            <a:xfrm>
              <a:off x="2146300" y="4502150"/>
              <a:ext cx="4445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Asthma</a:t>
              </a:r>
            </a:p>
          </p:txBody>
        </p:sp>
        <p:sp>
          <p:nvSpPr>
            <p:cNvPr id="44" name="Rectangle 46"/>
            <p:cNvSpPr>
              <a:spLocks noChangeArrowheads="1"/>
            </p:cNvSpPr>
            <p:nvPr/>
          </p:nvSpPr>
          <p:spPr bwMode="auto">
            <a:xfrm>
              <a:off x="2613025" y="4321175"/>
              <a:ext cx="444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Features of both</a:t>
              </a:r>
            </a:p>
          </p:txBody>
        </p:sp>
        <p:sp>
          <p:nvSpPr>
            <p:cNvPr id="45" name="Rectangle 47"/>
            <p:cNvSpPr>
              <a:spLocks noChangeArrowheads="1"/>
            </p:cNvSpPr>
            <p:nvPr/>
          </p:nvSpPr>
          <p:spPr bwMode="auto">
            <a:xfrm>
              <a:off x="2589213" y="4465638"/>
              <a:ext cx="44291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Could be </a:t>
              </a:r>
              <a:r>
                <a:rPr lang="en-US" altLang="en-US" sz="500"/>
                <a:t/>
              </a:r>
              <a:br>
                <a:rPr lang="en-US" altLang="en-US" sz="500"/>
              </a:br>
              <a:r>
                <a:rPr lang="en-US" altLang="en-US" sz="500" smtClean="0"/>
                <a:t>ACO</a:t>
              </a:r>
              <a:endParaRPr lang="en-US" altLang="en-US" sz="500" dirty="0"/>
            </a:p>
          </p:txBody>
        </p:sp>
        <p:sp>
          <p:nvSpPr>
            <p:cNvPr id="46" name="Rectangle 48"/>
            <p:cNvSpPr>
              <a:spLocks noChangeArrowheads="1"/>
            </p:cNvSpPr>
            <p:nvPr/>
          </p:nvSpPr>
          <p:spPr bwMode="auto">
            <a:xfrm>
              <a:off x="3046413" y="4300538"/>
              <a:ext cx="444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500" dirty="0"/>
                <a:t>Some features</a:t>
              </a:r>
            </a:p>
            <a:p>
              <a:pPr algn="ctr" eaLnBrk="1" hangingPunct="1"/>
              <a:r>
                <a:rPr lang="en-US" altLang="en-US" sz="500" dirty="0"/>
                <a:t>of COPD</a:t>
              </a:r>
            </a:p>
          </p:txBody>
        </p:sp>
        <p:sp>
          <p:nvSpPr>
            <p:cNvPr id="47" name="Rectangle 49"/>
            <p:cNvSpPr>
              <a:spLocks noChangeArrowheads="1"/>
            </p:cNvSpPr>
            <p:nvPr/>
          </p:nvSpPr>
          <p:spPr bwMode="auto">
            <a:xfrm>
              <a:off x="3046413" y="4470400"/>
              <a:ext cx="444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Possibly </a:t>
              </a:r>
              <a:br>
                <a:rPr lang="en-US" altLang="en-US" sz="500" dirty="0"/>
              </a:br>
              <a:r>
                <a:rPr lang="en-US" altLang="en-US" sz="500" dirty="0"/>
                <a:t>COPD</a:t>
              </a:r>
            </a:p>
          </p:txBody>
        </p:sp>
        <p:sp>
          <p:nvSpPr>
            <p:cNvPr id="48" name="Rectangle 50"/>
            <p:cNvSpPr>
              <a:spLocks noChangeArrowheads="1"/>
            </p:cNvSpPr>
            <p:nvPr/>
          </p:nvSpPr>
          <p:spPr bwMode="auto">
            <a:xfrm>
              <a:off x="3479800" y="4343400"/>
              <a:ext cx="42386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500" dirty="0"/>
                <a:t>COPD</a:t>
              </a:r>
            </a:p>
          </p:txBody>
        </p:sp>
        <p:sp>
          <p:nvSpPr>
            <p:cNvPr id="49" name="Rectangle 51"/>
            <p:cNvSpPr>
              <a:spLocks noChangeArrowheads="1"/>
            </p:cNvSpPr>
            <p:nvPr/>
          </p:nvSpPr>
          <p:spPr bwMode="auto">
            <a:xfrm>
              <a:off x="3487738" y="4503738"/>
              <a:ext cx="419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COPD</a:t>
              </a:r>
            </a:p>
          </p:txBody>
        </p:sp>
        <p:sp>
          <p:nvSpPr>
            <p:cNvPr id="50" name="TextBox 49"/>
            <p:cNvSpPr txBox="1"/>
            <p:nvPr/>
          </p:nvSpPr>
          <p:spPr>
            <a:xfrm>
              <a:off x="930969" y="4141788"/>
              <a:ext cx="2986981" cy="215900"/>
            </a:xfrm>
            <a:prstGeom prst="rect">
              <a:avLst/>
            </a:prstGeom>
            <a:noFill/>
          </p:spPr>
          <p:txBody>
            <a:bodyPr wrap="square"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400" dirty="0"/>
                <a:t>NOTE: • These features best distinguish between asthma and COPD. • Several positive features (3 or more) for either asthma or </a:t>
              </a:r>
              <a:r>
                <a:rPr lang="en-US" altLang="en-US" sz="400" dirty="0" smtClean="0"/>
                <a:t/>
              </a:r>
              <a:br>
                <a:rPr lang="en-US" altLang="en-US" sz="400" dirty="0" smtClean="0"/>
              </a:br>
              <a:r>
                <a:rPr lang="en-US" altLang="en-US" sz="400" dirty="0" smtClean="0"/>
                <a:t>COPD </a:t>
              </a:r>
              <a:r>
                <a:rPr lang="en-US" altLang="en-US" sz="400" dirty="0"/>
                <a:t>suggest that diagnosis. • If there are a similar number for both asthma and COPD, consider diagnosis </a:t>
              </a:r>
              <a:r>
                <a:rPr lang="en-US" altLang="en-US" sz="400"/>
                <a:t>of </a:t>
              </a:r>
              <a:r>
                <a:rPr lang="en-US" altLang="en-US" sz="400" smtClean="0"/>
                <a:t>ACO</a:t>
              </a:r>
              <a:endParaRPr lang="en-US" altLang="en-US" sz="400" dirty="0"/>
            </a:p>
          </p:txBody>
        </p:sp>
        <p:sp>
          <p:nvSpPr>
            <p:cNvPr id="51" name="TextBox 55"/>
            <p:cNvSpPr txBox="1">
              <a:spLocks noChangeArrowheads="1"/>
            </p:cNvSpPr>
            <p:nvPr/>
          </p:nvSpPr>
          <p:spPr bwMode="auto">
            <a:xfrm>
              <a:off x="1681163" y="4813300"/>
              <a:ext cx="223678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pPr>
              <a:r>
                <a:rPr lang="en-US" altLang="en-US" sz="500" dirty="0"/>
                <a:t>Marked</a:t>
              </a:r>
            </a:p>
            <a:p>
              <a:pPr eaLnBrk="1" hangingPunct="1">
                <a:lnSpc>
                  <a:spcPct val="80000"/>
                </a:lnSpc>
              </a:pPr>
              <a:r>
                <a:rPr lang="en-US" altLang="en-US" sz="500" dirty="0"/>
                <a:t>reversible airflow limitation</a:t>
              </a:r>
            </a:p>
            <a:p>
              <a:pPr eaLnBrk="1" hangingPunct="1">
                <a:lnSpc>
                  <a:spcPct val="80000"/>
                </a:lnSpc>
              </a:pPr>
              <a:r>
                <a:rPr lang="en-US" altLang="en-US" sz="500" dirty="0"/>
                <a:t>(pre-post bronchodilator) or other</a:t>
              </a:r>
            </a:p>
            <a:p>
              <a:pPr eaLnBrk="1" hangingPunct="1">
                <a:lnSpc>
                  <a:spcPct val="80000"/>
                </a:lnSpc>
              </a:pPr>
              <a:r>
                <a:rPr lang="en-US" altLang="en-US" sz="500" dirty="0"/>
                <a:t>proof of variable airflow limitation</a:t>
              </a:r>
              <a:endParaRPr lang="en-US" altLang="en-US" sz="500" dirty="0">
                <a:solidFill>
                  <a:srgbClr val="FFFFFF"/>
                </a:solidFill>
              </a:endParaRPr>
            </a:p>
          </p:txBody>
        </p:sp>
        <p:sp>
          <p:nvSpPr>
            <p:cNvPr id="52" name="TextBox 56"/>
            <p:cNvSpPr txBox="1">
              <a:spLocks noChangeArrowheads="1"/>
            </p:cNvSpPr>
            <p:nvPr/>
          </p:nvSpPr>
          <p:spPr bwMode="auto">
            <a:xfrm>
              <a:off x="898525" y="4795838"/>
              <a:ext cx="668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b="1" dirty="0">
                  <a:solidFill>
                    <a:srgbClr val="FFFFFF"/>
                  </a:solidFill>
                </a:rPr>
                <a:t>STEP 3</a:t>
              </a:r>
            </a:p>
            <a:p>
              <a:pPr eaLnBrk="1" hangingPunct="1"/>
              <a:r>
                <a:rPr lang="en-US" altLang="en-US" sz="500" dirty="0">
                  <a:solidFill>
                    <a:schemeClr val="bg1"/>
                  </a:solidFill>
                </a:rPr>
                <a:t>PERFORM</a:t>
              </a:r>
            </a:p>
            <a:p>
              <a:pPr eaLnBrk="1" hangingPunct="1"/>
              <a:r>
                <a:rPr lang="en-US" altLang="en-US" sz="500" dirty="0">
                  <a:solidFill>
                    <a:schemeClr val="bg1"/>
                  </a:solidFill>
                </a:rPr>
                <a:t>SPIROMETRY</a:t>
              </a:r>
              <a:endParaRPr lang="en-US" altLang="en-US" sz="500" b="1" dirty="0">
                <a:solidFill>
                  <a:schemeClr val="bg1"/>
                </a:solidFill>
              </a:endParaRPr>
            </a:p>
          </p:txBody>
        </p:sp>
        <p:sp>
          <p:nvSpPr>
            <p:cNvPr id="53" name="Rectangle 57"/>
            <p:cNvSpPr>
              <a:spLocks noChangeArrowheads="1"/>
            </p:cNvSpPr>
            <p:nvPr/>
          </p:nvSpPr>
          <p:spPr bwMode="auto">
            <a:xfrm>
              <a:off x="2028825" y="4832350"/>
              <a:ext cx="1878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500" dirty="0"/>
                <a:t>FEV</a:t>
              </a:r>
              <a:r>
                <a:rPr lang="en-US" altLang="en-US" sz="500" baseline="-25000" dirty="0"/>
                <a:t>1</a:t>
              </a:r>
              <a:r>
                <a:rPr lang="en-US" altLang="en-US" sz="500" dirty="0"/>
                <a:t>/FVC &lt; 0.7</a:t>
              </a:r>
            </a:p>
            <a:p>
              <a:pPr algn="r" eaLnBrk="1" hangingPunct="1"/>
              <a:r>
                <a:rPr lang="en-US" altLang="en-US" sz="500" dirty="0"/>
                <a:t>post-BD</a:t>
              </a:r>
            </a:p>
          </p:txBody>
        </p:sp>
        <p:sp>
          <p:nvSpPr>
            <p:cNvPr id="54" name="TextBox 59"/>
            <p:cNvSpPr txBox="1">
              <a:spLocks noChangeArrowheads="1"/>
            </p:cNvSpPr>
            <p:nvPr/>
          </p:nvSpPr>
          <p:spPr bwMode="auto">
            <a:xfrm>
              <a:off x="1635125" y="5273675"/>
              <a:ext cx="5699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pPr>
              <a:r>
                <a:rPr lang="en-US" altLang="en-US" sz="500" dirty="0"/>
                <a:t>Asthma drugs</a:t>
              </a:r>
            </a:p>
            <a:p>
              <a:pPr algn="ctr" eaLnBrk="1" hangingPunct="1">
                <a:lnSpc>
                  <a:spcPct val="80000"/>
                </a:lnSpc>
              </a:pPr>
              <a:r>
                <a:rPr lang="en-US" altLang="en-US" sz="500" dirty="0"/>
                <a:t>No LABA</a:t>
              </a:r>
            </a:p>
            <a:p>
              <a:pPr algn="ctr" eaLnBrk="1" hangingPunct="1">
                <a:lnSpc>
                  <a:spcPct val="80000"/>
                </a:lnSpc>
              </a:pPr>
              <a:r>
                <a:rPr lang="en-US" altLang="en-US" sz="500" dirty="0"/>
                <a:t>monotherapy</a:t>
              </a:r>
              <a:endParaRPr lang="en-US" altLang="en-US" sz="500" dirty="0">
                <a:solidFill>
                  <a:srgbClr val="FFFFFF"/>
                </a:solidFill>
              </a:endParaRPr>
            </a:p>
          </p:txBody>
        </p:sp>
        <p:sp>
          <p:nvSpPr>
            <p:cNvPr id="55" name="TextBox 60"/>
            <p:cNvSpPr txBox="1">
              <a:spLocks noChangeArrowheads="1"/>
            </p:cNvSpPr>
            <p:nvPr/>
          </p:nvSpPr>
          <p:spPr bwMode="auto">
            <a:xfrm>
              <a:off x="903288" y="5241925"/>
              <a:ext cx="6350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solidFill>
                    <a:srgbClr val="FFFFFF"/>
                  </a:solidFill>
                </a:rPr>
                <a:t>STEP 4</a:t>
              </a:r>
            </a:p>
            <a:p>
              <a:pPr eaLnBrk="1" hangingPunct="1"/>
              <a:r>
                <a:rPr lang="en-US" altLang="en-US" sz="500" dirty="0">
                  <a:solidFill>
                    <a:schemeClr val="bg1"/>
                  </a:solidFill>
                </a:rPr>
                <a:t>INITIAL</a:t>
              </a:r>
            </a:p>
            <a:p>
              <a:pPr eaLnBrk="1" hangingPunct="1"/>
              <a:r>
                <a:rPr lang="en-US" altLang="en-US" sz="500" dirty="0">
                  <a:solidFill>
                    <a:schemeClr val="bg1"/>
                  </a:solidFill>
                </a:rPr>
                <a:t>TREATMENT*</a:t>
              </a:r>
              <a:endParaRPr lang="en-US" altLang="en-US" sz="500" b="1" dirty="0">
                <a:solidFill>
                  <a:schemeClr val="bg1"/>
                </a:solidFill>
              </a:endParaRPr>
            </a:p>
          </p:txBody>
        </p:sp>
        <p:sp>
          <p:nvSpPr>
            <p:cNvPr id="56" name="Rectangle 61"/>
            <p:cNvSpPr>
              <a:spLocks noChangeArrowheads="1"/>
            </p:cNvSpPr>
            <p:nvPr/>
          </p:nvSpPr>
          <p:spPr bwMode="auto">
            <a:xfrm>
              <a:off x="3054350" y="5313363"/>
              <a:ext cx="4302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pPr>
              <a:r>
                <a:rPr lang="en-US" altLang="en-US" sz="500" dirty="0"/>
                <a:t>COPD drugs</a:t>
              </a:r>
            </a:p>
          </p:txBody>
        </p:sp>
        <p:sp>
          <p:nvSpPr>
            <p:cNvPr id="57" name="TextBox 62"/>
            <p:cNvSpPr txBox="1">
              <a:spLocks noChangeArrowheads="1"/>
            </p:cNvSpPr>
            <p:nvPr/>
          </p:nvSpPr>
          <p:spPr bwMode="auto">
            <a:xfrm>
              <a:off x="2057400" y="5273675"/>
              <a:ext cx="60166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pPr>
              <a:r>
                <a:rPr lang="en-US" altLang="en-US" sz="500" dirty="0"/>
                <a:t>Asthma drugs</a:t>
              </a:r>
            </a:p>
            <a:p>
              <a:pPr algn="ctr" eaLnBrk="1" hangingPunct="1">
                <a:lnSpc>
                  <a:spcPct val="80000"/>
                </a:lnSpc>
              </a:pPr>
              <a:r>
                <a:rPr lang="en-US" altLang="en-US" sz="500" dirty="0"/>
                <a:t>No LABA</a:t>
              </a:r>
            </a:p>
            <a:p>
              <a:pPr algn="ctr" eaLnBrk="1" hangingPunct="1">
                <a:lnSpc>
                  <a:spcPct val="80000"/>
                </a:lnSpc>
              </a:pPr>
              <a:r>
                <a:rPr lang="en-US" altLang="en-US" sz="500" dirty="0"/>
                <a:t>monotherapy</a:t>
              </a:r>
              <a:endParaRPr lang="en-US" altLang="en-US" sz="500" dirty="0">
                <a:solidFill>
                  <a:srgbClr val="FFFFFF"/>
                </a:solidFill>
              </a:endParaRPr>
            </a:p>
          </p:txBody>
        </p:sp>
        <p:sp>
          <p:nvSpPr>
            <p:cNvPr id="58" name="TextBox 63"/>
            <p:cNvSpPr txBox="1">
              <a:spLocks noChangeArrowheads="1"/>
            </p:cNvSpPr>
            <p:nvPr/>
          </p:nvSpPr>
          <p:spPr bwMode="auto">
            <a:xfrm>
              <a:off x="2551113" y="525145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pPr>
              <a:r>
                <a:rPr lang="en-US" altLang="en-US" sz="500" dirty="0" smtClean="0"/>
                <a:t>ICS, and usually LABA</a:t>
              </a:r>
              <a:endParaRPr lang="en-US" altLang="en-US" sz="500" dirty="0"/>
            </a:p>
            <a:p>
              <a:pPr algn="ctr" eaLnBrk="1" hangingPunct="1">
                <a:lnSpc>
                  <a:spcPct val="90000"/>
                </a:lnSpc>
              </a:pPr>
              <a:r>
                <a:rPr lang="en-US" altLang="en-US" sz="500" dirty="0"/>
                <a:t>+/or LAMA</a:t>
              </a:r>
              <a:endParaRPr lang="en-US" altLang="en-US" sz="500" dirty="0">
                <a:solidFill>
                  <a:srgbClr val="FFFFFF"/>
                </a:solidFill>
              </a:endParaRPr>
            </a:p>
          </p:txBody>
        </p:sp>
        <p:sp>
          <p:nvSpPr>
            <p:cNvPr id="59" name="Rectangle 64"/>
            <p:cNvSpPr>
              <a:spLocks noChangeArrowheads="1"/>
            </p:cNvSpPr>
            <p:nvPr/>
          </p:nvSpPr>
          <p:spPr bwMode="auto">
            <a:xfrm>
              <a:off x="3479800" y="5310188"/>
              <a:ext cx="4318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pPr>
              <a:r>
                <a:rPr lang="en-US" altLang="en-US" sz="500" dirty="0"/>
                <a:t>COPD drugs</a:t>
              </a:r>
            </a:p>
          </p:txBody>
        </p:sp>
        <p:sp>
          <p:nvSpPr>
            <p:cNvPr id="60" name="Rectangle 65"/>
            <p:cNvSpPr>
              <a:spLocks noChangeArrowheads="1"/>
            </p:cNvSpPr>
            <p:nvPr/>
          </p:nvSpPr>
          <p:spPr bwMode="auto">
            <a:xfrm>
              <a:off x="1620838" y="5545138"/>
              <a:ext cx="22828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dirty="0"/>
                <a:t>*Consult GINA and GOLD documents for recommended treatments.</a:t>
              </a:r>
            </a:p>
          </p:txBody>
        </p:sp>
        <p:sp>
          <p:nvSpPr>
            <p:cNvPr id="61" name="TextBox 67"/>
            <p:cNvSpPr txBox="1">
              <a:spLocks noChangeArrowheads="1"/>
            </p:cNvSpPr>
            <p:nvPr/>
          </p:nvSpPr>
          <p:spPr bwMode="auto">
            <a:xfrm>
              <a:off x="896938" y="5811838"/>
              <a:ext cx="92551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solidFill>
                    <a:srgbClr val="FFFFFF"/>
                  </a:solidFill>
                </a:rPr>
                <a:t>STEP 5</a:t>
              </a:r>
            </a:p>
            <a:p>
              <a:pPr eaLnBrk="1" hangingPunct="1"/>
              <a:r>
                <a:rPr lang="en-US" altLang="en-US" sz="500" dirty="0">
                  <a:solidFill>
                    <a:srgbClr val="FFFFFF"/>
                  </a:solidFill>
                </a:rPr>
                <a:t>SPECIALISED</a:t>
              </a:r>
            </a:p>
            <a:p>
              <a:pPr eaLnBrk="1" hangingPunct="1"/>
              <a:r>
                <a:rPr lang="en-US" altLang="en-US" sz="500" dirty="0">
                  <a:solidFill>
                    <a:srgbClr val="FFFFFF"/>
                  </a:solidFill>
                </a:rPr>
                <a:t>INVESTIGATIONS</a:t>
              </a:r>
            </a:p>
            <a:p>
              <a:pPr eaLnBrk="1" hangingPunct="1"/>
              <a:r>
                <a:rPr lang="en-US" altLang="en-US" sz="500" dirty="0">
                  <a:solidFill>
                    <a:srgbClr val="FFFFFF"/>
                  </a:solidFill>
                </a:rPr>
                <a:t>or REFER IF:</a:t>
              </a:r>
              <a:endParaRPr lang="en-US" altLang="en-US" sz="500" b="1" dirty="0">
                <a:solidFill>
                  <a:srgbClr val="FFFFFF"/>
                </a:solidFill>
              </a:endParaRPr>
            </a:p>
          </p:txBody>
        </p:sp>
        <p:sp>
          <p:nvSpPr>
            <p:cNvPr id="62" name="TextBox 61"/>
            <p:cNvSpPr txBox="1"/>
            <p:nvPr/>
          </p:nvSpPr>
          <p:spPr>
            <a:xfrm>
              <a:off x="1662113" y="5762623"/>
              <a:ext cx="2351087" cy="585738"/>
            </a:xfrm>
            <a:prstGeom prst="rect">
              <a:avLst/>
            </a:prstGeom>
            <a:noFill/>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470" spc="-10" dirty="0" smtClean="0"/>
                <a:t>• Persistent </a:t>
              </a:r>
              <a:r>
                <a:rPr lang="en-US" altLang="en-US" sz="470" spc="-10" dirty="0"/>
                <a:t>symptoms and/or exacerbations despite treatment.</a:t>
              </a:r>
            </a:p>
            <a:p>
              <a:pPr eaLnBrk="1" hangingPunct="1">
                <a:lnSpc>
                  <a:spcPct val="90000"/>
                </a:lnSpc>
              </a:pPr>
              <a:r>
                <a:rPr lang="en-US" altLang="en-US" sz="470" spc="-10" dirty="0" smtClean="0"/>
                <a:t>• Diagnostic </a:t>
              </a:r>
              <a:r>
                <a:rPr lang="en-US" altLang="en-US" sz="470" spc="-10" dirty="0"/>
                <a:t>uncertainty (e.g. suspected pulmonary hypertension, cardiovascular </a:t>
              </a:r>
              <a:r>
                <a:rPr lang="en-US" altLang="en-US" sz="470" spc="-10" dirty="0" smtClean="0"/>
                <a:t>diseases    and </a:t>
              </a:r>
              <a:r>
                <a:rPr lang="en-US" altLang="en-US" sz="470" spc="-10" dirty="0"/>
                <a:t>other causes of respiratory symptoms).</a:t>
              </a:r>
            </a:p>
            <a:p>
              <a:pPr eaLnBrk="1" hangingPunct="1">
                <a:lnSpc>
                  <a:spcPct val="90000"/>
                </a:lnSpc>
              </a:pPr>
              <a:r>
                <a:rPr lang="en-US" altLang="en-US" sz="470" spc="-10" dirty="0" smtClean="0"/>
                <a:t>• Suspected </a:t>
              </a:r>
              <a:r>
                <a:rPr lang="en-US" altLang="en-US" sz="470" spc="-10" dirty="0"/>
                <a:t>asthma or COPD with atypical or additional symptoms or signs (e.g. haemoptysis</a:t>
              </a:r>
              <a:r>
                <a:rPr lang="en-US" altLang="en-US" sz="470" spc="-10" dirty="0" smtClean="0"/>
                <a:t>, weight </a:t>
              </a:r>
              <a:r>
                <a:rPr lang="en-US" altLang="en-US" sz="470" spc="-10" dirty="0"/>
                <a:t>loss, night sweats, fever, signs of bronchiectasis or other structural lung disease).</a:t>
              </a:r>
            </a:p>
            <a:p>
              <a:pPr eaLnBrk="1" hangingPunct="1">
                <a:lnSpc>
                  <a:spcPct val="90000"/>
                </a:lnSpc>
              </a:pPr>
              <a:r>
                <a:rPr lang="en-US" altLang="en-US" sz="470" spc="-10" dirty="0" smtClean="0"/>
                <a:t>• Few </a:t>
              </a:r>
              <a:r>
                <a:rPr lang="en-US" altLang="en-US" sz="470" spc="-10" dirty="0"/>
                <a:t>features of either asthma or COPD.</a:t>
              </a:r>
            </a:p>
            <a:p>
              <a:pPr eaLnBrk="1" hangingPunct="1">
                <a:lnSpc>
                  <a:spcPct val="90000"/>
                </a:lnSpc>
              </a:pPr>
              <a:r>
                <a:rPr lang="en-US" altLang="en-US" sz="470" spc="-10" dirty="0" smtClean="0"/>
                <a:t>• Comorbidities </a:t>
              </a:r>
              <a:r>
                <a:rPr lang="en-US" altLang="en-US" sz="470" spc="-10" dirty="0"/>
                <a:t>present.</a:t>
              </a:r>
            </a:p>
            <a:p>
              <a:pPr eaLnBrk="1" hangingPunct="1">
                <a:lnSpc>
                  <a:spcPct val="90000"/>
                </a:lnSpc>
              </a:pPr>
              <a:r>
                <a:rPr lang="en-US" altLang="en-US" sz="470" spc="-10" dirty="0" smtClean="0"/>
                <a:t>• Reasons </a:t>
              </a:r>
              <a:r>
                <a:rPr lang="en-US" altLang="en-US" sz="470" spc="-10" dirty="0"/>
                <a:t>for referral for either diagnosis as outlined in the GINA and GOLD strategy reports.</a:t>
              </a:r>
              <a:endParaRPr lang="en-US" altLang="en-US" sz="470" spc="-10" dirty="0">
                <a:solidFill>
                  <a:srgbClr val="FFFFFF"/>
                </a:solidFill>
              </a:endParaRPr>
            </a:p>
          </p:txBody>
        </p:sp>
        <p:sp>
          <p:nvSpPr>
            <p:cNvPr id="63" name="Rectangle 26"/>
            <p:cNvSpPr>
              <a:spLocks noChangeArrowheads="1"/>
            </p:cNvSpPr>
            <p:nvPr/>
          </p:nvSpPr>
          <p:spPr bwMode="auto">
            <a:xfrm>
              <a:off x="938214" y="3260725"/>
              <a:ext cx="7747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500" dirty="0" smtClean="0"/>
                <a:t>Past history or family history</a:t>
              </a:r>
              <a:endParaRPr lang="en-US" altLang="en-US" sz="500" dirty="0"/>
            </a:p>
          </p:txBody>
        </p:sp>
      </p:grpSp>
    </p:spTree>
    <p:extLst>
      <p:ext uri="{BB962C8B-B14F-4D97-AF65-F5344CB8AC3E}">
        <p14:creationId xmlns:p14="http://schemas.microsoft.com/office/powerpoint/2010/main" val="364081444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3" descr="STEP 1.jpg"/>
          <p:cNvPicPr>
            <a:picLocks noChangeAspect="1"/>
          </p:cNvPicPr>
          <p:nvPr/>
        </p:nvPicPr>
        <p:blipFill rotWithShape="1">
          <a:blip r:embed="rId3">
            <a:extLst>
              <a:ext uri="{28A0092B-C50C-407E-A947-70E740481C1C}">
                <a14:useLocalDpi xmlns:a14="http://schemas.microsoft.com/office/drawing/2010/main" val="0"/>
              </a:ext>
            </a:extLst>
          </a:blip>
          <a:srcRect t="-4" b="66834"/>
          <a:stretch/>
        </p:blipFill>
        <p:spPr bwMode="auto">
          <a:xfrm>
            <a:off x="546100" y="2750436"/>
            <a:ext cx="819150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itle 5"/>
          <p:cNvSpPr>
            <a:spLocks noGrp="1"/>
          </p:cNvSpPr>
          <p:nvPr>
            <p:ph type="title"/>
          </p:nvPr>
        </p:nvSpPr>
        <p:spPr bwMode="auto">
          <a:xfrm>
            <a:off x="173038" y="250825"/>
            <a:ext cx="6478587"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dirty="0" smtClean="0">
                <a:ea typeface="ＭＳ Ｐゴシック" pitchFamily="34" charset="-128"/>
              </a:rPr>
              <a:t>Step 1 – Does the patient have chronic airways disease?</a:t>
            </a:r>
          </a:p>
        </p:txBody>
      </p:sp>
      <p:sp>
        <p:nvSpPr>
          <p:cNvPr id="131075" name="TextBox 6"/>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sp>
        <p:nvSpPr>
          <p:cNvPr id="131076" name="TextBox 2"/>
          <p:cNvSpPr txBox="1">
            <a:spLocks noChangeArrowheads="1"/>
          </p:cNvSpPr>
          <p:nvPr/>
        </p:nvSpPr>
        <p:spPr bwMode="auto">
          <a:xfrm>
            <a:off x="2184400" y="3017136"/>
            <a:ext cx="5448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400" b="1" dirty="0">
                <a:solidFill>
                  <a:schemeClr val="bg1"/>
                </a:solidFill>
              </a:rPr>
              <a:t>DIAGNOSE CHRONIC AIRWAYS DISEASE</a:t>
            </a:r>
          </a:p>
          <a:p>
            <a:pPr eaLnBrk="1" hangingPunct="1"/>
            <a:r>
              <a:rPr lang="en-US" altLang="en-US" sz="1200" dirty="0">
                <a:solidFill>
                  <a:schemeClr val="bg1"/>
                </a:solidFill>
              </a:rPr>
              <a:t>Do symptoms suggest chronic airways disease?</a:t>
            </a:r>
          </a:p>
        </p:txBody>
      </p:sp>
      <p:sp>
        <p:nvSpPr>
          <p:cNvPr id="131077" name="TextBox 3"/>
          <p:cNvSpPr txBox="1">
            <a:spLocks noChangeArrowheads="1"/>
          </p:cNvSpPr>
          <p:nvPr/>
        </p:nvSpPr>
        <p:spPr bwMode="auto">
          <a:xfrm>
            <a:off x="927100" y="3017136"/>
            <a:ext cx="176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dirty="0">
                <a:solidFill>
                  <a:srgbClr val="FFFFFF"/>
                </a:solidFill>
              </a:rPr>
              <a:t>STEP 1</a:t>
            </a:r>
          </a:p>
        </p:txBody>
      </p:sp>
      <p:sp>
        <p:nvSpPr>
          <p:cNvPr id="131078" name="Rectangle 4"/>
          <p:cNvSpPr>
            <a:spLocks noChangeArrowheads="1"/>
          </p:cNvSpPr>
          <p:nvPr/>
        </p:nvSpPr>
        <p:spPr bwMode="auto">
          <a:xfrm>
            <a:off x="1825625" y="3594986"/>
            <a:ext cx="4556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300" dirty="0"/>
              <a:t>Yes</a:t>
            </a:r>
          </a:p>
        </p:txBody>
      </p:sp>
      <p:sp>
        <p:nvSpPr>
          <p:cNvPr id="131079" name="Rectangle 10"/>
          <p:cNvSpPr>
            <a:spLocks noChangeArrowheads="1"/>
          </p:cNvSpPr>
          <p:nvPr/>
        </p:nvSpPr>
        <p:spPr bwMode="auto">
          <a:xfrm>
            <a:off x="4432300" y="3607686"/>
            <a:ext cx="3984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300" dirty="0"/>
              <a:t>No</a:t>
            </a:r>
          </a:p>
        </p:txBody>
      </p:sp>
      <p:sp>
        <p:nvSpPr>
          <p:cNvPr id="131080" name="Rectangle 11"/>
          <p:cNvSpPr>
            <a:spLocks noChangeArrowheads="1"/>
          </p:cNvSpPr>
          <p:nvPr/>
        </p:nvSpPr>
        <p:spPr bwMode="auto">
          <a:xfrm>
            <a:off x="6086475" y="3594986"/>
            <a:ext cx="22971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300" dirty="0"/>
              <a:t>Consider other diseases first</a:t>
            </a:r>
          </a:p>
        </p:txBody>
      </p:sp>
    </p:spTree>
    <p:extLst>
      <p:ext uri="{BB962C8B-B14F-4D97-AF65-F5344CB8AC3E}">
        <p14:creationId xmlns:p14="http://schemas.microsoft.com/office/powerpoint/2010/main" val="42040410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Clinical history: consider chronic airways disease if</a:t>
            </a:r>
          </a:p>
          <a:p>
            <a:pPr lvl="1"/>
            <a:r>
              <a:rPr lang="en-AU" dirty="0" smtClean="0"/>
              <a:t>Chronic or recurrent cough, sputum, dyspnea or wheezing, or repeated acute lower respiratory tract infections</a:t>
            </a:r>
          </a:p>
          <a:p>
            <a:pPr lvl="1"/>
            <a:r>
              <a:rPr lang="en-AU" dirty="0" smtClean="0"/>
              <a:t>Previous doctor diagnosis of asthma and/or COPD</a:t>
            </a:r>
          </a:p>
          <a:p>
            <a:pPr lvl="1"/>
            <a:r>
              <a:rPr lang="en-AU" dirty="0" smtClean="0"/>
              <a:t>Previous treatment with inhaled medications</a:t>
            </a:r>
          </a:p>
          <a:p>
            <a:pPr lvl="1"/>
            <a:r>
              <a:rPr lang="en-AU" dirty="0" smtClean="0"/>
              <a:t>History of smoking tobacco and/or other substances</a:t>
            </a:r>
          </a:p>
          <a:p>
            <a:pPr lvl="1"/>
            <a:r>
              <a:rPr lang="en-AU" dirty="0" smtClean="0"/>
              <a:t>Exposure to environmental hazards, e.g. airborne pollutants</a:t>
            </a:r>
          </a:p>
          <a:p>
            <a:r>
              <a:rPr lang="en-AU" dirty="0" smtClean="0"/>
              <a:t>Physical examination</a:t>
            </a:r>
          </a:p>
          <a:p>
            <a:pPr lvl="1"/>
            <a:r>
              <a:rPr lang="en-AU" dirty="0" smtClean="0"/>
              <a:t>May be normal</a:t>
            </a:r>
          </a:p>
          <a:p>
            <a:pPr lvl="1"/>
            <a:r>
              <a:rPr lang="en-AU" dirty="0" smtClean="0"/>
              <a:t>Evidence of hyperinflation or respiratory insufficiency</a:t>
            </a:r>
          </a:p>
          <a:p>
            <a:pPr lvl="1"/>
            <a:r>
              <a:rPr lang="en-AU" dirty="0" smtClean="0"/>
              <a:t>Wheeze and/or crackles</a:t>
            </a:r>
          </a:p>
          <a:p>
            <a:pPr lvl="1"/>
            <a:endParaRPr lang="en-AU" dirty="0" smtClean="0"/>
          </a:p>
          <a:p>
            <a:endParaRPr lang="en-AU" dirty="0"/>
          </a:p>
        </p:txBody>
      </p:sp>
      <p:sp>
        <p:nvSpPr>
          <p:cNvPr id="2" name="Title 1"/>
          <p:cNvSpPr>
            <a:spLocks noGrp="1"/>
          </p:cNvSpPr>
          <p:nvPr>
            <p:ph type="title"/>
          </p:nvPr>
        </p:nvSpPr>
        <p:spPr/>
        <p:txBody>
          <a:bodyPr/>
          <a:lstStyle/>
          <a:p>
            <a:r>
              <a:rPr lang="en-AU" smtClean="0"/>
              <a:t>Step 1 – Does the patient have chronic airways disease?</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226697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Radiology </a:t>
            </a:r>
            <a:r>
              <a:rPr lang="en-AU" sz="2000" dirty="0" smtClean="0"/>
              <a:t>(CXR or CT scan performed for other reasons)</a:t>
            </a:r>
            <a:endParaRPr lang="en-AU" dirty="0" smtClean="0"/>
          </a:p>
          <a:p>
            <a:pPr lvl="1"/>
            <a:r>
              <a:rPr lang="en-AU" dirty="0" smtClean="0"/>
              <a:t>May be normal, especially in early stages</a:t>
            </a:r>
          </a:p>
          <a:p>
            <a:pPr lvl="1"/>
            <a:r>
              <a:rPr lang="en-AU" dirty="0" smtClean="0"/>
              <a:t>Hyperinflation, airway wall thickening, </a:t>
            </a:r>
            <a:r>
              <a:rPr lang="en-AU" dirty="0" err="1" smtClean="0"/>
              <a:t>hyperlucency</a:t>
            </a:r>
            <a:r>
              <a:rPr lang="en-AU" dirty="0" smtClean="0"/>
              <a:t>,  bullae</a:t>
            </a:r>
          </a:p>
          <a:p>
            <a:pPr lvl="1"/>
            <a:r>
              <a:rPr lang="en-AU" dirty="0" smtClean="0"/>
              <a:t>May identify or suggest an alternative or additional diagnosis, e.g. bronchiectasis, tuberculosis, interstitial lung disease, cardiac failure</a:t>
            </a:r>
          </a:p>
          <a:p>
            <a:r>
              <a:rPr lang="en-AU" dirty="0" smtClean="0"/>
              <a:t>Screening questionnaires</a:t>
            </a:r>
          </a:p>
          <a:p>
            <a:pPr lvl="1"/>
            <a:r>
              <a:rPr lang="en-AU" dirty="0" smtClean="0"/>
              <a:t>Designed to assist in identification of patients at risk of chronic airways disease</a:t>
            </a:r>
          </a:p>
          <a:p>
            <a:pPr lvl="1"/>
            <a:r>
              <a:rPr lang="en-AU" dirty="0" smtClean="0"/>
              <a:t>May not be generalizable to all countries, practice settings or patients</a:t>
            </a:r>
          </a:p>
          <a:p>
            <a:pPr lvl="1"/>
            <a:r>
              <a:rPr lang="en-AU" dirty="0" smtClean="0"/>
              <a:t>See GINA and GOLD reports for examples</a:t>
            </a:r>
          </a:p>
          <a:p>
            <a:pPr lvl="1"/>
            <a:endParaRPr lang="en-AU" dirty="0" smtClean="0"/>
          </a:p>
          <a:p>
            <a:endParaRPr lang="en-AU" dirty="0"/>
          </a:p>
        </p:txBody>
      </p:sp>
      <p:sp>
        <p:nvSpPr>
          <p:cNvPr id="2" name="Title 1"/>
          <p:cNvSpPr>
            <a:spLocks noGrp="1"/>
          </p:cNvSpPr>
          <p:nvPr>
            <p:ph type="title"/>
          </p:nvPr>
        </p:nvSpPr>
        <p:spPr/>
        <p:txBody>
          <a:bodyPr>
            <a:normAutofit/>
          </a:bodyPr>
          <a:lstStyle/>
          <a:p>
            <a:r>
              <a:rPr lang="en-AU" dirty="0" smtClean="0"/>
              <a:t>Step 1 – Does the patient have chronic airways disease?</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339296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Assemble the features that, </a:t>
            </a:r>
            <a:r>
              <a:rPr lang="en-AU" b="1" dirty="0" smtClean="0"/>
              <a:t>when present</a:t>
            </a:r>
            <a:r>
              <a:rPr lang="en-AU" dirty="0" smtClean="0"/>
              <a:t>, most </a:t>
            </a:r>
            <a:r>
              <a:rPr lang="en-AU" dirty="0" err="1" smtClean="0"/>
              <a:t>favor</a:t>
            </a:r>
            <a:r>
              <a:rPr lang="en-AU" dirty="0" smtClean="0"/>
              <a:t> a diagnosis of typical asthma or typical COPD</a:t>
            </a:r>
          </a:p>
          <a:p>
            <a:r>
              <a:rPr lang="en-AU" dirty="0" smtClean="0"/>
              <a:t>Compare the number of features on each side</a:t>
            </a:r>
          </a:p>
          <a:p>
            <a:pPr lvl="1"/>
            <a:r>
              <a:rPr lang="en-AU" dirty="0" smtClean="0"/>
              <a:t>If the patient has ≥3 features of either asthma or COPD, there is a strong likelihood that this is the correct diagnosis</a:t>
            </a:r>
          </a:p>
          <a:p>
            <a:r>
              <a:rPr lang="en-AU" dirty="0" smtClean="0"/>
              <a:t>Consider the level of certainty around the diagnosis</a:t>
            </a:r>
          </a:p>
          <a:p>
            <a:pPr lvl="1"/>
            <a:r>
              <a:rPr lang="en-AU" dirty="0" smtClean="0"/>
              <a:t>Diagnoses are made on the weight of evidence</a:t>
            </a:r>
          </a:p>
          <a:p>
            <a:pPr lvl="1"/>
            <a:r>
              <a:rPr lang="en-AU" dirty="0" smtClean="0"/>
              <a:t>The absence of any of these features does not rule out either diagnosis, e.g. absence of atopy does not rule out asthma</a:t>
            </a:r>
          </a:p>
          <a:p>
            <a:pPr lvl="1"/>
            <a:r>
              <a:rPr lang="en-AU" dirty="0" smtClean="0"/>
              <a:t>When a patient has a similar number of features of both asthma and COPD, consider the diagnosis </a:t>
            </a:r>
            <a:r>
              <a:rPr lang="en-AU" smtClean="0"/>
              <a:t>of asthma-COPD overlap</a:t>
            </a:r>
            <a:endParaRPr lang="en-AU" dirty="0" smtClean="0"/>
          </a:p>
          <a:p>
            <a:pPr lvl="1"/>
            <a:endParaRPr lang="en-AU" dirty="0" smtClean="0"/>
          </a:p>
          <a:p>
            <a:endParaRPr lang="en-AU" dirty="0"/>
          </a:p>
        </p:txBody>
      </p:sp>
      <p:sp>
        <p:nvSpPr>
          <p:cNvPr id="2" name="Title 1"/>
          <p:cNvSpPr>
            <a:spLocks noGrp="1"/>
          </p:cNvSpPr>
          <p:nvPr>
            <p:ph type="title"/>
          </p:nvPr>
        </p:nvSpPr>
        <p:spPr/>
        <p:txBody>
          <a:bodyPr/>
          <a:lstStyle/>
          <a:p>
            <a:r>
              <a:rPr lang="en-AU" smtClean="0"/>
              <a:t>Step 2 – Syndromic diagnosis of asthma, COPD and asthma-COPD overlap</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40938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 network of individuals participating in the dissemination and implementation of asthma management programs at the local, national and regional level</a:t>
            </a:r>
          </a:p>
          <a:p>
            <a:r>
              <a:rPr lang="en-US" dirty="0"/>
              <a:t>GINA Assembly members are invited to meet with the GINA Executive Committee during the ATS and ERS </a:t>
            </a:r>
            <a:r>
              <a:rPr lang="en-US" dirty="0" smtClean="0"/>
              <a:t>meetings</a:t>
            </a:r>
          </a:p>
          <a:p>
            <a:r>
              <a:rPr lang="en-US" dirty="0" smtClean="0"/>
              <a:t>45 countries are currently represented in the GINA Assembly</a:t>
            </a:r>
            <a:endParaRPr lang="en-AU" dirty="0"/>
          </a:p>
        </p:txBody>
      </p:sp>
      <p:sp>
        <p:nvSpPr>
          <p:cNvPr id="2" name="Title 1"/>
          <p:cNvSpPr>
            <a:spLocks noGrp="1"/>
          </p:cNvSpPr>
          <p:nvPr>
            <p:ph type="title"/>
          </p:nvPr>
        </p:nvSpPr>
        <p:spPr/>
        <p:txBody>
          <a:bodyPr/>
          <a:lstStyle/>
          <a:p>
            <a:r>
              <a:rPr lang="en-AU" dirty="0" smtClean="0"/>
              <a:t>GINA Assembly</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172115838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4"/>
          <p:cNvSpPr/>
          <p:nvPr/>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136193" name="Picture 1" descr="STEP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01600"/>
            <a:ext cx="720090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TextBox 8"/>
          <p:cNvSpPr txBox="1">
            <a:spLocks noChangeArrowheads="1"/>
          </p:cNvSpPr>
          <p:nvPr/>
        </p:nvSpPr>
        <p:spPr bwMode="auto">
          <a:xfrm>
            <a:off x="2336800" y="304800"/>
            <a:ext cx="5448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5"/>
              </a:spcAft>
            </a:pPr>
            <a:r>
              <a:rPr lang="en-US" altLang="en-US" sz="1200" b="1">
                <a:solidFill>
                  <a:srgbClr val="FFFFFF"/>
                </a:solidFill>
              </a:rPr>
              <a:t>SYNDROMIC DIAGNOSIS IN ADULTS</a:t>
            </a:r>
          </a:p>
          <a:p>
            <a:pPr eaLnBrk="1" hangingPunct="1"/>
            <a:r>
              <a:rPr lang="en-US" altLang="en-US" sz="1000">
                <a:solidFill>
                  <a:srgbClr val="FFFFFF"/>
                </a:solidFill>
              </a:rPr>
              <a:t>(i) Assemble the features for asthma and for COPD that best describe the patient.</a:t>
            </a:r>
          </a:p>
          <a:p>
            <a:pPr eaLnBrk="1" hangingPunct="1"/>
            <a:r>
              <a:rPr lang="en-US" altLang="en-US" sz="1000">
                <a:solidFill>
                  <a:srgbClr val="FFFFFF"/>
                </a:solidFill>
              </a:rPr>
              <a:t>(ii) Compare number of features in favour of each diagnosis and select a diagnosis</a:t>
            </a:r>
          </a:p>
        </p:txBody>
      </p:sp>
      <p:sp>
        <p:nvSpPr>
          <p:cNvPr id="136199" name="TextBox 9"/>
          <p:cNvSpPr txBox="1">
            <a:spLocks noChangeArrowheads="1"/>
          </p:cNvSpPr>
          <p:nvPr/>
        </p:nvSpPr>
        <p:spPr bwMode="auto">
          <a:xfrm>
            <a:off x="1181100" y="368300"/>
            <a:ext cx="1066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700" b="1">
                <a:solidFill>
                  <a:srgbClr val="FFFFFF"/>
                </a:solidFill>
              </a:rPr>
              <a:t>STEP 2</a:t>
            </a:r>
          </a:p>
        </p:txBody>
      </p:sp>
      <p:sp>
        <p:nvSpPr>
          <p:cNvPr id="3" name="Rectangle 2"/>
          <p:cNvSpPr/>
          <p:nvPr/>
        </p:nvSpPr>
        <p:spPr>
          <a:xfrm>
            <a:off x="1212850" y="1009650"/>
            <a:ext cx="1770063" cy="238125"/>
          </a:xfrm>
          <a:prstGeom prst="rect">
            <a:avLst/>
          </a:prstGeom>
        </p:spPr>
        <p:txBody>
          <a:bodyPr wrap="none" lIns="36000">
            <a:spAutoFit/>
          </a:bodyPr>
          <a:lstStyle/>
          <a:p>
            <a:pPr>
              <a:defRPr/>
            </a:pPr>
            <a:r>
              <a:rPr lang="en-US" sz="950" dirty="0" smtClean="0">
                <a:latin typeface="Arial" charset="0"/>
                <a:ea typeface="ＭＳ Ｐゴシック" charset="0"/>
                <a:cs typeface="ＭＳ Ｐゴシック" charset="0"/>
              </a:rPr>
              <a:t>Features: </a:t>
            </a:r>
            <a:r>
              <a:rPr lang="en-US" sz="950" dirty="0">
                <a:latin typeface="Arial" charset="0"/>
                <a:ea typeface="ＭＳ Ｐゴシック" charset="0"/>
                <a:cs typeface="ＭＳ Ｐゴシック" charset="0"/>
              </a:rPr>
              <a:t>if present </a:t>
            </a:r>
            <a:r>
              <a:rPr lang="en-US" sz="950" dirty="0" smtClean="0">
                <a:latin typeface="Arial" charset="0"/>
                <a:ea typeface="ＭＳ Ｐゴシック" charset="0"/>
                <a:cs typeface="ＭＳ Ｐゴシック" charset="0"/>
              </a:rPr>
              <a:t>suggest </a:t>
            </a:r>
            <a:r>
              <a:rPr lang="en-US" sz="950" dirty="0">
                <a:latin typeface="Arial" charset="0"/>
                <a:ea typeface="ＭＳ Ｐゴシック" charset="0"/>
                <a:cs typeface="ＭＳ Ｐゴシック" charset="0"/>
              </a:rPr>
              <a:t>-</a:t>
            </a:r>
          </a:p>
        </p:txBody>
      </p:sp>
      <p:sp>
        <p:nvSpPr>
          <p:cNvPr id="4" name="Rectangle 3"/>
          <p:cNvSpPr/>
          <p:nvPr/>
        </p:nvSpPr>
        <p:spPr>
          <a:xfrm>
            <a:off x="2951163" y="1022350"/>
            <a:ext cx="668337" cy="238125"/>
          </a:xfrm>
          <a:prstGeom prst="rect">
            <a:avLst/>
          </a:prstGeom>
        </p:spPr>
        <p:txBody>
          <a:bodyPr wrap="none" lIns="36000">
            <a:spAutoFit/>
          </a:bodyPr>
          <a:lstStyle/>
          <a:p>
            <a:pPr>
              <a:defRPr/>
            </a:pPr>
            <a:r>
              <a:rPr lang="en-US" sz="950" b="1" dirty="0">
                <a:latin typeface="Arial"/>
                <a:ea typeface="ＭＳ Ｐゴシック" charset="0"/>
                <a:cs typeface="Arial"/>
              </a:rPr>
              <a:t>ASTHMA</a:t>
            </a:r>
          </a:p>
        </p:txBody>
      </p:sp>
      <p:sp>
        <p:nvSpPr>
          <p:cNvPr id="13" name="Rectangle 12"/>
          <p:cNvSpPr/>
          <p:nvPr/>
        </p:nvSpPr>
        <p:spPr>
          <a:xfrm>
            <a:off x="5440363" y="1022350"/>
            <a:ext cx="481012" cy="238125"/>
          </a:xfrm>
          <a:prstGeom prst="rect">
            <a:avLst/>
          </a:prstGeom>
        </p:spPr>
        <p:txBody>
          <a:bodyPr wrap="none" lIns="36000">
            <a:spAutoFit/>
          </a:bodyPr>
          <a:lstStyle/>
          <a:p>
            <a:pPr>
              <a:defRPr/>
            </a:pPr>
            <a:r>
              <a:rPr lang="en-US" sz="950" b="1" dirty="0">
                <a:latin typeface="Arial"/>
                <a:ea typeface="ＭＳ Ｐゴシック" charset="0"/>
                <a:cs typeface="Arial"/>
              </a:rPr>
              <a:t>COPD</a:t>
            </a:r>
          </a:p>
        </p:txBody>
      </p:sp>
      <p:sp>
        <p:nvSpPr>
          <p:cNvPr id="14" name="Rectangle 13"/>
          <p:cNvSpPr/>
          <p:nvPr/>
        </p:nvSpPr>
        <p:spPr>
          <a:xfrm>
            <a:off x="1225550" y="1212850"/>
            <a:ext cx="849313"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Age of onset</a:t>
            </a:r>
            <a:endParaRPr lang="en-US" sz="950" dirty="0">
              <a:latin typeface="Arial" charset="0"/>
              <a:ea typeface="ＭＳ Ｐゴシック" charset="0"/>
              <a:cs typeface="ＭＳ Ｐゴシック" charset="0"/>
            </a:endParaRPr>
          </a:p>
        </p:txBody>
      </p:sp>
      <p:sp>
        <p:nvSpPr>
          <p:cNvPr id="16" name="Rectangle 15"/>
          <p:cNvSpPr/>
          <p:nvPr/>
        </p:nvSpPr>
        <p:spPr>
          <a:xfrm>
            <a:off x="2952750" y="1212850"/>
            <a:ext cx="1439863" cy="246063"/>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 Before age 20 years</a:t>
            </a:r>
            <a:endParaRPr lang="en-US" sz="950" dirty="0">
              <a:latin typeface="Arial" charset="0"/>
              <a:ea typeface="ＭＳ Ｐゴシック" charset="0"/>
              <a:cs typeface="ＭＳ Ｐゴシック" charset="0"/>
            </a:endParaRPr>
          </a:p>
        </p:txBody>
      </p:sp>
      <p:sp>
        <p:nvSpPr>
          <p:cNvPr id="17" name="Rectangle 16"/>
          <p:cNvSpPr/>
          <p:nvPr/>
        </p:nvSpPr>
        <p:spPr>
          <a:xfrm>
            <a:off x="5441950" y="1225550"/>
            <a:ext cx="1298575" cy="246063"/>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After age 40 years</a:t>
            </a:r>
            <a:endParaRPr lang="en-US" sz="950" dirty="0">
              <a:latin typeface="Arial" charset="0"/>
              <a:ea typeface="ＭＳ Ｐゴシック" charset="0"/>
              <a:cs typeface="ＭＳ Ｐゴシック" charset="0"/>
            </a:endParaRPr>
          </a:p>
        </p:txBody>
      </p:sp>
      <p:sp>
        <p:nvSpPr>
          <p:cNvPr id="18" name="Rectangle 17"/>
          <p:cNvSpPr/>
          <p:nvPr/>
        </p:nvSpPr>
        <p:spPr>
          <a:xfrm>
            <a:off x="1212850" y="1454150"/>
            <a:ext cx="1304925"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Pattern of symptoms</a:t>
            </a:r>
            <a:endParaRPr lang="en-US" sz="950" dirty="0">
              <a:latin typeface="Arial" charset="0"/>
              <a:ea typeface="ＭＳ Ｐゴシック" charset="0"/>
              <a:cs typeface="ＭＳ Ｐゴシック" charset="0"/>
            </a:endParaRPr>
          </a:p>
        </p:txBody>
      </p:sp>
      <p:sp>
        <p:nvSpPr>
          <p:cNvPr id="19" name="Rectangle 18"/>
          <p:cNvSpPr/>
          <p:nvPr/>
        </p:nvSpPr>
        <p:spPr>
          <a:xfrm>
            <a:off x="2965450" y="1454150"/>
            <a:ext cx="2503488" cy="1014413"/>
          </a:xfrm>
          <a:prstGeom prst="rect">
            <a:avLst/>
          </a:prstGeom>
        </p:spPr>
        <p:txBody>
          <a:bodyPr wrap="none" lIns="0">
            <a:spAutoFit/>
          </a:bodyPr>
          <a:lstStyle/>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Variation over minutes, hours or days</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Worse during the night or early morning</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Triggered by exercise, emotions</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including laughter, dust or exposure</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to allergens</a:t>
            </a:r>
            <a:endParaRPr lang="en-US" sz="950" dirty="0">
              <a:latin typeface="Arial" charset="0"/>
              <a:ea typeface="ＭＳ Ｐゴシック" charset="0"/>
              <a:cs typeface="ＭＳ Ｐゴシック" charset="0"/>
            </a:endParaRPr>
          </a:p>
        </p:txBody>
      </p:sp>
      <p:sp>
        <p:nvSpPr>
          <p:cNvPr id="20" name="Rectangle 19"/>
          <p:cNvSpPr/>
          <p:nvPr/>
        </p:nvSpPr>
        <p:spPr>
          <a:xfrm>
            <a:off x="5441950" y="1466850"/>
            <a:ext cx="2454275" cy="1014413"/>
          </a:xfrm>
          <a:prstGeom prst="rect">
            <a:avLst/>
          </a:prstGeom>
        </p:spPr>
        <p:txBody>
          <a:bodyPr wrap="none" lIns="0">
            <a:spAutoFit/>
          </a:bodyPr>
          <a:lstStyle/>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Persistent despite treatment</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Good and bad days but always daily</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symptoms and </a:t>
            </a:r>
            <a:r>
              <a:rPr lang="en-US" sz="1000" dirty="0" err="1">
                <a:latin typeface="Arial" charset="0"/>
                <a:ea typeface="ＭＳ Ｐゴシック" charset="0"/>
                <a:cs typeface="ＭＳ Ｐゴシック" charset="0"/>
              </a:rPr>
              <a:t>exertional</a:t>
            </a:r>
            <a:r>
              <a:rPr lang="en-US" sz="1000" dirty="0">
                <a:latin typeface="Arial" charset="0"/>
                <a:ea typeface="ＭＳ Ｐゴシック" charset="0"/>
                <a:cs typeface="ＭＳ Ｐゴシック" charset="0"/>
              </a:rPr>
              <a:t> dyspnea</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Chronic cough &amp; sputum preceded </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onset of dyspnea, unrelated to triggers</a:t>
            </a:r>
            <a:endParaRPr lang="en-US" sz="950" dirty="0">
              <a:latin typeface="Arial" charset="0"/>
              <a:ea typeface="ＭＳ Ｐゴシック" charset="0"/>
              <a:cs typeface="ＭＳ Ｐゴシック" charset="0"/>
            </a:endParaRPr>
          </a:p>
        </p:txBody>
      </p:sp>
      <p:sp>
        <p:nvSpPr>
          <p:cNvPr id="21" name="Rectangle 20"/>
          <p:cNvSpPr/>
          <p:nvPr/>
        </p:nvSpPr>
        <p:spPr>
          <a:xfrm>
            <a:off x="1200150" y="2533650"/>
            <a:ext cx="898525"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Lung function</a:t>
            </a:r>
            <a:endParaRPr lang="en-US" sz="950" dirty="0">
              <a:latin typeface="Arial" charset="0"/>
              <a:ea typeface="ＭＳ Ｐゴシック" charset="0"/>
              <a:cs typeface="ＭＳ Ｐゴシック" charset="0"/>
            </a:endParaRPr>
          </a:p>
        </p:txBody>
      </p:sp>
      <p:sp>
        <p:nvSpPr>
          <p:cNvPr id="22" name="Rectangle 21"/>
          <p:cNvSpPr/>
          <p:nvPr/>
        </p:nvSpPr>
        <p:spPr>
          <a:xfrm>
            <a:off x="2952750" y="2520950"/>
            <a:ext cx="2247900" cy="400050"/>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Record of variable airflow limitation</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a:t>
            </a:r>
            <a:r>
              <a:rPr lang="en-US" sz="1000" dirty="0" err="1">
                <a:latin typeface="Arial" charset="0"/>
                <a:ea typeface="ＭＳ Ｐゴシック" charset="0"/>
                <a:cs typeface="ＭＳ Ｐゴシック" charset="0"/>
              </a:rPr>
              <a:t>spirometry</a:t>
            </a:r>
            <a:r>
              <a:rPr lang="en-US" sz="1000" dirty="0">
                <a:latin typeface="Arial" charset="0"/>
                <a:ea typeface="ＭＳ Ｐゴシック" charset="0"/>
                <a:cs typeface="ＭＳ Ｐゴシック" charset="0"/>
              </a:rPr>
              <a:t> or peak flow)</a:t>
            </a:r>
            <a:endParaRPr lang="en-US" sz="950" dirty="0">
              <a:latin typeface="Arial" charset="0"/>
              <a:ea typeface="ＭＳ Ｐゴシック" charset="0"/>
              <a:cs typeface="ＭＳ Ｐゴシック" charset="0"/>
            </a:endParaRPr>
          </a:p>
        </p:txBody>
      </p:sp>
      <p:sp>
        <p:nvSpPr>
          <p:cNvPr id="23" name="Rectangle 22"/>
          <p:cNvSpPr/>
          <p:nvPr/>
        </p:nvSpPr>
        <p:spPr>
          <a:xfrm>
            <a:off x="5441950" y="2508250"/>
            <a:ext cx="2349500" cy="400050"/>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Record of persistent airflow limitation</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(FEV</a:t>
            </a:r>
            <a:r>
              <a:rPr lang="en-US" sz="1000" baseline="-25000" dirty="0">
                <a:latin typeface="Arial" charset="0"/>
                <a:ea typeface="ＭＳ Ｐゴシック" charset="0"/>
                <a:cs typeface="ＭＳ Ｐゴシック" charset="0"/>
              </a:rPr>
              <a:t>1</a:t>
            </a:r>
            <a:r>
              <a:rPr lang="en-US" sz="1000" dirty="0">
                <a:latin typeface="Arial" charset="0"/>
                <a:ea typeface="ＭＳ Ｐゴシック" charset="0"/>
                <a:cs typeface="ＭＳ Ｐゴシック" charset="0"/>
              </a:rPr>
              <a:t>/FVC &lt; 0.7 post-BD)</a:t>
            </a:r>
            <a:endParaRPr lang="en-US" sz="950" dirty="0">
              <a:latin typeface="Arial" charset="0"/>
              <a:ea typeface="ＭＳ Ｐゴシック" charset="0"/>
              <a:cs typeface="ＭＳ Ｐゴシック" charset="0"/>
            </a:endParaRPr>
          </a:p>
        </p:txBody>
      </p:sp>
      <p:sp>
        <p:nvSpPr>
          <p:cNvPr id="24" name="Rectangle 23"/>
          <p:cNvSpPr/>
          <p:nvPr/>
        </p:nvSpPr>
        <p:spPr>
          <a:xfrm>
            <a:off x="1212850" y="2851150"/>
            <a:ext cx="1419225" cy="400050"/>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Lung function between</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symptoms</a:t>
            </a:r>
            <a:endParaRPr lang="en-US" sz="950" dirty="0">
              <a:latin typeface="Arial" charset="0"/>
              <a:ea typeface="ＭＳ Ｐゴシック" charset="0"/>
              <a:cs typeface="ＭＳ Ｐゴシック" charset="0"/>
            </a:endParaRPr>
          </a:p>
        </p:txBody>
      </p:sp>
      <p:sp>
        <p:nvSpPr>
          <p:cNvPr id="25" name="Rectangle 24"/>
          <p:cNvSpPr/>
          <p:nvPr/>
        </p:nvSpPr>
        <p:spPr>
          <a:xfrm>
            <a:off x="2952750" y="2901950"/>
            <a:ext cx="682625" cy="246063"/>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Normal</a:t>
            </a:r>
            <a:endParaRPr lang="en-US" sz="950" dirty="0">
              <a:latin typeface="Arial" charset="0"/>
              <a:ea typeface="ＭＳ Ｐゴシック" charset="0"/>
              <a:cs typeface="ＭＳ Ｐゴシック" charset="0"/>
            </a:endParaRPr>
          </a:p>
        </p:txBody>
      </p:sp>
      <p:sp>
        <p:nvSpPr>
          <p:cNvPr id="26" name="Rectangle 25"/>
          <p:cNvSpPr/>
          <p:nvPr/>
        </p:nvSpPr>
        <p:spPr>
          <a:xfrm>
            <a:off x="5454650" y="2889250"/>
            <a:ext cx="836613" cy="246063"/>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Abnormal</a:t>
            </a:r>
            <a:endParaRPr lang="en-US" sz="950" dirty="0">
              <a:latin typeface="Arial" charset="0"/>
              <a:ea typeface="ＭＳ Ｐゴシック" charset="0"/>
              <a:cs typeface="ＭＳ Ｐゴシック" charset="0"/>
            </a:endParaRPr>
          </a:p>
        </p:txBody>
      </p:sp>
      <p:sp>
        <p:nvSpPr>
          <p:cNvPr id="27" name="Rectangle 26"/>
          <p:cNvSpPr/>
          <p:nvPr/>
        </p:nvSpPr>
        <p:spPr>
          <a:xfrm>
            <a:off x="1200150" y="3244850"/>
            <a:ext cx="1731963"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Past history or family history</a:t>
            </a:r>
            <a:endParaRPr lang="en-US" sz="950" dirty="0">
              <a:latin typeface="Arial" charset="0"/>
              <a:ea typeface="ＭＳ Ｐゴシック" charset="0"/>
              <a:cs typeface="ＭＳ Ｐゴシック" charset="0"/>
            </a:endParaRPr>
          </a:p>
        </p:txBody>
      </p:sp>
      <p:sp>
        <p:nvSpPr>
          <p:cNvPr id="28" name="Rectangle 27"/>
          <p:cNvSpPr/>
          <p:nvPr/>
        </p:nvSpPr>
        <p:spPr>
          <a:xfrm>
            <a:off x="2965450" y="3257550"/>
            <a:ext cx="2457450" cy="784225"/>
          </a:xfrm>
          <a:prstGeom prst="rect">
            <a:avLst/>
          </a:prstGeom>
        </p:spPr>
        <p:txBody>
          <a:bodyPr lIns="0">
            <a:spAutoFit/>
          </a:bodyPr>
          <a:lstStyle/>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Previous doctor diagnosis of asthma</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Family history of asthma, and other allergic conditions (allergic rhinitis or eczema)</a:t>
            </a:r>
            <a:endParaRPr lang="en-US" sz="950" dirty="0">
              <a:latin typeface="Arial" charset="0"/>
              <a:ea typeface="ＭＳ Ｐゴシック" charset="0"/>
              <a:cs typeface="ＭＳ Ｐゴシック" charset="0"/>
            </a:endParaRPr>
          </a:p>
        </p:txBody>
      </p:sp>
      <p:sp>
        <p:nvSpPr>
          <p:cNvPr id="29" name="Rectangle 28"/>
          <p:cNvSpPr/>
          <p:nvPr/>
        </p:nvSpPr>
        <p:spPr>
          <a:xfrm>
            <a:off x="5454650" y="3244850"/>
            <a:ext cx="2439988" cy="784225"/>
          </a:xfrm>
          <a:prstGeom prst="rect">
            <a:avLst/>
          </a:prstGeom>
        </p:spPr>
        <p:txBody>
          <a:bodyPr wrap="none" lIns="0">
            <a:spAutoFit/>
          </a:bodyPr>
          <a:lstStyle/>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Previous doctor diagnosis of COPD,</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chronic bronchitis or emphysema</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Heavy exposure to risk factor: tobacco</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smoke, biomass fuels</a:t>
            </a:r>
            <a:endParaRPr lang="en-US" sz="950" dirty="0">
              <a:latin typeface="Arial" charset="0"/>
              <a:ea typeface="ＭＳ Ｐゴシック" charset="0"/>
              <a:cs typeface="ＭＳ Ｐゴシック" charset="0"/>
            </a:endParaRPr>
          </a:p>
        </p:txBody>
      </p:sp>
      <p:sp>
        <p:nvSpPr>
          <p:cNvPr id="30" name="Rectangle 29"/>
          <p:cNvSpPr/>
          <p:nvPr/>
        </p:nvSpPr>
        <p:spPr>
          <a:xfrm>
            <a:off x="1212850" y="4133850"/>
            <a:ext cx="830263"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Time course</a:t>
            </a:r>
            <a:endParaRPr lang="en-US" sz="950" dirty="0">
              <a:latin typeface="Arial" charset="0"/>
              <a:ea typeface="ＭＳ Ｐゴシック" charset="0"/>
              <a:cs typeface="ＭＳ Ｐゴシック" charset="0"/>
            </a:endParaRPr>
          </a:p>
        </p:txBody>
      </p:sp>
      <p:sp>
        <p:nvSpPr>
          <p:cNvPr id="31" name="Rectangle 30"/>
          <p:cNvSpPr/>
          <p:nvPr/>
        </p:nvSpPr>
        <p:spPr>
          <a:xfrm>
            <a:off x="2952750" y="4095750"/>
            <a:ext cx="2457450" cy="1001713"/>
          </a:xfrm>
          <a:prstGeom prst="rect">
            <a:avLst/>
          </a:prstGeom>
        </p:spPr>
        <p:txBody>
          <a:bodyPr lIns="0">
            <a:spAutoFit/>
          </a:bodyPr>
          <a:lstStyle/>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No worsening of symptoms over time.</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Variation in symptoms either seasonally, or from year to year</a:t>
            </a:r>
          </a:p>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May improve spontaneously or have an immediate response to bronchodilators or to ICS over weeks</a:t>
            </a:r>
            <a:endParaRPr lang="en-US" sz="950" dirty="0">
              <a:latin typeface="Arial" charset="0"/>
              <a:ea typeface="ＭＳ Ｐゴシック" charset="0"/>
              <a:cs typeface="ＭＳ Ｐゴシック" charset="0"/>
            </a:endParaRPr>
          </a:p>
        </p:txBody>
      </p:sp>
      <p:sp>
        <p:nvSpPr>
          <p:cNvPr id="32" name="Rectangle 31"/>
          <p:cNvSpPr/>
          <p:nvPr/>
        </p:nvSpPr>
        <p:spPr>
          <a:xfrm>
            <a:off x="5454650" y="4108450"/>
            <a:ext cx="2427288" cy="725488"/>
          </a:xfrm>
          <a:prstGeom prst="rect">
            <a:avLst/>
          </a:prstGeom>
        </p:spPr>
        <p:txBody>
          <a:bodyPr wrap="none" lIns="0">
            <a:spAutoFit/>
          </a:bodyPr>
          <a:lstStyle/>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Symptoms slowly worsening over time</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(progressive course over years)</a:t>
            </a:r>
          </a:p>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Rapid-acting bronchodilator treatment</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provides only limited relief</a:t>
            </a:r>
            <a:endParaRPr lang="en-US" sz="950" dirty="0">
              <a:latin typeface="Arial" charset="0"/>
              <a:ea typeface="ＭＳ Ｐゴシック" charset="0"/>
              <a:cs typeface="ＭＳ Ｐゴシック" charset="0"/>
            </a:endParaRPr>
          </a:p>
        </p:txBody>
      </p:sp>
      <p:sp>
        <p:nvSpPr>
          <p:cNvPr id="34" name="Rectangle 33"/>
          <p:cNvSpPr/>
          <p:nvPr/>
        </p:nvSpPr>
        <p:spPr>
          <a:xfrm>
            <a:off x="1212850" y="5111750"/>
            <a:ext cx="808038"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Chest X-ray</a:t>
            </a:r>
            <a:endParaRPr lang="en-US" sz="950" dirty="0">
              <a:latin typeface="Arial" charset="0"/>
              <a:ea typeface="ＭＳ Ｐゴシック" charset="0"/>
              <a:cs typeface="ＭＳ Ｐゴシック" charset="0"/>
            </a:endParaRPr>
          </a:p>
        </p:txBody>
      </p:sp>
      <p:sp>
        <p:nvSpPr>
          <p:cNvPr id="35" name="Rectangle 34"/>
          <p:cNvSpPr/>
          <p:nvPr/>
        </p:nvSpPr>
        <p:spPr>
          <a:xfrm>
            <a:off x="2965450" y="5124450"/>
            <a:ext cx="2457450" cy="233363"/>
          </a:xfrm>
          <a:prstGeom prst="rect">
            <a:avLst/>
          </a:prstGeom>
        </p:spPr>
        <p:txBody>
          <a:bodyPr lIns="0">
            <a:spAutoFit/>
          </a:bodyPr>
          <a:lstStyle/>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Normal</a:t>
            </a:r>
            <a:endParaRPr lang="en-US" sz="950" dirty="0">
              <a:latin typeface="Arial" charset="0"/>
              <a:ea typeface="ＭＳ Ｐゴシック" charset="0"/>
              <a:cs typeface="ＭＳ Ｐゴシック" charset="0"/>
            </a:endParaRPr>
          </a:p>
        </p:txBody>
      </p:sp>
      <p:sp>
        <p:nvSpPr>
          <p:cNvPr id="36" name="Rectangle 35"/>
          <p:cNvSpPr/>
          <p:nvPr/>
        </p:nvSpPr>
        <p:spPr>
          <a:xfrm>
            <a:off x="5480050" y="5124450"/>
            <a:ext cx="1465263" cy="233363"/>
          </a:xfrm>
          <a:prstGeom prst="rect">
            <a:avLst/>
          </a:prstGeom>
        </p:spPr>
        <p:txBody>
          <a:bodyPr wrap="none" lIns="0">
            <a:spAutoFit/>
          </a:bodyPr>
          <a:lstStyle/>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Severe hyperinflation</a:t>
            </a:r>
            <a:endParaRPr lang="en-US" sz="950" dirty="0">
              <a:latin typeface="Arial" charset="0"/>
              <a:ea typeface="ＭＳ Ｐゴシック" charset="0"/>
              <a:cs typeface="ＭＳ Ｐゴシック" charset="0"/>
            </a:endParaRPr>
          </a:p>
        </p:txBody>
      </p:sp>
      <p:sp>
        <p:nvSpPr>
          <p:cNvPr id="37" name="Rectangle 36"/>
          <p:cNvSpPr/>
          <p:nvPr/>
        </p:nvSpPr>
        <p:spPr>
          <a:xfrm>
            <a:off x="1211263" y="5822950"/>
            <a:ext cx="847725" cy="246063"/>
          </a:xfrm>
          <a:prstGeom prst="rect">
            <a:avLst/>
          </a:prstGeom>
        </p:spPr>
        <p:txBody>
          <a:bodyPr wrap="none" lIns="36000">
            <a:spAutoFit/>
          </a:bodyPr>
          <a:lstStyle/>
          <a:p>
            <a:pPr>
              <a:defRPr/>
            </a:pPr>
            <a:r>
              <a:rPr lang="en-US" sz="1000" b="1" dirty="0">
                <a:latin typeface="Arial" charset="0"/>
                <a:ea typeface="ＭＳ Ｐゴシック" charset="0"/>
                <a:cs typeface="ＭＳ Ｐゴシック" charset="0"/>
              </a:rPr>
              <a:t>DIAGNOSIS</a:t>
            </a:r>
            <a:endParaRPr lang="en-US" sz="950" b="1" dirty="0">
              <a:latin typeface="Arial"/>
              <a:ea typeface="ＭＳ Ｐゴシック" charset="0"/>
              <a:cs typeface="Arial"/>
            </a:endParaRPr>
          </a:p>
        </p:txBody>
      </p:sp>
      <p:sp>
        <p:nvSpPr>
          <p:cNvPr id="38" name="Rectangle 37"/>
          <p:cNvSpPr/>
          <p:nvPr/>
        </p:nvSpPr>
        <p:spPr>
          <a:xfrm>
            <a:off x="1223963" y="6089650"/>
            <a:ext cx="1139825" cy="400050"/>
          </a:xfrm>
          <a:prstGeom prst="rect">
            <a:avLst/>
          </a:prstGeom>
        </p:spPr>
        <p:txBody>
          <a:bodyPr wrap="none" lIns="36000">
            <a:spAutoFit/>
          </a:bodyPr>
          <a:lstStyle/>
          <a:p>
            <a:pPr>
              <a:defRPr/>
            </a:pPr>
            <a:r>
              <a:rPr lang="en-US" sz="1000" b="1" dirty="0">
                <a:latin typeface="Arial" charset="0"/>
                <a:ea typeface="ＭＳ Ｐゴシック" charset="0"/>
                <a:cs typeface="ＭＳ Ｐゴシック" charset="0"/>
              </a:rPr>
              <a:t>CONFIDENCE IN</a:t>
            </a:r>
          </a:p>
          <a:p>
            <a:pPr>
              <a:defRPr/>
            </a:pPr>
            <a:r>
              <a:rPr lang="en-US" sz="1000" b="1" dirty="0">
                <a:latin typeface="Arial" charset="0"/>
                <a:ea typeface="ＭＳ Ｐゴシック" charset="0"/>
                <a:cs typeface="ＭＳ Ｐゴシック" charset="0"/>
              </a:rPr>
              <a:t>DIAGNOSIS</a:t>
            </a:r>
            <a:endParaRPr lang="en-US" sz="950" b="1" dirty="0">
              <a:latin typeface="Arial"/>
              <a:ea typeface="ＭＳ Ｐゴシック" charset="0"/>
              <a:cs typeface="Arial"/>
            </a:endParaRPr>
          </a:p>
        </p:txBody>
      </p:sp>
      <p:sp>
        <p:nvSpPr>
          <p:cNvPr id="39" name="Rectangle 38"/>
          <p:cNvSpPr/>
          <p:nvPr/>
        </p:nvSpPr>
        <p:spPr>
          <a:xfrm>
            <a:off x="2927350" y="58102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Asthma</a:t>
            </a:r>
            <a:endParaRPr lang="en-US" sz="950" dirty="0">
              <a:latin typeface="Arial" charset="0"/>
              <a:ea typeface="ＭＳ Ｐゴシック" charset="0"/>
              <a:cs typeface="ＭＳ Ｐゴシック" charset="0"/>
            </a:endParaRPr>
          </a:p>
        </p:txBody>
      </p:sp>
      <p:sp>
        <p:nvSpPr>
          <p:cNvPr id="40" name="Rectangle 39"/>
          <p:cNvSpPr/>
          <p:nvPr/>
        </p:nvSpPr>
        <p:spPr>
          <a:xfrm>
            <a:off x="2927350" y="61658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Asthma</a:t>
            </a:r>
            <a:endParaRPr lang="en-US" sz="950" dirty="0">
              <a:latin typeface="Arial" charset="0"/>
              <a:ea typeface="ＭＳ Ｐゴシック" charset="0"/>
              <a:cs typeface="ＭＳ Ｐゴシック" charset="0"/>
            </a:endParaRPr>
          </a:p>
        </p:txBody>
      </p:sp>
      <p:sp>
        <p:nvSpPr>
          <p:cNvPr id="42" name="Rectangle 41"/>
          <p:cNvSpPr/>
          <p:nvPr/>
        </p:nvSpPr>
        <p:spPr>
          <a:xfrm>
            <a:off x="3930650" y="5734050"/>
            <a:ext cx="996950" cy="400050"/>
          </a:xfrm>
          <a:prstGeom prst="rect">
            <a:avLst/>
          </a:prstGeom>
        </p:spPr>
        <p:txBody>
          <a:bodyPr lIns="0">
            <a:spAutoFit/>
          </a:bodyPr>
          <a:lstStyle/>
          <a:p>
            <a:pPr algn="ctr">
              <a:defRPr/>
            </a:pPr>
            <a:r>
              <a:rPr lang="en-US" sz="1000" dirty="0">
                <a:latin typeface="Arial" charset="0"/>
                <a:ea typeface="ＭＳ Ｐゴシック" charset="0"/>
                <a:cs typeface="ＭＳ Ｐゴシック" charset="0"/>
              </a:rPr>
              <a:t>Some features</a:t>
            </a:r>
          </a:p>
          <a:p>
            <a:pPr algn="ctr">
              <a:defRPr/>
            </a:pPr>
            <a:r>
              <a:rPr lang="en-US" sz="1000" dirty="0">
                <a:latin typeface="Arial" charset="0"/>
                <a:ea typeface="ＭＳ Ｐゴシック" charset="0"/>
                <a:cs typeface="ＭＳ Ｐゴシック" charset="0"/>
              </a:rPr>
              <a:t>of asthma</a:t>
            </a:r>
            <a:endParaRPr lang="en-US" sz="950" dirty="0">
              <a:latin typeface="Arial" charset="0"/>
              <a:ea typeface="ＭＳ Ｐゴシック" charset="0"/>
              <a:cs typeface="ＭＳ Ｐゴシック" charset="0"/>
            </a:endParaRPr>
          </a:p>
        </p:txBody>
      </p:sp>
      <p:sp>
        <p:nvSpPr>
          <p:cNvPr id="43" name="Rectangle 42"/>
          <p:cNvSpPr/>
          <p:nvPr/>
        </p:nvSpPr>
        <p:spPr>
          <a:xfrm>
            <a:off x="3905250" y="61658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Asthma</a:t>
            </a:r>
            <a:endParaRPr lang="en-US" sz="950" dirty="0">
              <a:latin typeface="Arial" charset="0"/>
              <a:ea typeface="ＭＳ Ｐゴシック" charset="0"/>
              <a:cs typeface="ＭＳ Ｐゴシック" charset="0"/>
            </a:endParaRPr>
          </a:p>
        </p:txBody>
      </p:sp>
      <p:sp>
        <p:nvSpPr>
          <p:cNvPr id="45" name="Rectangle 44"/>
          <p:cNvSpPr/>
          <p:nvPr/>
        </p:nvSpPr>
        <p:spPr>
          <a:xfrm>
            <a:off x="4933950" y="5759450"/>
            <a:ext cx="996950" cy="371475"/>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Features of both</a:t>
            </a:r>
            <a:endParaRPr lang="en-US" sz="950" dirty="0">
              <a:latin typeface="Arial" charset="0"/>
              <a:ea typeface="ＭＳ Ｐゴシック" charset="0"/>
              <a:cs typeface="ＭＳ Ｐゴシック" charset="0"/>
            </a:endParaRPr>
          </a:p>
        </p:txBody>
      </p:sp>
      <p:sp>
        <p:nvSpPr>
          <p:cNvPr id="46" name="Rectangle 45"/>
          <p:cNvSpPr/>
          <p:nvPr/>
        </p:nvSpPr>
        <p:spPr>
          <a:xfrm>
            <a:off x="4946650" y="61912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Could </a:t>
            </a:r>
            <a:r>
              <a:rPr lang="en-US" sz="1000">
                <a:latin typeface="Arial" charset="0"/>
                <a:ea typeface="ＭＳ Ｐゴシック" charset="0"/>
                <a:cs typeface="ＭＳ Ｐゴシック" charset="0"/>
              </a:rPr>
              <a:t>be </a:t>
            </a:r>
            <a:r>
              <a:rPr lang="en-US" sz="1000" smtClean="0">
                <a:latin typeface="Arial" charset="0"/>
                <a:ea typeface="ＭＳ Ｐゴシック" charset="0"/>
                <a:cs typeface="ＭＳ Ｐゴシック" charset="0"/>
              </a:rPr>
              <a:t>ACO</a:t>
            </a:r>
            <a:endParaRPr lang="en-US" sz="950" dirty="0">
              <a:latin typeface="Arial" charset="0"/>
              <a:ea typeface="ＭＳ Ｐゴシック" charset="0"/>
              <a:cs typeface="ＭＳ Ｐゴシック" charset="0"/>
            </a:endParaRPr>
          </a:p>
        </p:txBody>
      </p:sp>
      <p:sp>
        <p:nvSpPr>
          <p:cNvPr id="47" name="Rectangle 46"/>
          <p:cNvSpPr/>
          <p:nvPr/>
        </p:nvSpPr>
        <p:spPr>
          <a:xfrm>
            <a:off x="5975350" y="5734050"/>
            <a:ext cx="996950" cy="400050"/>
          </a:xfrm>
          <a:prstGeom prst="rect">
            <a:avLst/>
          </a:prstGeom>
        </p:spPr>
        <p:txBody>
          <a:bodyPr lIns="0">
            <a:spAutoFit/>
          </a:bodyPr>
          <a:lstStyle/>
          <a:p>
            <a:pPr algn="ctr">
              <a:defRPr/>
            </a:pPr>
            <a:r>
              <a:rPr lang="en-US" sz="1000" dirty="0">
                <a:latin typeface="Arial" charset="0"/>
                <a:ea typeface="ＭＳ Ｐゴシック" charset="0"/>
                <a:cs typeface="ＭＳ Ｐゴシック" charset="0"/>
              </a:rPr>
              <a:t>Some features</a:t>
            </a:r>
          </a:p>
          <a:p>
            <a:pPr algn="ctr">
              <a:defRPr/>
            </a:pPr>
            <a:r>
              <a:rPr lang="en-US" sz="1000" dirty="0">
                <a:latin typeface="Arial" charset="0"/>
                <a:ea typeface="ＭＳ Ｐゴシック" charset="0"/>
                <a:cs typeface="ＭＳ Ｐゴシック" charset="0"/>
              </a:rPr>
              <a:t>of COPD</a:t>
            </a:r>
            <a:endParaRPr lang="en-US" sz="950" dirty="0">
              <a:latin typeface="Arial" charset="0"/>
              <a:ea typeface="ＭＳ Ｐゴシック" charset="0"/>
              <a:cs typeface="ＭＳ Ｐゴシック" charset="0"/>
            </a:endParaRPr>
          </a:p>
        </p:txBody>
      </p:sp>
      <p:sp>
        <p:nvSpPr>
          <p:cNvPr id="48" name="Rectangle 47"/>
          <p:cNvSpPr/>
          <p:nvPr/>
        </p:nvSpPr>
        <p:spPr>
          <a:xfrm>
            <a:off x="5975350" y="61912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Possibly COPD</a:t>
            </a:r>
            <a:endParaRPr lang="en-US" sz="950" dirty="0">
              <a:latin typeface="Arial" charset="0"/>
              <a:ea typeface="ＭＳ Ｐゴシック" charset="0"/>
              <a:cs typeface="ＭＳ Ｐゴシック" charset="0"/>
            </a:endParaRPr>
          </a:p>
        </p:txBody>
      </p:sp>
      <p:sp>
        <p:nvSpPr>
          <p:cNvPr id="49" name="Rectangle 48"/>
          <p:cNvSpPr/>
          <p:nvPr/>
        </p:nvSpPr>
        <p:spPr>
          <a:xfrm>
            <a:off x="6902450" y="5810250"/>
            <a:ext cx="996950" cy="246063"/>
          </a:xfrm>
          <a:prstGeom prst="rect">
            <a:avLst/>
          </a:prstGeom>
        </p:spPr>
        <p:txBody>
          <a:bodyPr lIns="0">
            <a:spAutoFit/>
          </a:bodyPr>
          <a:lstStyle/>
          <a:p>
            <a:pPr algn="ctr">
              <a:defRPr/>
            </a:pPr>
            <a:r>
              <a:rPr lang="en-US" sz="1000" dirty="0">
                <a:latin typeface="Arial" charset="0"/>
                <a:ea typeface="ＭＳ Ｐゴシック" charset="0"/>
                <a:cs typeface="ＭＳ Ｐゴシック" charset="0"/>
              </a:rPr>
              <a:t>COPD</a:t>
            </a:r>
            <a:endParaRPr lang="en-US" sz="950" dirty="0">
              <a:latin typeface="Arial" charset="0"/>
              <a:ea typeface="ＭＳ Ｐゴシック" charset="0"/>
              <a:cs typeface="ＭＳ Ｐゴシック" charset="0"/>
            </a:endParaRPr>
          </a:p>
        </p:txBody>
      </p:sp>
      <p:sp>
        <p:nvSpPr>
          <p:cNvPr id="50" name="Rectangle 49"/>
          <p:cNvSpPr/>
          <p:nvPr/>
        </p:nvSpPr>
        <p:spPr>
          <a:xfrm>
            <a:off x="6902450" y="61912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COPD</a:t>
            </a:r>
            <a:endParaRPr lang="en-US" sz="950" dirty="0">
              <a:latin typeface="Arial" charset="0"/>
              <a:ea typeface="ＭＳ Ｐゴシック" charset="0"/>
              <a:cs typeface="ＭＳ Ｐゴシック" charset="0"/>
            </a:endParaRPr>
          </a:p>
        </p:txBody>
      </p:sp>
      <p:sp>
        <p:nvSpPr>
          <p:cNvPr id="136236" name="TextBox 11"/>
          <p:cNvSpPr txBox="1">
            <a:spLocks noChangeArrowheads="1"/>
          </p:cNvSpPr>
          <p:nvPr/>
        </p:nvSpPr>
        <p:spPr bwMode="auto">
          <a:xfrm>
            <a:off x="1181100" y="5384800"/>
            <a:ext cx="670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NOTE: • These features best distinguish between asthma and COPD. • Several positive features (3 or more) for either asthma or COPD suggest</a:t>
            </a:r>
          </a:p>
          <a:p>
            <a:pPr eaLnBrk="1" hangingPunct="1"/>
            <a:r>
              <a:rPr lang="en-US" altLang="en-US" sz="800"/>
              <a:t>that diagnosis. • If there are a similar number for both asthma and COPD, consider diagnosis of </a:t>
            </a:r>
            <a:r>
              <a:rPr lang="en-US" altLang="en-US" sz="800" smtClean="0"/>
              <a:t>ACO</a:t>
            </a:r>
            <a:endParaRPr lang="en-US" altLang="en-US" sz="800"/>
          </a:p>
        </p:txBody>
      </p:sp>
      <p:sp>
        <p:nvSpPr>
          <p:cNvPr id="136197" name="TextBox 9"/>
          <p:cNvSpPr txBox="1">
            <a:spLocks noChangeArrowheads="1"/>
          </p:cNvSpPr>
          <p:nvPr/>
        </p:nvSpPr>
        <p:spPr bwMode="auto">
          <a:xfrm>
            <a:off x="312738" y="6616700"/>
            <a:ext cx="2046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 </a:t>
            </a:r>
            <a:r>
              <a:rPr lang="en-AU" altLang="en-US" sz="1200" i="1" dirty="0">
                <a:solidFill>
                  <a:schemeClr val="bg1"/>
                </a:solidFill>
              </a:rPr>
              <a:t>Box 5-4</a:t>
            </a:r>
          </a:p>
        </p:txBody>
      </p:sp>
      <p:sp>
        <p:nvSpPr>
          <p:cNvPr id="54"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06425715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descr="Step 3-5.jpg"/>
          <p:cNvPicPr>
            <a:picLocks noChangeAspect="1"/>
          </p:cNvPicPr>
          <p:nvPr/>
        </p:nvPicPr>
        <p:blipFill rotWithShape="1">
          <a:blip r:embed="rId2">
            <a:extLst>
              <a:ext uri="{28A0092B-C50C-407E-A947-70E740481C1C}">
                <a14:useLocalDpi xmlns:a14="http://schemas.microsoft.com/office/drawing/2010/main" val="0"/>
              </a:ext>
            </a:extLst>
          </a:blip>
          <a:srcRect t="25073" b="54631"/>
          <a:stretch/>
        </p:blipFill>
        <p:spPr bwMode="auto">
          <a:xfrm>
            <a:off x="393700" y="2812108"/>
            <a:ext cx="8242300"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pic>
        <p:nvPicPr>
          <p:cNvPr id="13723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4" name="Picture 6"/>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5" name="TextBox 36"/>
          <p:cNvSpPr txBox="1">
            <a:spLocks noChangeArrowheads="1"/>
          </p:cNvSpPr>
          <p:nvPr/>
        </p:nvSpPr>
        <p:spPr bwMode="auto">
          <a:xfrm>
            <a:off x="2768600" y="3042550"/>
            <a:ext cx="5448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dirty="0"/>
              <a:t>Marked</a:t>
            </a:r>
          </a:p>
          <a:p>
            <a:pPr eaLnBrk="1" hangingPunct="1"/>
            <a:r>
              <a:rPr lang="en-US" altLang="en-US" sz="1100" dirty="0"/>
              <a:t>reversible airflow limitation</a:t>
            </a:r>
          </a:p>
          <a:p>
            <a:pPr eaLnBrk="1" hangingPunct="1"/>
            <a:r>
              <a:rPr lang="en-US" altLang="en-US" sz="1100" dirty="0"/>
              <a:t>(pre-post bronchodilator) or other</a:t>
            </a:r>
          </a:p>
          <a:p>
            <a:pPr eaLnBrk="1" hangingPunct="1"/>
            <a:r>
              <a:rPr lang="en-US" altLang="en-US" sz="1100" dirty="0"/>
              <a:t>proof of variable airflow limitation</a:t>
            </a:r>
            <a:endParaRPr lang="en-US" altLang="en-US" sz="1100" dirty="0">
              <a:solidFill>
                <a:srgbClr val="FFFFFF"/>
              </a:solidFill>
            </a:endParaRPr>
          </a:p>
        </p:txBody>
      </p:sp>
      <p:sp>
        <p:nvSpPr>
          <p:cNvPr id="137236" name="TextBox 37"/>
          <p:cNvSpPr txBox="1">
            <a:spLocks noChangeArrowheads="1"/>
          </p:cNvSpPr>
          <p:nvPr/>
        </p:nvSpPr>
        <p:spPr bwMode="auto">
          <a:xfrm>
            <a:off x="787400" y="3017150"/>
            <a:ext cx="1625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STEP 3</a:t>
            </a:r>
          </a:p>
          <a:p>
            <a:pPr eaLnBrk="1" hangingPunct="1"/>
            <a:r>
              <a:rPr lang="en-US" altLang="en-US" sz="1300">
                <a:solidFill>
                  <a:schemeClr val="bg1"/>
                </a:solidFill>
              </a:rPr>
              <a:t>PERFORM</a:t>
            </a:r>
          </a:p>
          <a:p>
            <a:pPr eaLnBrk="1" hangingPunct="1"/>
            <a:r>
              <a:rPr lang="en-US" altLang="en-US" sz="1300">
                <a:solidFill>
                  <a:schemeClr val="bg1"/>
                </a:solidFill>
              </a:rPr>
              <a:t>SPIROMETRY</a:t>
            </a:r>
            <a:endParaRPr lang="en-US" altLang="en-US" sz="1300" b="1">
              <a:solidFill>
                <a:schemeClr val="bg1"/>
              </a:solidFill>
            </a:endParaRPr>
          </a:p>
        </p:txBody>
      </p:sp>
      <p:sp>
        <p:nvSpPr>
          <p:cNvPr id="137237" name="Rectangle 3"/>
          <p:cNvSpPr>
            <a:spLocks noChangeArrowheads="1"/>
          </p:cNvSpPr>
          <p:nvPr/>
        </p:nvSpPr>
        <p:spPr bwMode="auto">
          <a:xfrm>
            <a:off x="3556000" y="3214000"/>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100" dirty="0"/>
              <a:t>FEV</a:t>
            </a:r>
            <a:r>
              <a:rPr lang="en-US" altLang="en-US" sz="1100" baseline="-25000" dirty="0"/>
              <a:t>1</a:t>
            </a:r>
            <a:r>
              <a:rPr lang="en-US" altLang="en-US" sz="1100" dirty="0"/>
              <a:t>/FVC &lt; 0.7</a:t>
            </a:r>
          </a:p>
          <a:p>
            <a:pPr algn="r" eaLnBrk="1" hangingPunct="1"/>
            <a:r>
              <a:rPr lang="en-US" altLang="en-US" sz="1100" dirty="0"/>
              <a:t>post-BD</a:t>
            </a:r>
          </a:p>
        </p:txBody>
      </p:sp>
    </p:spTree>
    <p:extLst>
      <p:ext uri="{BB962C8B-B14F-4D97-AF65-F5344CB8AC3E}">
        <p14:creationId xmlns:p14="http://schemas.microsoft.com/office/powerpoint/2010/main" val="23619088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AU" altLang="en-US" smtClean="0">
                <a:ea typeface="ＭＳ Ｐゴシック" pitchFamily="34" charset="-128"/>
              </a:rPr>
              <a:t>Essential if chronic airways disease is suspected</a:t>
            </a:r>
          </a:p>
          <a:p>
            <a:pPr lvl="1" eaLnBrk="1" hangingPunct="1"/>
            <a:r>
              <a:rPr lang="en-AU" altLang="en-US" smtClean="0">
                <a:ea typeface="ＭＳ Ｐゴシック" pitchFamily="34" charset="-128"/>
              </a:rPr>
              <a:t>Confirms chronic airflow limitation</a:t>
            </a:r>
          </a:p>
          <a:p>
            <a:pPr lvl="1" eaLnBrk="1" hangingPunct="1"/>
            <a:r>
              <a:rPr lang="en-AU" altLang="en-US" smtClean="0">
                <a:ea typeface="ＭＳ Ｐゴシック" pitchFamily="34" charset="-128"/>
              </a:rPr>
              <a:t>More limited value in distinguishing between asthma with fixed airflow limitation, COPD and asthma-COPD overlap</a:t>
            </a:r>
          </a:p>
          <a:p>
            <a:pPr eaLnBrk="1" hangingPunct="1"/>
            <a:r>
              <a:rPr lang="en-AU" altLang="en-US" smtClean="0">
                <a:ea typeface="ＭＳ Ｐゴシック" pitchFamily="34" charset="-128"/>
              </a:rPr>
              <a:t>Measure at the initial visit or subsequent visit</a:t>
            </a:r>
          </a:p>
          <a:p>
            <a:pPr lvl="1" eaLnBrk="1" hangingPunct="1"/>
            <a:r>
              <a:rPr lang="en-AU" altLang="en-US" smtClean="0">
                <a:ea typeface="ＭＳ Ｐゴシック" pitchFamily="34" charset="-128"/>
              </a:rPr>
              <a:t>If possible measure before and after a trial of treatment</a:t>
            </a:r>
          </a:p>
          <a:p>
            <a:pPr lvl="1" eaLnBrk="1" hangingPunct="1"/>
            <a:r>
              <a:rPr lang="en-AU" altLang="en-US" smtClean="0">
                <a:ea typeface="ＭＳ Ｐゴシック" pitchFamily="34" charset="-128"/>
              </a:rPr>
              <a:t>Medications taken before testing may influence results</a:t>
            </a:r>
          </a:p>
          <a:p>
            <a:pPr eaLnBrk="1" hangingPunct="1"/>
            <a:r>
              <a:rPr lang="en-AU" altLang="en-US" smtClean="0">
                <a:ea typeface="ＭＳ Ｐゴシック" pitchFamily="34" charset="-128"/>
              </a:rPr>
              <a:t>Peak expiratory flow (PEF) </a:t>
            </a:r>
          </a:p>
          <a:p>
            <a:pPr lvl="1" eaLnBrk="1" hangingPunct="1"/>
            <a:r>
              <a:rPr lang="en-AU" altLang="en-US" smtClean="0">
                <a:ea typeface="ＭＳ Ｐゴシック" pitchFamily="34" charset="-128"/>
              </a:rPr>
              <a:t>Not a substitute for spirometry</a:t>
            </a:r>
          </a:p>
          <a:p>
            <a:pPr lvl="1" eaLnBrk="1" hangingPunct="1"/>
            <a:r>
              <a:rPr lang="en-AU" altLang="en-US" smtClean="0">
                <a:ea typeface="ＭＳ Ｐゴシック" pitchFamily="34" charset="-128"/>
              </a:rPr>
              <a:t>Normal PEF does not rule out asthma or COPD</a:t>
            </a:r>
          </a:p>
          <a:p>
            <a:pPr lvl="1" eaLnBrk="1" hangingPunct="1"/>
            <a:r>
              <a:rPr lang="en-AU" altLang="en-US" smtClean="0">
                <a:ea typeface="ＭＳ Ｐゴシック" pitchFamily="34" charset="-128"/>
              </a:rPr>
              <a:t>Repeated measurement may confirm excessive variability, found in asthma or in some patients with asthma-COPD overlap</a:t>
            </a:r>
          </a:p>
          <a:p>
            <a:pPr eaLnBrk="1" hangingPunct="1"/>
            <a:endParaRPr lang="en-AU" altLang="en-US" smtClean="0">
              <a:ea typeface="ＭＳ Ｐゴシック" pitchFamily="34" charset="-128"/>
            </a:endParaRPr>
          </a:p>
        </p:txBody>
      </p:sp>
      <p:sp>
        <p:nvSpPr>
          <p:cNvPr id="138242" name="Title 1"/>
          <p:cNvSpPr>
            <a:spLocks noGrp="1"/>
          </p:cNvSpPr>
          <p:nvPr>
            <p:ph type="title"/>
          </p:nvPr>
        </p:nvSpPr>
        <p:spPr/>
        <p:txBody>
          <a:bodyPr/>
          <a:lstStyle/>
          <a:p>
            <a:pPr eaLnBrk="1" hangingPunct="1"/>
            <a:r>
              <a:rPr lang="en-AU" altLang="en-US" smtClean="0">
                <a:ea typeface="ＭＳ Ｐゴシック" pitchFamily="34" charset="-128"/>
              </a:rPr>
              <a:t>Step 3 - Spirometry</a:t>
            </a:r>
          </a:p>
        </p:txBody>
      </p:sp>
      <p:sp>
        <p:nvSpPr>
          <p:cNvPr id="138243"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 </a:t>
            </a:r>
            <a:r>
              <a:rPr lang="en-AU" altLang="en-US" sz="1200" i="1" dirty="0">
                <a:solidFill>
                  <a:schemeClr val="bg1"/>
                </a:solidFill>
              </a:rPr>
              <a:t>Box 5-3</a:t>
            </a:r>
          </a:p>
        </p:txBody>
      </p:sp>
    </p:spTree>
    <p:extLst>
      <p:ext uri="{BB962C8B-B14F-4D97-AF65-F5344CB8AC3E}">
        <p14:creationId xmlns:p14="http://schemas.microsoft.com/office/powerpoint/2010/main" val="257528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4"/>
          <p:cNvSpPr>
            <a:spLocks noGrp="1"/>
          </p:cNvSpPr>
          <p:nvPr>
            <p:ph type="title"/>
          </p:nvPr>
        </p:nvSpPr>
        <p:spPr bwMode="auto">
          <a:xfrm>
            <a:off x="173038" y="250825"/>
            <a:ext cx="6478587"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3 - Spirometry</a:t>
            </a:r>
          </a:p>
        </p:txBody>
      </p:sp>
      <p:sp>
        <p:nvSpPr>
          <p:cNvPr id="139266" name="AutoShape 4"/>
          <p:cNvSpPr>
            <a:spLocks noChangeAspect="1" noChangeArrowheads="1" noTextEdit="1"/>
          </p:cNvSpPr>
          <p:nvPr/>
        </p:nvSpPr>
        <p:spPr bwMode="auto">
          <a:xfrm>
            <a:off x="0" y="927100"/>
            <a:ext cx="91440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
        <p:nvSpPr>
          <p:cNvPr id="139271" name="Rectangle 6"/>
          <p:cNvSpPr>
            <a:spLocks noChangeArrowheads="1"/>
          </p:cNvSpPr>
          <p:nvPr/>
        </p:nvSpPr>
        <p:spPr bwMode="auto">
          <a:xfrm>
            <a:off x="164977" y="1160463"/>
            <a:ext cx="2197365" cy="482660"/>
          </a:xfrm>
          <a:prstGeom prst="rect">
            <a:avLst/>
          </a:prstGeom>
          <a:solidFill>
            <a:srgbClr val="F9B4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272" name="Rectangle 7"/>
          <p:cNvSpPr>
            <a:spLocks noChangeArrowheads="1"/>
          </p:cNvSpPr>
          <p:nvPr/>
        </p:nvSpPr>
        <p:spPr bwMode="auto">
          <a:xfrm>
            <a:off x="2362342" y="1160463"/>
            <a:ext cx="2197365" cy="482660"/>
          </a:xfrm>
          <a:prstGeom prst="rect">
            <a:avLst/>
          </a:prstGeom>
          <a:solidFill>
            <a:srgbClr val="F9B4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273" name="Rectangle 8"/>
          <p:cNvSpPr>
            <a:spLocks noChangeArrowheads="1"/>
          </p:cNvSpPr>
          <p:nvPr/>
        </p:nvSpPr>
        <p:spPr bwMode="auto">
          <a:xfrm>
            <a:off x="4559706" y="1160463"/>
            <a:ext cx="2197365" cy="482660"/>
          </a:xfrm>
          <a:prstGeom prst="rect">
            <a:avLst/>
          </a:prstGeom>
          <a:solidFill>
            <a:srgbClr val="F9B4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274" name="Rectangle 9"/>
          <p:cNvSpPr>
            <a:spLocks noChangeArrowheads="1"/>
          </p:cNvSpPr>
          <p:nvPr/>
        </p:nvSpPr>
        <p:spPr bwMode="auto">
          <a:xfrm>
            <a:off x="6757071" y="1160463"/>
            <a:ext cx="2197365" cy="482660"/>
          </a:xfrm>
          <a:prstGeom prst="rect">
            <a:avLst/>
          </a:prstGeom>
          <a:solidFill>
            <a:srgbClr val="F9B4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275" name="Line 38"/>
          <p:cNvSpPr>
            <a:spLocks noChangeShapeType="1"/>
          </p:cNvSpPr>
          <p:nvPr/>
        </p:nvSpPr>
        <p:spPr bwMode="auto">
          <a:xfrm>
            <a:off x="164977" y="1157288"/>
            <a:ext cx="0" cy="484248"/>
          </a:xfrm>
          <a:prstGeom prst="line">
            <a:avLst/>
          </a:prstGeom>
          <a:noFill/>
          <a:ln w="3175">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276" name="Line 40"/>
          <p:cNvSpPr>
            <a:spLocks noChangeShapeType="1"/>
          </p:cNvSpPr>
          <p:nvPr/>
        </p:nvSpPr>
        <p:spPr bwMode="auto">
          <a:xfrm>
            <a:off x="8954436" y="1157288"/>
            <a:ext cx="0" cy="484248"/>
          </a:xfrm>
          <a:prstGeom prst="line">
            <a:avLst/>
          </a:prstGeom>
          <a:noFill/>
          <a:ln w="3175">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277" name="Line 42"/>
          <p:cNvSpPr>
            <a:spLocks noChangeShapeType="1"/>
          </p:cNvSpPr>
          <p:nvPr/>
        </p:nvSpPr>
        <p:spPr bwMode="auto">
          <a:xfrm>
            <a:off x="163450" y="1160463"/>
            <a:ext cx="8792511" cy="0"/>
          </a:xfrm>
          <a:prstGeom prst="line">
            <a:avLst/>
          </a:prstGeom>
          <a:noFill/>
          <a:ln w="3175">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278" name="Rectangle 44"/>
          <p:cNvSpPr>
            <a:spLocks noChangeArrowheads="1"/>
          </p:cNvSpPr>
          <p:nvPr/>
        </p:nvSpPr>
        <p:spPr bwMode="auto">
          <a:xfrm>
            <a:off x="328254" y="1243025"/>
            <a:ext cx="2132536" cy="27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solidFill>
                  <a:srgbClr val="134679"/>
                </a:solidFill>
                <a:cs typeface="Arial" pitchFamily="34" charset="0"/>
              </a:rPr>
              <a:t>Spirometric variable</a:t>
            </a:r>
            <a:endParaRPr lang="en-US" altLang="en-US" sz="2000">
              <a:solidFill>
                <a:srgbClr val="134679"/>
              </a:solidFill>
              <a:cs typeface="Arial" pitchFamily="34" charset="0"/>
            </a:endParaRPr>
          </a:p>
        </p:txBody>
      </p:sp>
      <p:sp>
        <p:nvSpPr>
          <p:cNvPr id="139279" name="Rectangle 45"/>
          <p:cNvSpPr>
            <a:spLocks noChangeArrowheads="1"/>
          </p:cNvSpPr>
          <p:nvPr/>
        </p:nvSpPr>
        <p:spPr bwMode="auto">
          <a:xfrm>
            <a:off x="3107004" y="1243025"/>
            <a:ext cx="813569" cy="27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solidFill>
                  <a:srgbClr val="134679"/>
                </a:solidFill>
                <a:cs typeface="Arial" pitchFamily="34" charset="0"/>
              </a:rPr>
              <a:t>Asthma</a:t>
            </a:r>
            <a:endParaRPr lang="en-US" altLang="en-US" sz="2000">
              <a:solidFill>
                <a:srgbClr val="134679"/>
              </a:solidFill>
              <a:cs typeface="Arial" pitchFamily="34" charset="0"/>
            </a:endParaRPr>
          </a:p>
        </p:txBody>
      </p:sp>
      <p:sp>
        <p:nvSpPr>
          <p:cNvPr id="139280" name="Rectangle 46"/>
          <p:cNvSpPr>
            <a:spLocks noChangeArrowheads="1"/>
          </p:cNvSpPr>
          <p:nvPr/>
        </p:nvSpPr>
        <p:spPr bwMode="auto">
          <a:xfrm>
            <a:off x="5377614" y="1243025"/>
            <a:ext cx="640993" cy="27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solidFill>
                  <a:srgbClr val="134679"/>
                </a:solidFill>
                <a:cs typeface="Arial" pitchFamily="34" charset="0"/>
              </a:rPr>
              <a:t>COPD</a:t>
            </a:r>
            <a:endParaRPr lang="en-US" altLang="en-US" sz="2000">
              <a:solidFill>
                <a:srgbClr val="134679"/>
              </a:solidFill>
              <a:cs typeface="Arial" pitchFamily="34" charset="0"/>
            </a:endParaRPr>
          </a:p>
        </p:txBody>
      </p:sp>
      <p:sp>
        <p:nvSpPr>
          <p:cNvPr id="139281" name="Rectangle 47"/>
          <p:cNvSpPr>
            <a:spLocks noChangeArrowheads="1"/>
          </p:cNvSpPr>
          <p:nvPr/>
        </p:nvSpPr>
        <p:spPr bwMode="auto">
          <a:xfrm>
            <a:off x="7340414" y="1243025"/>
            <a:ext cx="859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solidFill>
                  <a:srgbClr val="134679"/>
                </a:solidFill>
                <a:cs typeface="Arial" pitchFamily="34" charset="0"/>
              </a:rPr>
              <a:t>O</a:t>
            </a:r>
            <a:r>
              <a:rPr lang="en-US" altLang="en-US" sz="1800" b="1" smtClean="0">
                <a:solidFill>
                  <a:srgbClr val="134679"/>
                </a:solidFill>
                <a:cs typeface="Arial" pitchFamily="34" charset="0"/>
              </a:rPr>
              <a:t>verlap</a:t>
            </a:r>
            <a:endParaRPr lang="en-US" altLang="en-US" sz="2000">
              <a:solidFill>
                <a:srgbClr val="134679"/>
              </a:solidFill>
              <a:cs typeface="Arial" pitchFamily="34" charset="0"/>
            </a:endParaRPr>
          </a:p>
        </p:txBody>
      </p:sp>
      <p:grpSp>
        <p:nvGrpSpPr>
          <p:cNvPr id="139282" name="Group 4222"/>
          <p:cNvGrpSpPr>
            <a:grpSpLocks/>
          </p:cNvGrpSpPr>
          <p:nvPr/>
        </p:nvGrpSpPr>
        <p:grpSpPr bwMode="auto">
          <a:xfrm>
            <a:off x="161925" y="1643124"/>
            <a:ext cx="8795563" cy="790673"/>
            <a:chOff x="-3175" y="1411062"/>
            <a:chExt cx="9150350" cy="790575"/>
          </a:xfrm>
        </p:grpSpPr>
        <p:sp>
          <p:nvSpPr>
            <p:cNvPr id="139378" name="Rectangle 10"/>
            <p:cNvSpPr>
              <a:spLocks noChangeArrowheads="1"/>
            </p:cNvSpPr>
            <p:nvPr/>
          </p:nvSpPr>
          <p:spPr bwMode="auto">
            <a:xfrm>
              <a:off x="0" y="1411062"/>
              <a:ext cx="2286000" cy="790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79" name="Rectangle 11"/>
            <p:cNvSpPr>
              <a:spLocks noChangeArrowheads="1"/>
            </p:cNvSpPr>
            <p:nvPr/>
          </p:nvSpPr>
          <p:spPr bwMode="auto">
            <a:xfrm>
              <a:off x="2286000" y="1411062"/>
              <a:ext cx="2286000" cy="790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80" name="Rectangle 12"/>
            <p:cNvSpPr>
              <a:spLocks noChangeArrowheads="1"/>
            </p:cNvSpPr>
            <p:nvPr/>
          </p:nvSpPr>
          <p:spPr bwMode="auto">
            <a:xfrm>
              <a:off x="4572000" y="1411062"/>
              <a:ext cx="2286000" cy="790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81" name="Rectangle 13"/>
            <p:cNvSpPr>
              <a:spLocks noChangeArrowheads="1"/>
            </p:cNvSpPr>
            <p:nvPr/>
          </p:nvSpPr>
          <p:spPr bwMode="auto">
            <a:xfrm>
              <a:off x="6858000" y="1411062"/>
              <a:ext cx="2286000" cy="790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82" name="Line 32"/>
            <p:cNvSpPr>
              <a:spLocks noChangeShapeType="1"/>
            </p:cNvSpPr>
            <p:nvPr/>
          </p:nvSpPr>
          <p:spPr bwMode="auto">
            <a:xfrm>
              <a:off x="-3175" y="1411062"/>
              <a:ext cx="9150350" cy="0"/>
            </a:xfrm>
            <a:prstGeom prst="line">
              <a:avLst/>
            </a:prstGeom>
            <a:noFill/>
            <a:ln w="3175">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83" name="Line 33"/>
            <p:cNvSpPr>
              <a:spLocks noChangeShapeType="1"/>
            </p:cNvSpPr>
            <p:nvPr/>
          </p:nvSpPr>
          <p:spPr bwMode="auto">
            <a:xfrm>
              <a:off x="-3175" y="2077668"/>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84" name="Rectangle 48"/>
            <p:cNvSpPr>
              <a:spLocks noChangeArrowheads="1"/>
            </p:cNvSpPr>
            <p:nvPr/>
          </p:nvSpPr>
          <p:spPr bwMode="auto">
            <a:xfrm>
              <a:off x="73024" y="1461862"/>
              <a:ext cx="1657658" cy="4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Normal </a:t>
              </a:r>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/FVC</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pre- or post-BD</a:t>
              </a:r>
              <a:endParaRPr lang="en-US" altLang="en-US" sz="1800" dirty="0">
                <a:solidFill>
                  <a:srgbClr val="000000"/>
                </a:solidFill>
                <a:cs typeface="Arial" pitchFamily="34" charset="0"/>
              </a:endParaRPr>
            </a:p>
          </p:txBody>
        </p:sp>
        <p:sp>
          <p:nvSpPr>
            <p:cNvPr id="139388" name="Rectangle 52"/>
            <p:cNvSpPr>
              <a:spLocks noChangeArrowheads="1"/>
            </p:cNvSpPr>
            <p:nvPr/>
          </p:nvSpPr>
          <p:spPr bwMode="auto">
            <a:xfrm>
              <a:off x="350838" y="1690462"/>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92" name="Rectangle 56"/>
            <p:cNvSpPr>
              <a:spLocks noChangeArrowheads="1"/>
            </p:cNvSpPr>
            <p:nvPr/>
          </p:nvSpPr>
          <p:spPr bwMode="auto">
            <a:xfrm>
              <a:off x="2359025" y="1461862"/>
              <a:ext cx="21240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with asthma</a:t>
              </a:r>
              <a:endParaRPr lang="en-US" altLang="en-US" sz="1800" dirty="0">
                <a:solidFill>
                  <a:srgbClr val="000000"/>
                </a:solidFill>
                <a:cs typeface="Arial" pitchFamily="34" charset="0"/>
              </a:endParaRPr>
            </a:p>
          </p:txBody>
        </p:sp>
        <p:sp>
          <p:nvSpPr>
            <p:cNvPr id="139393" name="Rectangle 57"/>
            <p:cNvSpPr>
              <a:spLocks noChangeArrowheads="1"/>
            </p:cNvSpPr>
            <p:nvPr/>
          </p:nvSpPr>
          <p:spPr bwMode="auto">
            <a:xfrm>
              <a:off x="4645025" y="1461862"/>
              <a:ext cx="1749380" cy="4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Not compatible </a:t>
              </a:r>
              <a:r>
                <a:rPr lang="en-US" altLang="en-US" sz="1500" dirty="0" smtClean="0">
                  <a:solidFill>
                    <a:srgbClr val="134679"/>
                  </a:solidFill>
                  <a:cs typeface="Arial" pitchFamily="34" charset="0"/>
                </a:rPr>
                <a:t>with</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diagnosis (GOLD) </a:t>
              </a:r>
              <a:endParaRPr lang="en-US" altLang="en-US" sz="1800" dirty="0">
                <a:solidFill>
                  <a:srgbClr val="000000"/>
                </a:solidFill>
                <a:cs typeface="Arial" pitchFamily="34" charset="0"/>
              </a:endParaRPr>
            </a:p>
          </p:txBody>
        </p:sp>
        <p:sp>
          <p:nvSpPr>
            <p:cNvPr id="139395" name="Rectangle 59"/>
            <p:cNvSpPr>
              <a:spLocks noChangeArrowheads="1"/>
            </p:cNvSpPr>
            <p:nvPr/>
          </p:nvSpPr>
          <p:spPr bwMode="auto">
            <a:xfrm>
              <a:off x="6931025" y="1461862"/>
              <a:ext cx="1804412" cy="4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Not </a:t>
              </a:r>
              <a:r>
                <a:rPr lang="en-US" altLang="en-US" sz="1500">
                  <a:solidFill>
                    <a:srgbClr val="134679"/>
                  </a:solidFill>
                  <a:cs typeface="Arial" pitchFamily="34" charset="0"/>
                </a:rPr>
                <a:t>compatible </a:t>
              </a:r>
              <a:r>
                <a:rPr lang="en-US" altLang="en-US" sz="1500" smtClean="0">
                  <a:solidFill>
                    <a:srgbClr val="134679"/>
                  </a:solidFill>
                  <a:cs typeface="Arial" pitchFamily="34" charset="0"/>
                </a:rPr>
                <a:t>with </a:t>
              </a:r>
              <a:br>
                <a:rPr lang="en-US" altLang="en-US" sz="1500" smtClean="0">
                  <a:solidFill>
                    <a:srgbClr val="134679"/>
                  </a:solidFill>
                  <a:cs typeface="Arial" pitchFamily="34" charset="0"/>
                </a:rPr>
              </a:br>
              <a:r>
                <a:rPr lang="en-US" altLang="en-US" sz="1500" smtClean="0">
                  <a:solidFill>
                    <a:srgbClr val="134679"/>
                  </a:solidFill>
                  <a:cs typeface="Arial" pitchFamily="34" charset="0"/>
                </a:rPr>
                <a:t>diagnosis</a:t>
              </a:r>
              <a:endParaRPr lang="en-US" altLang="en-US" sz="1800" dirty="0">
                <a:solidFill>
                  <a:srgbClr val="000000"/>
                </a:solidFill>
                <a:cs typeface="Arial" pitchFamily="34" charset="0"/>
              </a:endParaRPr>
            </a:p>
          </p:txBody>
        </p:sp>
      </p:grpSp>
      <p:grpSp>
        <p:nvGrpSpPr>
          <p:cNvPr id="139283" name="Group 4224"/>
          <p:cNvGrpSpPr>
            <a:grpSpLocks/>
          </p:cNvGrpSpPr>
          <p:nvPr/>
        </p:nvGrpSpPr>
        <p:grpSpPr bwMode="auto">
          <a:xfrm>
            <a:off x="161925" y="2964089"/>
            <a:ext cx="8795563" cy="889851"/>
            <a:chOff x="-3175" y="2731862"/>
            <a:chExt cx="9150350" cy="889740"/>
          </a:xfrm>
        </p:grpSpPr>
        <p:sp>
          <p:nvSpPr>
            <p:cNvPr id="139357" name="Rectangle 14"/>
            <p:cNvSpPr>
              <a:spLocks noChangeArrowheads="1"/>
            </p:cNvSpPr>
            <p:nvPr/>
          </p:nvSpPr>
          <p:spPr bwMode="auto">
            <a:xfrm>
              <a:off x="0" y="2731862"/>
              <a:ext cx="2286000" cy="820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58" name="Rectangle 15"/>
            <p:cNvSpPr>
              <a:spLocks noChangeArrowheads="1"/>
            </p:cNvSpPr>
            <p:nvPr/>
          </p:nvSpPr>
          <p:spPr bwMode="auto">
            <a:xfrm>
              <a:off x="2286000" y="2731862"/>
              <a:ext cx="2286000" cy="820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59" name="Rectangle 16"/>
            <p:cNvSpPr>
              <a:spLocks noChangeArrowheads="1"/>
            </p:cNvSpPr>
            <p:nvPr/>
          </p:nvSpPr>
          <p:spPr bwMode="auto">
            <a:xfrm>
              <a:off x="4572000" y="2731862"/>
              <a:ext cx="2286000" cy="820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60" name="Rectangle 17"/>
            <p:cNvSpPr>
              <a:spLocks noChangeArrowheads="1"/>
            </p:cNvSpPr>
            <p:nvPr/>
          </p:nvSpPr>
          <p:spPr bwMode="auto">
            <a:xfrm>
              <a:off x="6858000" y="2731862"/>
              <a:ext cx="2286000" cy="820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61" name="Line 35"/>
            <p:cNvSpPr>
              <a:spLocks noChangeShapeType="1"/>
            </p:cNvSpPr>
            <p:nvPr/>
          </p:nvSpPr>
          <p:spPr bwMode="auto">
            <a:xfrm>
              <a:off x="-3175" y="3552599"/>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62" name="Rectangle 75"/>
            <p:cNvSpPr>
              <a:spLocks noChangeArrowheads="1"/>
            </p:cNvSpPr>
            <p:nvPr/>
          </p:nvSpPr>
          <p:spPr bwMode="auto">
            <a:xfrm>
              <a:off x="73024" y="2782662"/>
              <a:ext cx="1964507" cy="23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≥80% predicted</a:t>
              </a:r>
              <a:endParaRPr lang="en-US" altLang="en-US" sz="1800" dirty="0">
                <a:solidFill>
                  <a:srgbClr val="000000"/>
                </a:solidFill>
                <a:cs typeface="Arial" pitchFamily="34" charset="0"/>
              </a:endParaRPr>
            </a:p>
          </p:txBody>
        </p:sp>
        <p:sp>
          <p:nvSpPr>
            <p:cNvPr id="139363" name="Rectangle 76"/>
            <p:cNvSpPr>
              <a:spLocks noChangeArrowheads="1"/>
            </p:cNvSpPr>
            <p:nvPr/>
          </p:nvSpPr>
          <p:spPr bwMode="auto">
            <a:xfrm>
              <a:off x="441325" y="2887437"/>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65" name="Rectangle 78"/>
            <p:cNvSpPr>
              <a:spLocks noChangeArrowheads="1"/>
            </p:cNvSpPr>
            <p:nvPr/>
          </p:nvSpPr>
          <p:spPr bwMode="auto">
            <a:xfrm>
              <a:off x="2359025" y="2782662"/>
              <a:ext cx="2161292"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with </a:t>
              </a:r>
              <a:r>
                <a:rPr lang="en-US" altLang="en-US" sz="1500" dirty="0" smtClean="0">
                  <a:solidFill>
                    <a:srgbClr val="134679"/>
                  </a:solidFill>
                  <a:cs typeface="Arial" pitchFamily="34" charset="0"/>
                </a:rPr>
                <a:t>asthma</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(good control, or interval</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between symptoms) </a:t>
              </a:r>
              <a:endParaRPr lang="en-US" altLang="en-US" sz="1800" dirty="0">
                <a:solidFill>
                  <a:srgbClr val="000000"/>
                </a:solidFill>
                <a:cs typeface="Arial" pitchFamily="34" charset="0"/>
              </a:endParaRPr>
            </a:p>
          </p:txBody>
        </p:sp>
        <p:sp>
          <p:nvSpPr>
            <p:cNvPr id="139368" name="Rectangle 81"/>
            <p:cNvSpPr>
              <a:spLocks noChangeArrowheads="1"/>
            </p:cNvSpPr>
            <p:nvPr/>
          </p:nvSpPr>
          <p:spPr bwMode="auto">
            <a:xfrm>
              <a:off x="4645025" y="2782662"/>
              <a:ext cx="22066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a:solidFill>
                    <a:srgbClr val="134679"/>
                  </a:solidFill>
                  <a:cs typeface="Arial" pitchFamily="34" charset="0"/>
                </a:rPr>
                <a:t>C</a:t>
              </a:r>
              <a:endParaRPr lang="en-US" altLang="en-US" sz="1800">
                <a:solidFill>
                  <a:srgbClr val="000000"/>
                </a:solidFill>
                <a:cs typeface="Arial" pitchFamily="34" charset="0"/>
              </a:endParaRPr>
            </a:p>
          </p:txBody>
        </p:sp>
        <p:sp>
          <p:nvSpPr>
            <p:cNvPr id="139369" name="Rectangle 82"/>
            <p:cNvSpPr>
              <a:spLocks noChangeArrowheads="1"/>
            </p:cNvSpPr>
            <p:nvPr/>
          </p:nvSpPr>
          <p:spPr bwMode="auto">
            <a:xfrm>
              <a:off x="4781550" y="2782662"/>
              <a:ext cx="2000729"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err="1">
                  <a:solidFill>
                    <a:srgbClr val="134679"/>
                  </a:solidFill>
                  <a:cs typeface="Arial" pitchFamily="34" charset="0"/>
                </a:rPr>
                <a:t>ompatible</a:t>
              </a:r>
              <a:r>
                <a:rPr lang="en-US" altLang="en-US" sz="1500" dirty="0">
                  <a:solidFill>
                    <a:srgbClr val="134679"/>
                  </a:solidFill>
                  <a:cs typeface="Arial" pitchFamily="34" charset="0"/>
                </a:rPr>
                <a:t> with </a:t>
              </a:r>
              <a:r>
                <a:rPr lang="en-US" altLang="en-US" sz="1500" dirty="0" smtClean="0">
                  <a:solidFill>
                    <a:srgbClr val="134679"/>
                  </a:solidFill>
                  <a:cs typeface="Arial" pitchFamily="34" charset="0"/>
                </a:rPr>
                <a:t>GOLD</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category A or B if post-</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BD 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/FVC &lt;0.7 </a:t>
              </a:r>
              <a:endParaRPr lang="en-US" altLang="en-US" sz="1800" dirty="0">
                <a:solidFill>
                  <a:srgbClr val="000000"/>
                </a:solidFill>
                <a:cs typeface="Arial" pitchFamily="34" charset="0"/>
              </a:endParaRPr>
            </a:p>
          </p:txBody>
        </p:sp>
        <p:sp>
          <p:nvSpPr>
            <p:cNvPr id="139371" name="Rectangle 84"/>
            <p:cNvSpPr>
              <a:spLocks noChangeArrowheads="1"/>
            </p:cNvSpPr>
            <p:nvPr/>
          </p:nvSpPr>
          <p:spPr bwMode="auto">
            <a:xfrm>
              <a:off x="6499225" y="3011262"/>
              <a:ext cx="68" cy="27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74" name="Rectangle 87"/>
            <p:cNvSpPr>
              <a:spLocks noChangeArrowheads="1"/>
            </p:cNvSpPr>
            <p:nvPr/>
          </p:nvSpPr>
          <p:spPr bwMode="auto">
            <a:xfrm>
              <a:off x="5330825" y="3344637"/>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76" name="Rectangle 89"/>
            <p:cNvSpPr>
              <a:spLocks noChangeArrowheads="1"/>
            </p:cNvSpPr>
            <p:nvPr/>
          </p:nvSpPr>
          <p:spPr bwMode="auto">
            <a:xfrm>
              <a:off x="6931025" y="2782662"/>
              <a:ext cx="1851106" cy="4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with </a:t>
              </a:r>
              <a:r>
                <a:rPr lang="en-US" altLang="en-US" sz="1500" dirty="0" smtClean="0">
                  <a:solidFill>
                    <a:srgbClr val="134679"/>
                  </a:solidFill>
                  <a:cs typeface="Arial" pitchFamily="34" charset="0"/>
                </a:rPr>
                <a:t>mild</a:t>
              </a:r>
              <a:r>
                <a:rPr lang="en-US" altLang="en-US" sz="1500" smtClean="0">
                  <a:solidFill>
                    <a:srgbClr val="134679"/>
                  </a:solidFill>
                  <a:cs typeface="Arial" pitchFamily="34" charset="0"/>
                </a:rPr>
                <a:t/>
              </a:r>
              <a:br>
                <a:rPr lang="en-US" altLang="en-US" sz="1500" smtClean="0">
                  <a:solidFill>
                    <a:srgbClr val="134679"/>
                  </a:solidFill>
                  <a:cs typeface="Arial" pitchFamily="34" charset="0"/>
                </a:rPr>
              </a:br>
              <a:r>
                <a:rPr lang="en-US" altLang="en-US" sz="1500" smtClean="0">
                  <a:solidFill>
                    <a:srgbClr val="134679"/>
                  </a:solidFill>
                  <a:cs typeface="Arial" pitchFamily="34" charset="0"/>
                </a:rPr>
                <a:t>ACO </a:t>
              </a:r>
              <a:endParaRPr lang="en-US" altLang="en-US" sz="1800" dirty="0">
                <a:solidFill>
                  <a:srgbClr val="000000"/>
                </a:solidFill>
                <a:cs typeface="Arial" pitchFamily="34" charset="0"/>
              </a:endParaRPr>
            </a:p>
          </p:txBody>
        </p:sp>
      </p:grpSp>
      <p:grpSp>
        <p:nvGrpSpPr>
          <p:cNvPr id="139284" name="Group 1"/>
          <p:cNvGrpSpPr>
            <a:grpSpLocks/>
          </p:cNvGrpSpPr>
          <p:nvPr/>
        </p:nvGrpSpPr>
        <p:grpSpPr bwMode="auto">
          <a:xfrm>
            <a:off x="161925" y="5853699"/>
            <a:ext cx="8795563" cy="736016"/>
            <a:chOff x="-3175" y="5896878"/>
            <a:chExt cx="9150350" cy="735924"/>
          </a:xfrm>
        </p:grpSpPr>
        <p:sp>
          <p:nvSpPr>
            <p:cNvPr id="139344" name="Line 43"/>
            <p:cNvSpPr>
              <a:spLocks noChangeShapeType="1"/>
            </p:cNvSpPr>
            <p:nvPr/>
          </p:nvSpPr>
          <p:spPr bwMode="auto">
            <a:xfrm>
              <a:off x="-3175" y="6632802"/>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45" name="Rectangle 127"/>
            <p:cNvSpPr>
              <a:spLocks noChangeArrowheads="1"/>
            </p:cNvSpPr>
            <p:nvPr/>
          </p:nvSpPr>
          <p:spPr bwMode="auto">
            <a:xfrm>
              <a:off x="73024" y="5896878"/>
              <a:ext cx="2077909" cy="69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Post-BD increase in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&gt;12% and 400mL</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from baseline</a:t>
              </a:r>
              <a:endParaRPr lang="en-US" altLang="en-US" sz="1800" dirty="0">
                <a:solidFill>
                  <a:srgbClr val="000000"/>
                </a:solidFill>
                <a:cs typeface="Arial" pitchFamily="34" charset="0"/>
              </a:endParaRPr>
            </a:p>
          </p:txBody>
        </p:sp>
        <p:sp>
          <p:nvSpPr>
            <p:cNvPr id="139346" name="Rectangle 128"/>
            <p:cNvSpPr>
              <a:spLocks noChangeArrowheads="1"/>
            </p:cNvSpPr>
            <p:nvPr/>
          </p:nvSpPr>
          <p:spPr bwMode="auto">
            <a:xfrm>
              <a:off x="455613" y="5896878"/>
              <a:ext cx="1476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139349" name="Rectangle 131"/>
            <p:cNvSpPr>
              <a:spLocks noChangeArrowheads="1"/>
            </p:cNvSpPr>
            <p:nvPr/>
          </p:nvSpPr>
          <p:spPr bwMode="auto">
            <a:xfrm>
              <a:off x="441325" y="6230253"/>
              <a:ext cx="68" cy="27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52" name="Rectangle 135"/>
            <p:cNvSpPr>
              <a:spLocks noChangeArrowheads="1"/>
            </p:cNvSpPr>
            <p:nvPr/>
          </p:nvSpPr>
          <p:spPr bwMode="auto">
            <a:xfrm>
              <a:off x="2359025" y="5896878"/>
              <a:ext cx="15436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High probability of</a:t>
              </a:r>
              <a:br>
                <a:rPr lang="en-US" altLang="en-US" sz="1500" dirty="0">
                  <a:solidFill>
                    <a:srgbClr val="134679"/>
                  </a:solidFill>
                  <a:cs typeface="Arial" pitchFamily="34" charset="0"/>
                </a:rPr>
              </a:br>
              <a:r>
                <a:rPr lang="en-US" altLang="en-US" sz="1500" dirty="0">
                  <a:solidFill>
                    <a:srgbClr val="134679"/>
                  </a:solidFill>
                  <a:cs typeface="Arial" pitchFamily="34" charset="0"/>
                </a:rPr>
                <a:t>asthma </a:t>
              </a:r>
              <a:endParaRPr lang="en-US" altLang="en-US" sz="1800" dirty="0">
                <a:solidFill>
                  <a:srgbClr val="000000"/>
                </a:solidFill>
                <a:cs typeface="Arial" pitchFamily="34" charset="0"/>
              </a:endParaRPr>
            </a:p>
          </p:txBody>
        </p:sp>
        <p:sp>
          <p:nvSpPr>
            <p:cNvPr id="139353" name="Rectangle 137"/>
            <p:cNvSpPr>
              <a:spLocks noChangeArrowheads="1"/>
            </p:cNvSpPr>
            <p:nvPr/>
          </p:nvSpPr>
          <p:spPr bwMode="auto">
            <a:xfrm>
              <a:off x="4645025" y="5896878"/>
              <a:ext cx="1637646" cy="4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Unusual in </a:t>
              </a:r>
              <a:r>
                <a:rPr lang="en-US" altLang="en-US" sz="1500" dirty="0" smtClean="0">
                  <a:solidFill>
                    <a:srgbClr val="134679"/>
                  </a:solidFill>
                  <a:cs typeface="Arial" pitchFamily="34" charset="0"/>
                </a:rPr>
                <a:t>COPD.</a:t>
              </a:r>
              <a:br>
                <a:rPr lang="en-US" altLang="en-US" sz="1500" dirty="0" smtClean="0">
                  <a:solidFill>
                    <a:srgbClr val="134679"/>
                  </a:solidFill>
                  <a:cs typeface="Arial" pitchFamily="34" charset="0"/>
                </a:rPr>
              </a:br>
              <a:r>
                <a:rPr lang="en-US" altLang="en-US" sz="1500" smtClean="0">
                  <a:solidFill>
                    <a:srgbClr val="134679"/>
                  </a:solidFill>
                  <a:cs typeface="Arial" pitchFamily="34" charset="0"/>
                </a:rPr>
                <a:t>Consider ACO </a:t>
              </a:r>
              <a:endParaRPr lang="en-US" altLang="en-US" sz="1800" dirty="0">
                <a:solidFill>
                  <a:srgbClr val="000000"/>
                </a:solidFill>
                <a:cs typeface="Arial" pitchFamily="34" charset="0"/>
              </a:endParaRPr>
            </a:p>
          </p:txBody>
        </p:sp>
        <p:sp>
          <p:nvSpPr>
            <p:cNvPr id="139355" name="Rectangle 139"/>
            <p:cNvSpPr>
              <a:spLocks noChangeArrowheads="1"/>
            </p:cNvSpPr>
            <p:nvPr/>
          </p:nvSpPr>
          <p:spPr bwMode="auto">
            <a:xfrm>
              <a:off x="6931025" y="5896878"/>
              <a:ext cx="1603225" cy="4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a:t>
              </a:r>
              <a:r>
                <a:rPr lang="en-US" altLang="en-US" sz="1500" dirty="0" smtClean="0">
                  <a:solidFill>
                    <a:srgbClr val="134679"/>
                  </a:solidFill>
                  <a:cs typeface="Arial" pitchFamily="34" charset="0"/>
                </a:rPr>
                <a:t>with</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diagnosis </a:t>
              </a:r>
              <a:r>
                <a:rPr lang="en-US" altLang="en-US" sz="1500" smtClean="0">
                  <a:solidFill>
                    <a:srgbClr val="134679"/>
                  </a:solidFill>
                  <a:cs typeface="Arial" pitchFamily="34" charset="0"/>
                </a:rPr>
                <a:t>of ACO </a:t>
              </a:r>
              <a:endParaRPr lang="en-US" altLang="en-US" sz="1800" dirty="0">
                <a:solidFill>
                  <a:srgbClr val="000000"/>
                </a:solidFill>
                <a:cs typeface="Arial" pitchFamily="34" charset="0"/>
              </a:endParaRPr>
            </a:p>
          </p:txBody>
        </p:sp>
      </p:grpSp>
      <p:grpSp>
        <p:nvGrpSpPr>
          <p:cNvPr id="139285" name="Group 4223"/>
          <p:cNvGrpSpPr>
            <a:grpSpLocks/>
          </p:cNvGrpSpPr>
          <p:nvPr/>
        </p:nvGrpSpPr>
        <p:grpSpPr bwMode="auto">
          <a:xfrm>
            <a:off x="161925" y="2486190"/>
            <a:ext cx="8795563" cy="477897"/>
            <a:chOff x="-3175" y="2254024"/>
            <a:chExt cx="9150350" cy="477838"/>
          </a:xfrm>
        </p:grpSpPr>
        <p:sp>
          <p:nvSpPr>
            <p:cNvPr id="139330" name="Line 34"/>
            <p:cNvSpPr>
              <a:spLocks noChangeShapeType="1"/>
            </p:cNvSpPr>
            <p:nvPr/>
          </p:nvSpPr>
          <p:spPr bwMode="auto">
            <a:xfrm>
              <a:off x="-3175" y="2731862"/>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31" name="Rectangle 62"/>
            <p:cNvSpPr>
              <a:spLocks noChangeArrowheads="1"/>
            </p:cNvSpPr>
            <p:nvPr/>
          </p:nvSpPr>
          <p:spPr bwMode="auto">
            <a:xfrm>
              <a:off x="73024" y="2254024"/>
              <a:ext cx="2206319" cy="23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Post-BD 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/FVC &lt;0.7</a:t>
              </a:r>
              <a:endParaRPr lang="en-US" altLang="en-US" sz="1800" dirty="0">
                <a:solidFill>
                  <a:srgbClr val="000000"/>
                </a:solidFill>
                <a:cs typeface="Arial" pitchFamily="34" charset="0"/>
              </a:endParaRPr>
            </a:p>
          </p:txBody>
        </p:sp>
        <p:sp>
          <p:nvSpPr>
            <p:cNvPr id="139332" name="Rectangle 63"/>
            <p:cNvSpPr>
              <a:spLocks noChangeArrowheads="1"/>
            </p:cNvSpPr>
            <p:nvPr/>
          </p:nvSpPr>
          <p:spPr bwMode="auto">
            <a:xfrm>
              <a:off x="455613" y="2254024"/>
              <a:ext cx="1476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139337" name="Rectangle 68"/>
            <p:cNvSpPr>
              <a:spLocks noChangeArrowheads="1"/>
            </p:cNvSpPr>
            <p:nvPr/>
          </p:nvSpPr>
          <p:spPr bwMode="auto">
            <a:xfrm>
              <a:off x="2359025" y="2254024"/>
              <a:ext cx="2049559" cy="4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Indicates airflow</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limitation; may improve</a:t>
              </a:r>
              <a:endParaRPr lang="en-US" altLang="en-US" sz="1800" dirty="0">
                <a:solidFill>
                  <a:srgbClr val="000000"/>
                </a:solidFill>
                <a:cs typeface="Arial" pitchFamily="34" charset="0"/>
              </a:endParaRPr>
            </a:p>
          </p:txBody>
        </p:sp>
        <p:sp>
          <p:nvSpPr>
            <p:cNvPr id="139340" name="Rectangle 71"/>
            <p:cNvSpPr>
              <a:spLocks noChangeArrowheads="1"/>
            </p:cNvSpPr>
            <p:nvPr/>
          </p:nvSpPr>
          <p:spPr bwMode="auto">
            <a:xfrm>
              <a:off x="4645025" y="2254024"/>
              <a:ext cx="2007867" cy="4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Required for </a:t>
              </a:r>
              <a:r>
                <a:rPr lang="en-US" altLang="en-US" sz="1500" dirty="0" smtClean="0">
                  <a:solidFill>
                    <a:srgbClr val="134679"/>
                  </a:solidFill>
                  <a:cs typeface="Arial" pitchFamily="34" charset="0"/>
                </a:rPr>
                <a:t>diagnosis</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by GOLD criteria </a:t>
              </a:r>
              <a:endParaRPr lang="en-US" altLang="en-US" sz="1800" dirty="0">
                <a:solidFill>
                  <a:srgbClr val="000000"/>
                </a:solidFill>
                <a:cs typeface="Arial" pitchFamily="34" charset="0"/>
              </a:endParaRPr>
            </a:p>
          </p:txBody>
        </p:sp>
        <p:sp>
          <p:nvSpPr>
            <p:cNvPr id="139343" name="Rectangle 74"/>
            <p:cNvSpPr>
              <a:spLocks noChangeArrowheads="1"/>
            </p:cNvSpPr>
            <p:nvPr/>
          </p:nvSpPr>
          <p:spPr bwMode="auto">
            <a:xfrm>
              <a:off x="6931025" y="2254024"/>
              <a:ext cx="2062889" cy="4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Usual </a:t>
              </a:r>
              <a:r>
                <a:rPr lang="en-US" altLang="en-US" sz="1500">
                  <a:solidFill>
                    <a:srgbClr val="134679"/>
                  </a:solidFill>
                  <a:cs typeface="Arial" pitchFamily="34" charset="0"/>
                </a:rPr>
                <a:t>in </a:t>
              </a:r>
              <a:r>
                <a:rPr lang="en-US" altLang="en-US" sz="1500" smtClean="0">
                  <a:solidFill>
                    <a:srgbClr val="134679"/>
                  </a:solidFill>
                  <a:cs typeface="Arial" pitchFamily="34" charset="0"/>
                </a:rPr>
                <a:t>asthma-COPD overlap (ACO)</a:t>
              </a:r>
              <a:endParaRPr lang="en-US" altLang="en-US" sz="1800" dirty="0">
                <a:solidFill>
                  <a:srgbClr val="000000"/>
                </a:solidFill>
                <a:cs typeface="Arial" pitchFamily="34" charset="0"/>
              </a:endParaRPr>
            </a:p>
          </p:txBody>
        </p:sp>
      </p:grpSp>
      <p:grpSp>
        <p:nvGrpSpPr>
          <p:cNvPr id="139286" name="Group 4226"/>
          <p:cNvGrpSpPr>
            <a:grpSpLocks/>
          </p:cNvGrpSpPr>
          <p:nvPr/>
        </p:nvGrpSpPr>
        <p:grpSpPr bwMode="auto">
          <a:xfrm>
            <a:off x="161925" y="4770888"/>
            <a:ext cx="8827791" cy="1032003"/>
            <a:chOff x="-3175" y="4538437"/>
            <a:chExt cx="9183878" cy="1031875"/>
          </a:xfrm>
        </p:grpSpPr>
        <p:sp>
          <p:nvSpPr>
            <p:cNvPr id="139303" name="Rectangle 18"/>
            <p:cNvSpPr>
              <a:spLocks noChangeArrowheads="1"/>
            </p:cNvSpPr>
            <p:nvPr/>
          </p:nvSpPr>
          <p:spPr bwMode="auto">
            <a:xfrm>
              <a:off x="0" y="4538437"/>
              <a:ext cx="2286000" cy="1031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04" name="Rectangle 19"/>
            <p:cNvSpPr>
              <a:spLocks noChangeArrowheads="1"/>
            </p:cNvSpPr>
            <p:nvPr/>
          </p:nvSpPr>
          <p:spPr bwMode="auto">
            <a:xfrm>
              <a:off x="2286000" y="4538437"/>
              <a:ext cx="2286000" cy="1031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05" name="Rectangle 20"/>
            <p:cNvSpPr>
              <a:spLocks noChangeArrowheads="1"/>
            </p:cNvSpPr>
            <p:nvPr/>
          </p:nvSpPr>
          <p:spPr bwMode="auto">
            <a:xfrm>
              <a:off x="4572000" y="4538437"/>
              <a:ext cx="2286000" cy="1031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06" name="Rectangle 21"/>
            <p:cNvSpPr>
              <a:spLocks noChangeArrowheads="1"/>
            </p:cNvSpPr>
            <p:nvPr/>
          </p:nvSpPr>
          <p:spPr bwMode="auto">
            <a:xfrm>
              <a:off x="6858000" y="4538437"/>
              <a:ext cx="2286000" cy="1031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07" name="Line 37"/>
            <p:cNvSpPr>
              <a:spLocks noChangeShapeType="1"/>
            </p:cNvSpPr>
            <p:nvPr/>
          </p:nvSpPr>
          <p:spPr bwMode="auto">
            <a:xfrm>
              <a:off x="-3175" y="5570312"/>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08" name="Rectangle 105"/>
            <p:cNvSpPr>
              <a:spLocks noChangeArrowheads="1"/>
            </p:cNvSpPr>
            <p:nvPr/>
          </p:nvSpPr>
          <p:spPr bwMode="auto">
            <a:xfrm>
              <a:off x="73024" y="4589237"/>
              <a:ext cx="2196313" cy="9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Post-BD increase in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&gt;12% and 200mL</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from baseline (reversible</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airflow limitation)</a:t>
              </a:r>
              <a:endParaRPr lang="en-US" altLang="en-US" sz="1800" dirty="0">
                <a:solidFill>
                  <a:srgbClr val="000000"/>
                </a:solidFill>
                <a:cs typeface="Arial" pitchFamily="34" charset="0"/>
              </a:endParaRPr>
            </a:p>
          </p:txBody>
        </p:sp>
        <p:sp>
          <p:nvSpPr>
            <p:cNvPr id="139309" name="Rectangle 106"/>
            <p:cNvSpPr>
              <a:spLocks noChangeArrowheads="1"/>
            </p:cNvSpPr>
            <p:nvPr/>
          </p:nvSpPr>
          <p:spPr bwMode="auto">
            <a:xfrm>
              <a:off x="455613" y="4589237"/>
              <a:ext cx="1476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139312" name="Rectangle 109"/>
            <p:cNvSpPr>
              <a:spLocks noChangeArrowheads="1"/>
            </p:cNvSpPr>
            <p:nvPr/>
          </p:nvSpPr>
          <p:spPr bwMode="auto">
            <a:xfrm>
              <a:off x="441325" y="4922612"/>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16" name="Rectangle 113"/>
            <p:cNvSpPr>
              <a:spLocks noChangeArrowheads="1"/>
            </p:cNvSpPr>
            <p:nvPr/>
          </p:nvSpPr>
          <p:spPr bwMode="auto">
            <a:xfrm>
              <a:off x="2359025" y="4589237"/>
              <a:ext cx="1926152"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Usual at some time </a:t>
              </a:r>
              <a:r>
                <a:rPr lang="en-US" altLang="en-US" sz="1500" dirty="0" smtClean="0">
                  <a:solidFill>
                    <a:srgbClr val="134679"/>
                  </a:solidFill>
                  <a:cs typeface="Arial" pitchFamily="34" charset="0"/>
                </a:rPr>
                <a:t>in</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course of asthma; not</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always present </a:t>
              </a:r>
              <a:endParaRPr lang="en-US" altLang="en-US" sz="1800" dirty="0">
                <a:solidFill>
                  <a:srgbClr val="000000"/>
                </a:solidFill>
                <a:cs typeface="Arial" pitchFamily="34" charset="0"/>
              </a:endParaRPr>
            </a:p>
          </p:txBody>
        </p:sp>
        <p:sp>
          <p:nvSpPr>
            <p:cNvPr id="139320" name="Rectangle 117"/>
            <p:cNvSpPr>
              <a:spLocks noChangeArrowheads="1"/>
            </p:cNvSpPr>
            <p:nvPr/>
          </p:nvSpPr>
          <p:spPr bwMode="auto">
            <a:xfrm>
              <a:off x="4645025" y="4589237"/>
              <a:ext cx="2066235"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Common in COPD </a:t>
              </a:r>
              <a:r>
                <a:rPr lang="en-US" altLang="en-US" sz="1500" dirty="0" smtClean="0">
                  <a:solidFill>
                    <a:srgbClr val="134679"/>
                  </a:solidFill>
                  <a:cs typeface="Arial" pitchFamily="34" charset="0"/>
                </a:rPr>
                <a:t>and</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more likely when 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is low</a:t>
              </a:r>
              <a:endParaRPr lang="en-US" altLang="en-US" sz="1800" dirty="0">
                <a:solidFill>
                  <a:srgbClr val="000000"/>
                </a:solidFill>
                <a:cs typeface="Arial" pitchFamily="34" charset="0"/>
              </a:endParaRPr>
            </a:p>
          </p:txBody>
        </p:sp>
        <p:sp>
          <p:nvSpPr>
            <p:cNvPr id="139322" name="Rectangle 119"/>
            <p:cNvSpPr>
              <a:spLocks noChangeArrowheads="1"/>
            </p:cNvSpPr>
            <p:nvPr/>
          </p:nvSpPr>
          <p:spPr bwMode="auto">
            <a:xfrm>
              <a:off x="6489700" y="4922612"/>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25" name="Rectangle 122"/>
            <p:cNvSpPr>
              <a:spLocks noChangeArrowheads="1"/>
            </p:cNvSpPr>
            <p:nvPr/>
          </p:nvSpPr>
          <p:spPr bwMode="auto">
            <a:xfrm>
              <a:off x="6931025" y="4589237"/>
              <a:ext cx="2249678"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Common </a:t>
              </a:r>
              <a:r>
                <a:rPr lang="en-US" altLang="en-US" sz="1500" smtClean="0">
                  <a:solidFill>
                    <a:srgbClr val="134679"/>
                  </a:solidFill>
                  <a:cs typeface="Arial" pitchFamily="34" charset="0"/>
                </a:rPr>
                <a:t>in ACO, </a:t>
              </a:r>
              <a:r>
                <a:rPr lang="en-US" altLang="en-US" sz="1500" dirty="0" smtClean="0">
                  <a:solidFill>
                    <a:srgbClr val="134679"/>
                  </a:solidFill>
                  <a:cs typeface="Arial" pitchFamily="34" charset="0"/>
                </a:rPr>
                <a:t>and</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more likely when 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is</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low </a:t>
              </a:r>
              <a:endParaRPr lang="en-US" altLang="en-US" sz="1800" dirty="0">
                <a:solidFill>
                  <a:srgbClr val="000000"/>
                </a:solidFill>
                <a:cs typeface="Arial" pitchFamily="34" charset="0"/>
              </a:endParaRPr>
            </a:p>
          </p:txBody>
        </p:sp>
        <p:sp>
          <p:nvSpPr>
            <p:cNvPr id="139327" name="Rectangle 124"/>
            <p:cNvSpPr>
              <a:spLocks noChangeArrowheads="1"/>
            </p:cNvSpPr>
            <p:nvPr/>
          </p:nvSpPr>
          <p:spPr bwMode="auto">
            <a:xfrm>
              <a:off x="8775700" y="4922612"/>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grpSp>
      <p:grpSp>
        <p:nvGrpSpPr>
          <p:cNvPr id="139287" name="Group 4225"/>
          <p:cNvGrpSpPr>
            <a:grpSpLocks/>
          </p:cNvGrpSpPr>
          <p:nvPr/>
        </p:nvGrpSpPr>
        <p:grpSpPr bwMode="auto">
          <a:xfrm>
            <a:off x="161925" y="3835732"/>
            <a:ext cx="8795563" cy="935154"/>
            <a:chOff x="-3175" y="3603399"/>
            <a:chExt cx="9150350" cy="935038"/>
          </a:xfrm>
        </p:grpSpPr>
        <p:sp>
          <p:nvSpPr>
            <p:cNvPr id="139288" name="Line 36"/>
            <p:cNvSpPr>
              <a:spLocks noChangeShapeType="1"/>
            </p:cNvSpPr>
            <p:nvPr/>
          </p:nvSpPr>
          <p:spPr bwMode="auto">
            <a:xfrm>
              <a:off x="-3175" y="4538437"/>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289" name="Rectangle 91"/>
            <p:cNvSpPr>
              <a:spLocks noChangeArrowheads="1"/>
            </p:cNvSpPr>
            <p:nvPr/>
          </p:nvSpPr>
          <p:spPr bwMode="auto">
            <a:xfrm>
              <a:off x="73024" y="3603399"/>
              <a:ext cx="1899469" cy="23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&lt;80% predicted</a:t>
              </a:r>
              <a:endParaRPr lang="en-US" altLang="en-US" sz="1800" dirty="0">
                <a:solidFill>
                  <a:srgbClr val="000000"/>
                </a:solidFill>
                <a:cs typeface="Arial" pitchFamily="34" charset="0"/>
              </a:endParaRPr>
            </a:p>
          </p:txBody>
        </p:sp>
        <p:sp>
          <p:nvSpPr>
            <p:cNvPr id="139290" name="Rectangle 92"/>
            <p:cNvSpPr>
              <a:spLocks noChangeArrowheads="1"/>
            </p:cNvSpPr>
            <p:nvPr/>
          </p:nvSpPr>
          <p:spPr bwMode="auto">
            <a:xfrm>
              <a:off x="441325" y="3708174"/>
              <a:ext cx="68" cy="27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292" name="Rectangle 94"/>
            <p:cNvSpPr>
              <a:spLocks noChangeArrowheads="1"/>
            </p:cNvSpPr>
            <p:nvPr/>
          </p:nvSpPr>
          <p:spPr bwMode="auto">
            <a:xfrm>
              <a:off x="2359025" y="3603399"/>
              <a:ext cx="2194645"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with asthma</a:t>
              </a:r>
              <a:r>
                <a:rPr lang="en-US" altLang="en-US" sz="1500" dirty="0" smtClean="0">
                  <a:solidFill>
                    <a:srgbClr val="134679"/>
                  </a:solidFill>
                  <a:cs typeface="Arial" pitchFamily="34" charset="0"/>
                </a:rPr>
                <a:t>.</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 risk factor for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exacerbations </a:t>
              </a:r>
              <a:endParaRPr lang="en-US" altLang="en-US" sz="1800" dirty="0">
                <a:solidFill>
                  <a:srgbClr val="000000"/>
                </a:solidFill>
                <a:cs typeface="Arial" pitchFamily="34" charset="0"/>
              </a:endParaRPr>
            </a:p>
          </p:txBody>
        </p:sp>
        <p:sp>
          <p:nvSpPr>
            <p:cNvPr id="139295" name="Rectangle 97"/>
            <p:cNvSpPr>
              <a:spLocks noChangeArrowheads="1"/>
            </p:cNvSpPr>
            <p:nvPr/>
          </p:nvSpPr>
          <p:spPr bwMode="auto">
            <a:xfrm>
              <a:off x="4645025" y="3603399"/>
              <a:ext cx="2184639" cy="9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Indicates severity </a:t>
              </a:r>
              <a:r>
                <a:rPr lang="en-US" altLang="en-US" sz="1500" dirty="0" smtClean="0">
                  <a:solidFill>
                    <a:srgbClr val="134679"/>
                  </a:solidFill>
                  <a:cs typeface="Arial" pitchFamily="34" charset="0"/>
                </a:rPr>
                <a:t>of</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airflow limitation and risk</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of exacerbations and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mortality </a:t>
              </a:r>
              <a:endParaRPr lang="en-US" altLang="en-US" sz="1800" dirty="0">
                <a:solidFill>
                  <a:srgbClr val="000000"/>
                </a:solidFill>
                <a:cs typeface="Arial" pitchFamily="34" charset="0"/>
              </a:endParaRPr>
            </a:p>
          </p:txBody>
        </p:sp>
        <p:sp>
          <p:nvSpPr>
            <p:cNvPr id="139299" name="Rectangle 101"/>
            <p:cNvSpPr>
              <a:spLocks noChangeArrowheads="1"/>
            </p:cNvSpPr>
            <p:nvPr/>
          </p:nvSpPr>
          <p:spPr bwMode="auto">
            <a:xfrm>
              <a:off x="6931025" y="3603399"/>
              <a:ext cx="2184639" cy="9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Indicates severity </a:t>
              </a:r>
              <a:r>
                <a:rPr lang="en-US" altLang="en-US" sz="1500" dirty="0" smtClean="0">
                  <a:solidFill>
                    <a:srgbClr val="134679"/>
                  </a:solidFill>
                  <a:cs typeface="Arial" pitchFamily="34" charset="0"/>
                </a:rPr>
                <a:t>of</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airflow limitation and risk</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of exacerbations and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mortality </a:t>
              </a:r>
              <a:endParaRPr lang="en-US" altLang="en-US" sz="1800" dirty="0">
                <a:solidFill>
                  <a:srgbClr val="000000"/>
                </a:solidFill>
                <a:cs typeface="Arial" pitchFamily="34" charset="0"/>
              </a:endParaRPr>
            </a:p>
          </p:txBody>
        </p:sp>
      </p:grpSp>
      <p:sp>
        <p:nvSpPr>
          <p:cNvPr id="139268" name="TextBox 142"/>
          <p:cNvSpPr txBox="1">
            <a:spLocks noChangeArrowheads="1"/>
          </p:cNvSpPr>
          <p:nvPr/>
        </p:nvSpPr>
        <p:spPr bwMode="auto">
          <a:xfrm>
            <a:off x="161925" y="6624638"/>
            <a:ext cx="2305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cs typeface="Arial" pitchFamily="34" charset="0"/>
              </a:rPr>
              <a:t>GINA </a:t>
            </a:r>
            <a:r>
              <a:rPr lang="en-AU" altLang="en-US" sz="1200" i="1" smtClean="0">
                <a:solidFill>
                  <a:schemeClr val="bg1"/>
                </a:solidFill>
                <a:cs typeface="Arial" pitchFamily="34" charset="0"/>
              </a:rPr>
              <a:t>2018, </a:t>
            </a:r>
            <a:r>
              <a:rPr lang="en-AU" altLang="en-US" sz="1200" i="1" dirty="0">
                <a:solidFill>
                  <a:schemeClr val="bg1"/>
                </a:solidFill>
                <a:cs typeface="Arial" pitchFamily="34" charset="0"/>
              </a:rPr>
              <a:t>Box 5-3</a:t>
            </a:r>
          </a:p>
        </p:txBody>
      </p:sp>
      <p:cxnSp>
        <p:nvCxnSpPr>
          <p:cNvPr id="29" name="Straight Connector 28"/>
          <p:cNvCxnSpPr>
            <a:endCxn id="139344" idx="0"/>
          </p:cNvCxnSpPr>
          <p:nvPr/>
        </p:nvCxnSpPr>
        <p:spPr>
          <a:xfrm>
            <a:off x="161925" y="1157288"/>
            <a:ext cx="0" cy="5432425"/>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39277" idx="1"/>
          </p:cNvCxnSpPr>
          <p:nvPr/>
        </p:nvCxnSpPr>
        <p:spPr>
          <a:xfrm>
            <a:off x="8956675" y="1160463"/>
            <a:ext cx="9525" cy="5429250"/>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grpSp>
        <p:nvGrpSpPr>
          <p:cNvPr id="81" name="Group 10"/>
          <p:cNvGrpSpPr>
            <a:grpSpLocks/>
          </p:cNvGrpSpPr>
          <p:nvPr/>
        </p:nvGrpSpPr>
        <p:grpSpPr bwMode="auto">
          <a:xfrm>
            <a:off x="5814564" y="217487"/>
            <a:ext cx="993775" cy="841375"/>
            <a:chOff x="0" y="0"/>
            <a:chExt cx="626" cy="530"/>
          </a:xfrm>
        </p:grpSpPr>
        <p:sp>
          <p:nvSpPr>
            <p:cNvPr id="82"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3" name="Rectangle 82"/>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83276823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pic>
        <p:nvPicPr>
          <p:cNvPr id="140290" name="Picture 5" descr="Step 3-5.jpg"/>
          <p:cNvPicPr>
            <a:picLocks noChangeAspect="1"/>
          </p:cNvPicPr>
          <p:nvPr/>
        </p:nvPicPr>
        <p:blipFill rotWithShape="1">
          <a:blip r:embed="rId2">
            <a:extLst>
              <a:ext uri="{28A0092B-C50C-407E-A947-70E740481C1C}">
                <a14:useLocalDpi xmlns:a14="http://schemas.microsoft.com/office/drawing/2010/main" val="0"/>
              </a:ext>
            </a:extLst>
          </a:blip>
          <a:srcRect t="46000" b="31164"/>
          <a:stretch/>
        </p:blipFill>
        <p:spPr bwMode="auto">
          <a:xfrm>
            <a:off x="393700" y="2848398"/>
            <a:ext cx="8242300" cy="12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Box 26"/>
          <p:cNvSpPr txBox="1">
            <a:spLocks noChangeArrowheads="1"/>
          </p:cNvSpPr>
          <p:nvPr/>
        </p:nvSpPr>
        <p:spPr bwMode="auto">
          <a:xfrm>
            <a:off x="2705100" y="3102424"/>
            <a:ext cx="1130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Asthma drugs</a:t>
            </a:r>
          </a:p>
          <a:p>
            <a:pPr algn="ctr" eaLnBrk="1" hangingPunct="1"/>
            <a:r>
              <a:rPr lang="en-US" altLang="en-US" sz="1100"/>
              <a:t>No LABA</a:t>
            </a:r>
          </a:p>
          <a:p>
            <a:pPr algn="ctr" eaLnBrk="1" hangingPunct="1"/>
            <a:r>
              <a:rPr lang="en-US" altLang="en-US" sz="1100"/>
              <a:t>monotherapy</a:t>
            </a:r>
            <a:endParaRPr lang="en-US" altLang="en-US" sz="1100">
              <a:solidFill>
                <a:srgbClr val="FFFFFF"/>
              </a:solidFill>
            </a:endParaRPr>
          </a:p>
        </p:txBody>
      </p:sp>
      <p:sp>
        <p:nvSpPr>
          <p:cNvPr id="140295" name="TextBox 27"/>
          <p:cNvSpPr txBox="1">
            <a:spLocks noChangeArrowheads="1"/>
          </p:cNvSpPr>
          <p:nvPr/>
        </p:nvSpPr>
        <p:spPr bwMode="auto">
          <a:xfrm>
            <a:off x="723900" y="3013524"/>
            <a:ext cx="162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STEP 4</a:t>
            </a:r>
          </a:p>
          <a:p>
            <a:pPr eaLnBrk="1" hangingPunct="1"/>
            <a:r>
              <a:rPr lang="en-US" altLang="en-US" sz="1300">
                <a:solidFill>
                  <a:schemeClr val="bg1"/>
                </a:solidFill>
              </a:rPr>
              <a:t>INITIAL</a:t>
            </a:r>
          </a:p>
          <a:p>
            <a:pPr eaLnBrk="1" hangingPunct="1"/>
            <a:r>
              <a:rPr lang="en-US" altLang="en-US" sz="1300">
                <a:solidFill>
                  <a:schemeClr val="bg1"/>
                </a:solidFill>
              </a:rPr>
              <a:t>TREATMENT*</a:t>
            </a:r>
            <a:endParaRPr lang="en-US" altLang="en-US" sz="1300" b="1">
              <a:solidFill>
                <a:schemeClr val="bg1"/>
              </a:solidFill>
            </a:endParaRPr>
          </a:p>
        </p:txBody>
      </p:sp>
      <p:sp>
        <p:nvSpPr>
          <p:cNvPr id="140296" name="Rectangle 28"/>
          <p:cNvSpPr>
            <a:spLocks noChangeArrowheads="1"/>
          </p:cNvSpPr>
          <p:nvPr/>
        </p:nvSpPr>
        <p:spPr bwMode="auto">
          <a:xfrm>
            <a:off x="6134100" y="3272287"/>
            <a:ext cx="1104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COPD drugs</a:t>
            </a:r>
          </a:p>
        </p:txBody>
      </p:sp>
      <p:sp>
        <p:nvSpPr>
          <p:cNvPr id="140297" name="TextBox 29"/>
          <p:cNvSpPr txBox="1">
            <a:spLocks noChangeArrowheads="1"/>
          </p:cNvSpPr>
          <p:nvPr/>
        </p:nvSpPr>
        <p:spPr bwMode="auto">
          <a:xfrm>
            <a:off x="3822700" y="3102424"/>
            <a:ext cx="1130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Asthma drugs</a:t>
            </a:r>
          </a:p>
          <a:p>
            <a:pPr algn="ctr" eaLnBrk="1" hangingPunct="1"/>
            <a:r>
              <a:rPr lang="en-US" altLang="en-US" sz="1100"/>
              <a:t>No LABA</a:t>
            </a:r>
          </a:p>
          <a:p>
            <a:pPr algn="ctr" eaLnBrk="1" hangingPunct="1"/>
            <a:r>
              <a:rPr lang="en-US" altLang="en-US" sz="1100"/>
              <a:t>monotherapy</a:t>
            </a:r>
            <a:endParaRPr lang="en-US" altLang="en-US" sz="1100">
              <a:solidFill>
                <a:srgbClr val="FFFFFF"/>
              </a:solidFill>
            </a:endParaRPr>
          </a:p>
        </p:txBody>
      </p:sp>
      <p:sp>
        <p:nvSpPr>
          <p:cNvPr id="140298" name="TextBox 30"/>
          <p:cNvSpPr txBox="1">
            <a:spLocks noChangeArrowheads="1"/>
          </p:cNvSpPr>
          <p:nvPr/>
        </p:nvSpPr>
        <p:spPr bwMode="auto">
          <a:xfrm>
            <a:off x="4978400" y="3102424"/>
            <a:ext cx="1130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ICS and</a:t>
            </a:r>
          </a:p>
          <a:p>
            <a:pPr algn="ctr" eaLnBrk="1" hangingPunct="1"/>
            <a:r>
              <a:rPr lang="en-US" altLang="en-US" sz="1100"/>
              <a:t>consider LABA</a:t>
            </a:r>
          </a:p>
          <a:p>
            <a:pPr algn="ctr" eaLnBrk="1" hangingPunct="1"/>
            <a:r>
              <a:rPr lang="en-US" altLang="en-US" sz="1100"/>
              <a:t>+/or LAMA</a:t>
            </a:r>
            <a:endParaRPr lang="en-US" altLang="en-US" sz="1100">
              <a:solidFill>
                <a:srgbClr val="FFFFFF"/>
              </a:solidFill>
            </a:endParaRPr>
          </a:p>
        </p:txBody>
      </p:sp>
      <p:sp>
        <p:nvSpPr>
          <p:cNvPr id="140299" name="Rectangle 31"/>
          <p:cNvSpPr>
            <a:spLocks noChangeArrowheads="1"/>
          </p:cNvSpPr>
          <p:nvPr/>
        </p:nvSpPr>
        <p:spPr bwMode="auto">
          <a:xfrm>
            <a:off x="7226300" y="3272287"/>
            <a:ext cx="1104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COPD drugs</a:t>
            </a:r>
          </a:p>
        </p:txBody>
      </p:sp>
      <p:sp>
        <p:nvSpPr>
          <p:cNvPr id="140300" name="Rectangle 32"/>
          <p:cNvSpPr>
            <a:spLocks noChangeArrowheads="1"/>
          </p:cNvSpPr>
          <p:nvPr/>
        </p:nvSpPr>
        <p:spPr bwMode="auto">
          <a:xfrm>
            <a:off x="2603500" y="3819974"/>
            <a:ext cx="4572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*Consult GINA and GOLD documents for recommended treatments.</a:t>
            </a:r>
          </a:p>
        </p:txBody>
      </p:sp>
    </p:spTree>
    <p:extLst>
      <p:ext uri="{BB962C8B-B14F-4D97-AF65-F5344CB8AC3E}">
        <p14:creationId xmlns:p14="http://schemas.microsoft.com/office/powerpoint/2010/main" val="177339204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92696"/>
            <a:ext cx="8527348" cy="5570054"/>
          </a:xfrm>
          <a:prstGeom prst="rect">
            <a:avLst/>
          </a:prstGeom>
        </p:spPr>
        <p:txBody>
          <a:bodyPr>
            <a:normAutofit fontScale="92500"/>
          </a:bodyPr>
          <a:lstStyle/>
          <a:p>
            <a:r>
              <a:rPr lang="en-AU" dirty="0" smtClean="0"/>
              <a:t>Initial pharmacotherapy choices are based on both efficacy and safety</a:t>
            </a:r>
          </a:p>
          <a:p>
            <a:r>
              <a:rPr lang="en-AU" dirty="0" smtClean="0"/>
              <a:t>If syndromic assessment suggests asthma as single diagnosis</a:t>
            </a:r>
          </a:p>
          <a:p>
            <a:pPr lvl="1"/>
            <a:r>
              <a:rPr lang="en-AU" dirty="0" smtClean="0"/>
              <a:t>Start with </a:t>
            </a:r>
            <a:r>
              <a:rPr lang="en-AU" smtClean="0"/>
              <a:t>low-dose ICS, add </a:t>
            </a:r>
            <a:r>
              <a:rPr lang="en-AU" dirty="0" smtClean="0"/>
              <a:t>LABA and/or LAMA if needed for poor control despite good adherence and correct technique</a:t>
            </a:r>
          </a:p>
          <a:p>
            <a:pPr lvl="1"/>
            <a:r>
              <a:rPr lang="en-AU" dirty="0" smtClean="0"/>
              <a:t>Do not give LABA alone without ICS</a:t>
            </a:r>
          </a:p>
          <a:p>
            <a:r>
              <a:rPr lang="en-AU" dirty="0" smtClean="0"/>
              <a:t>If syndromic assessment suggests COPD as single diagnosis</a:t>
            </a:r>
          </a:p>
          <a:p>
            <a:pPr lvl="1"/>
            <a:r>
              <a:rPr lang="en-AU" dirty="0" smtClean="0"/>
              <a:t>Start with bronchodilators or combination therapy</a:t>
            </a:r>
          </a:p>
          <a:p>
            <a:pPr lvl="1"/>
            <a:r>
              <a:rPr lang="en-AU" dirty="0" smtClean="0"/>
              <a:t>Do not give ICS alone without LABA and/or LAMA</a:t>
            </a:r>
          </a:p>
          <a:p>
            <a:r>
              <a:rPr lang="en-AU" dirty="0" smtClean="0"/>
              <a:t>If differential diagnosis is equally balanced between asthma </a:t>
            </a:r>
            <a:r>
              <a:rPr lang="en-AU" smtClean="0"/>
              <a:t>and COPD</a:t>
            </a:r>
            <a:endParaRPr lang="en-AU" dirty="0" smtClean="0"/>
          </a:p>
          <a:p>
            <a:pPr lvl="1"/>
            <a:r>
              <a:rPr lang="en-AU"/>
              <a:t>Few studies – overlap patients are excluded from most RCTs</a:t>
            </a:r>
          </a:p>
          <a:p>
            <a:pPr lvl="1"/>
            <a:r>
              <a:rPr lang="en-AU" smtClean="0"/>
              <a:t>For safety, start </a:t>
            </a:r>
            <a:r>
              <a:rPr lang="en-AU" dirty="0" smtClean="0"/>
              <a:t>treatment as for asthma</a:t>
            </a:r>
            <a:r>
              <a:rPr lang="en-AU" smtClean="0"/>
              <a:t>, with low or moderate </a:t>
            </a:r>
            <a:br>
              <a:rPr lang="en-AU" smtClean="0"/>
            </a:br>
            <a:r>
              <a:rPr lang="en-AU" smtClean="0"/>
              <a:t>dose ICS, pending further investigations</a:t>
            </a:r>
            <a:endParaRPr lang="en-AU" dirty="0" smtClean="0"/>
          </a:p>
          <a:p>
            <a:pPr lvl="1"/>
            <a:r>
              <a:rPr lang="en-AU" smtClean="0"/>
              <a:t>Usually </a:t>
            </a:r>
            <a:r>
              <a:rPr lang="en-AU" dirty="0" smtClean="0"/>
              <a:t>also add LABA and/or LAMA, or continue if </a:t>
            </a:r>
            <a:r>
              <a:rPr lang="en-AU" smtClean="0"/>
              <a:t>already prescribed</a:t>
            </a:r>
          </a:p>
          <a:p>
            <a:r>
              <a:rPr lang="en-AU"/>
              <a:t>The interim safety recommendation for ICS to be included in </a:t>
            </a:r>
            <a:r>
              <a:rPr lang="en-AU" smtClean="0"/>
              <a:t/>
            </a:r>
            <a:br>
              <a:rPr lang="en-AU" smtClean="0"/>
            </a:br>
            <a:r>
              <a:rPr lang="en-AU" smtClean="0"/>
              <a:t>treatment </a:t>
            </a:r>
            <a:r>
              <a:rPr lang="en-AU"/>
              <a:t>for patients with COPD </a:t>
            </a:r>
            <a:r>
              <a:rPr lang="en-AU" smtClean="0"/>
              <a:t>who have a </a:t>
            </a:r>
            <a:r>
              <a:rPr lang="en-AU"/>
              <a:t>history of asthma </a:t>
            </a:r>
            <a:r>
              <a:rPr lang="en-AU" smtClean="0"/>
              <a:t/>
            </a:r>
            <a:br>
              <a:rPr lang="en-AU" smtClean="0"/>
            </a:br>
            <a:r>
              <a:rPr lang="en-AU" smtClean="0"/>
              <a:t>is </a:t>
            </a:r>
            <a:r>
              <a:rPr lang="en-AU"/>
              <a:t>supported by a well-designed case-control study </a:t>
            </a:r>
            <a:r>
              <a:rPr lang="en-AU" sz="1600" i="1"/>
              <a:t>(Gershon JAMA 2014)</a:t>
            </a:r>
            <a:endParaRPr lang="en-AU" dirty="0"/>
          </a:p>
        </p:txBody>
      </p:sp>
      <p:sp>
        <p:nvSpPr>
          <p:cNvPr id="6" name="Title 1"/>
          <p:cNvSpPr>
            <a:spLocks noGrp="1"/>
          </p:cNvSpPr>
          <p:nvPr>
            <p:ph type="title"/>
          </p:nvPr>
        </p:nvSpPr>
        <p:spPr/>
        <p:txBody>
          <a:bodyPr anchor="t"/>
          <a:lstStyle/>
          <a:p>
            <a:r>
              <a:rPr lang="en-AU" altLang="en-US" dirty="0">
                <a:ea typeface="ＭＳ Ｐゴシック" pitchFamily="34" charset="-128"/>
              </a:rPr>
              <a:t>Step 4 – Commence initial therapy</a:t>
            </a:r>
            <a:endParaRPr lang="en-AU" dirty="0"/>
          </a:p>
        </p:txBody>
      </p:sp>
      <p:sp>
        <p:nvSpPr>
          <p:cNvPr id="7"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grpSp>
        <p:nvGrpSpPr>
          <p:cNvPr id="8" name="Group 10"/>
          <p:cNvGrpSpPr>
            <a:grpSpLocks/>
          </p:cNvGrpSpPr>
          <p:nvPr/>
        </p:nvGrpSpPr>
        <p:grpSpPr bwMode="auto">
          <a:xfrm>
            <a:off x="8150225" y="5609890"/>
            <a:ext cx="993775" cy="841375"/>
            <a:chOff x="0" y="0"/>
            <a:chExt cx="626" cy="530"/>
          </a:xfrm>
        </p:grpSpPr>
        <p:sp>
          <p:nvSpPr>
            <p:cNvPr id="9"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0"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771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For all patients with chronic airflow limitation</a:t>
            </a:r>
            <a:r>
              <a:rPr lang="en-US" dirty="0" smtClean="0"/>
              <a:t>:  </a:t>
            </a:r>
            <a:endParaRPr lang="en-AU" dirty="0"/>
          </a:p>
          <a:p>
            <a:pPr lvl="1"/>
            <a:r>
              <a:rPr lang="en-US" dirty="0" smtClean="0"/>
              <a:t>Treat </a:t>
            </a:r>
            <a:r>
              <a:rPr lang="en-US" dirty="0"/>
              <a:t>modifiable risk factors including advice about smoking cessation</a:t>
            </a:r>
            <a:endParaRPr lang="en-AU" dirty="0"/>
          </a:p>
          <a:p>
            <a:pPr lvl="1"/>
            <a:r>
              <a:rPr lang="en-US" dirty="0" smtClean="0"/>
              <a:t>Treat </a:t>
            </a:r>
            <a:r>
              <a:rPr lang="en-US" dirty="0"/>
              <a:t>comorbidities</a:t>
            </a:r>
            <a:endParaRPr lang="en-AU" dirty="0"/>
          </a:p>
          <a:p>
            <a:pPr lvl="1"/>
            <a:r>
              <a:rPr lang="en-US" dirty="0" smtClean="0"/>
              <a:t>Advise about non-pharmacological </a:t>
            </a:r>
            <a:r>
              <a:rPr lang="en-US" dirty="0"/>
              <a:t>strategies including physical activity, and, </a:t>
            </a:r>
            <a:r>
              <a:rPr lang="en-US" dirty="0" smtClean="0"/>
              <a:t>for </a:t>
            </a:r>
            <a:r>
              <a:rPr lang="en-US" dirty="0"/>
              <a:t>COPD </a:t>
            </a:r>
            <a:r>
              <a:rPr lang="en-US"/>
              <a:t>or </a:t>
            </a:r>
            <a:r>
              <a:rPr lang="en-US" smtClean="0"/>
              <a:t>asthma-COPD overlap, </a:t>
            </a:r>
            <a:r>
              <a:rPr lang="en-US" dirty="0"/>
              <a:t>pulmonary rehabilitation and vaccinations</a:t>
            </a:r>
            <a:endParaRPr lang="en-AU" dirty="0"/>
          </a:p>
          <a:p>
            <a:pPr lvl="1"/>
            <a:r>
              <a:rPr lang="en-US" dirty="0" smtClean="0"/>
              <a:t>Provide appropriate </a:t>
            </a:r>
            <a:r>
              <a:rPr lang="en-US" dirty="0"/>
              <a:t>self-management strategies</a:t>
            </a:r>
            <a:endParaRPr lang="en-AU" dirty="0"/>
          </a:p>
          <a:p>
            <a:pPr lvl="1"/>
            <a:r>
              <a:rPr lang="en-US" dirty="0" smtClean="0"/>
              <a:t>Arrange regular follow-up</a:t>
            </a:r>
          </a:p>
          <a:p>
            <a:r>
              <a:rPr lang="en-US" dirty="0" smtClean="0"/>
              <a:t>See GINA and GOLD reports for details</a:t>
            </a:r>
            <a:endParaRPr lang="en-AU" dirty="0"/>
          </a:p>
          <a:p>
            <a:pPr lvl="1"/>
            <a:endParaRPr lang="en-AU" dirty="0"/>
          </a:p>
        </p:txBody>
      </p:sp>
      <p:sp>
        <p:nvSpPr>
          <p:cNvPr id="2" name="Title 1"/>
          <p:cNvSpPr>
            <a:spLocks noGrp="1"/>
          </p:cNvSpPr>
          <p:nvPr>
            <p:ph type="title"/>
          </p:nvPr>
        </p:nvSpPr>
        <p:spPr/>
        <p:txBody>
          <a:bodyPr/>
          <a:lstStyle/>
          <a:p>
            <a:r>
              <a:rPr lang="en-AU" altLang="en-US" dirty="0">
                <a:ea typeface="ＭＳ Ｐゴシック" pitchFamily="34" charset="-128"/>
              </a:rPr>
              <a:t>Step 4 – Commence initial therapy</a:t>
            </a:r>
            <a:endParaRPr lang="en-AU" dirty="0"/>
          </a:p>
        </p:txBody>
      </p:sp>
      <p:sp>
        <p:nvSpPr>
          <p:cNvPr id="4"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spTree>
    <p:extLst>
      <p:ext uri="{BB962C8B-B14F-4D97-AF65-F5344CB8AC3E}">
        <p14:creationId xmlns:p14="http://schemas.microsoft.com/office/powerpoint/2010/main" val="28164451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descr="Step 3-5.jpg"/>
          <p:cNvPicPr>
            <a:picLocks noChangeAspect="1"/>
          </p:cNvPicPr>
          <p:nvPr/>
        </p:nvPicPr>
        <p:blipFill rotWithShape="1">
          <a:blip r:embed="rId2">
            <a:extLst>
              <a:ext uri="{28A0092B-C50C-407E-A947-70E740481C1C}">
                <a14:useLocalDpi xmlns:a14="http://schemas.microsoft.com/office/drawing/2010/main" val="0"/>
              </a:ext>
            </a:extLst>
          </a:blip>
          <a:srcRect t="69473" b="1348"/>
          <a:stretch/>
        </p:blipFill>
        <p:spPr bwMode="auto">
          <a:xfrm>
            <a:off x="393700" y="2610734"/>
            <a:ext cx="8242300" cy="16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Box 7"/>
          <p:cNvSpPr txBox="1">
            <a:spLocks noChangeArrowheads="1"/>
          </p:cNvSpPr>
          <p:nvPr/>
        </p:nvSpPr>
        <p:spPr bwMode="auto">
          <a:xfrm>
            <a:off x="787400" y="406400"/>
            <a:ext cx="1625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STEP 3</a:t>
            </a:r>
          </a:p>
          <a:p>
            <a:pPr eaLnBrk="1" hangingPunct="1"/>
            <a:r>
              <a:rPr lang="en-US" altLang="en-US" sz="1300">
                <a:solidFill>
                  <a:schemeClr val="bg1"/>
                </a:solidFill>
              </a:rPr>
              <a:t>PERFORM</a:t>
            </a:r>
          </a:p>
          <a:p>
            <a:pPr eaLnBrk="1" hangingPunct="1"/>
            <a:r>
              <a:rPr lang="en-US" altLang="en-US" sz="1300">
                <a:solidFill>
                  <a:schemeClr val="bg1"/>
                </a:solidFill>
              </a:rPr>
              <a:t>SPIROMETRY</a:t>
            </a:r>
            <a:endParaRPr lang="en-US" altLang="en-US" sz="1300" b="1">
              <a:solidFill>
                <a:schemeClr val="bg1"/>
              </a:solidFill>
            </a:endParaRPr>
          </a:p>
        </p:txBody>
      </p:sp>
      <p:sp>
        <p:nvSpPr>
          <p:cNvPr id="142346" name="TextBox 16"/>
          <p:cNvSpPr txBox="1">
            <a:spLocks noChangeArrowheads="1"/>
          </p:cNvSpPr>
          <p:nvPr/>
        </p:nvSpPr>
        <p:spPr bwMode="auto">
          <a:xfrm>
            <a:off x="711200" y="2846616"/>
            <a:ext cx="17780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STEP 5</a:t>
            </a:r>
          </a:p>
          <a:p>
            <a:pPr eaLnBrk="1" hangingPunct="1"/>
            <a:r>
              <a:rPr lang="en-US" altLang="en-US" sz="1400">
                <a:solidFill>
                  <a:srgbClr val="FFFFFF"/>
                </a:solidFill>
              </a:rPr>
              <a:t>SPECIALISED</a:t>
            </a:r>
          </a:p>
          <a:p>
            <a:pPr eaLnBrk="1" hangingPunct="1"/>
            <a:r>
              <a:rPr lang="en-US" altLang="en-US" sz="1400">
                <a:solidFill>
                  <a:srgbClr val="FFFFFF"/>
                </a:solidFill>
              </a:rPr>
              <a:t>INVESTIGATIONS</a:t>
            </a:r>
          </a:p>
          <a:p>
            <a:pPr eaLnBrk="1" hangingPunct="1"/>
            <a:r>
              <a:rPr lang="en-US" altLang="en-US" sz="1400">
                <a:solidFill>
                  <a:srgbClr val="FFFFFF"/>
                </a:solidFill>
              </a:rPr>
              <a:t>or REFER IF:</a:t>
            </a:r>
            <a:endParaRPr lang="en-US" altLang="en-US" sz="1300" b="1">
              <a:solidFill>
                <a:srgbClr val="FFFFFF"/>
              </a:solidFill>
            </a:endParaRPr>
          </a:p>
        </p:txBody>
      </p:sp>
      <p:sp>
        <p:nvSpPr>
          <p:cNvPr id="18" name="TextBox 17"/>
          <p:cNvSpPr txBox="1"/>
          <p:nvPr/>
        </p:nvSpPr>
        <p:spPr>
          <a:xfrm>
            <a:off x="2628900" y="2795816"/>
            <a:ext cx="5905500" cy="1384300"/>
          </a:xfrm>
          <a:prstGeom prst="rect">
            <a:avLst/>
          </a:prstGeom>
          <a:noFill/>
        </p:spPr>
        <p:txBody>
          <a:bodyPr>
            <a:spAutoFit/>
          </a:bodyPr>
          <a:lstStyle/>
          <a:p>
            <a:pPr marL="171450" indent="-171450">
              <a:buFont typeface="Arial"/>
              <a:buChar char="•"/>
              <a:defRPr/>
            </a:pPr>
            <a:r>
              <a:rPr lang="en-US" sz="1050" dirty="0">
                <a:latin typeface="Arial" charset="0"/>
                <a:ea typeface="ＭＳ Ｐゴシック" charset="0"/>
                <a:cs typeface="ＭＳ Ｐゴシック" charset="0"/>
              </a:rPr>
              <a:t>Persistent symptoms and/or exacerbations despite treatment.</a:t>
            </a:r>
          </a:p>
          <a:p>
            <a:pPr marL="171450" indent="-171450">
              <a:buFont typeface="Arial"/>
              <a:buChar char="•"/>
              <a:defRPr/>
            </a:pPr>
            <a:r>
              <a:rPr lang="en-US" sz="1050" dirty="0">
                <a:latin typeface="Arial" charset="0"/>
                <a:ea typeface="ＭＳ Ｐゴシック" charset="0"/>
                <a:cs typeface="ＭＳ Ｐゴシック" charset="0"/>
              </a:rPr>
              <a:t>Diagnostic uncertainty (e.g. suspected pulmonary hypertension, cardiovascular diseases and other causes of respiratory symptoms).</a:t>
            </a:r>
          </a:p>
          <a:p>
            <a:pPr marL="171450" indent="-171450">
              <a:buFont typeface="Arial"/>
              <a:buChar char="•"/>
              <a:defRPr/>
            </a:pPr>
            <a:r>
              <a:rPr lang="en-US" sz="1050" dirty="0">
                <a:latin typeface="Arial" charset="0"/>
                <a:ea typeface="ＭＳ Ｐゴシック" charset="0"/>
                <a:cs typeface="ＭＳ Ｐゴシック" charset="0"/>
              </a:rPr>
              <a:t>Suspected asthma or COPD with atypical or additional symptoms or signs (e.g. haemoptysis,</a:t>
            </a:r>
          </a:p>
          <a:p>
            <a:pPr marL="171450" indent="-171450">
              <a:buFont typeface="Arial"/>
              <a:buChar char="•"/>
              <a:defRPr/>
            </a:pPr>
            <a:r>
              <a:rPr lang="en-US" sz="1050" dirty="0">
                <a:latin typeface="Arial" charset="0"/>
                <a:ea typeface="ＭＳ Ｐゴシック" charset="0"/>
                <a:cs typeface="ＭＳ Ｐゴシック" charset="0"/>
              </a:rPr>
              <a:t>weight loss, night sweats, fever, signs of bronchiectasis or other structural lung disease).</a:t>
            </a:r>
          </a:p>
          <a:p>
            <a:pPr marL="171450" indent="-171450">
              <a:buFont typeface="Arial"/>
              <a:buChar char="•"/>
              <a:defRPr/>
            </a:pPr>
            <a:r>
              <a:rPr lang="en-US" sz="1050" dirty="0">
                <a:latin typeface="Arial" charset="0"/>
                <a:ea typeface="ＭＳ Ｐゴシック" charset="0"/>
                <a:cs typeface="ＭＳ Ｐゴシック" charset="0"/>
              </a:rPr>
              <a:t>Few features of either asthma or COPD.</a:t>
            </a:r>
          </a:p>
          <a:p>
            <a:pPr marL="171450" indent="-171450">
              <a:buFont typeface="Arial"/>
              <a:buChar char="•"/>
              <a:defRPr/>
            </a:pPr>
            <a:r>
              <a:rPr lang="en-US" sz="1050" dirty="0">
                <a:latin typeface="Arial" charset="0"/>
                <a:ea typeface="ＭＳ Ｐゴシック" charset="0"/>
                <a:cs typeface="ＭＳ Ｐゴシック" charset="0"/>
              </a:rPr>
              <a:t>Comorbidities present.</a:t>
            </a:r>
          </a:p>
          <a:p>
            <a:pPr marL="171450" indent="-171450">
              <a:buFont typeface="Arial"/>
              <a:buChar char="•"/>
              <a:defRPr/>
            </a:pPr>
            <a:r>
              <a:rPr lang="en-US" sz="1050" dirty="0">
                <a:latin typeface="Arial" charset="0"/>
                <a:ea typeface="ＭＳ Ｐゴシック" charset="0"/>
                <a:cs typeface="ＭＳ Ｐゴシック" charset="0"/>
              </a:rPr>
              <a:t>Reasons for referral for either diagnosis as outlined in the GINA and GOLD strategy reports.</a:t>
            </a:r>
            <a:endParaRPr lang="en-US" sz="1050" dirty="0">
              <a:solidFill>
                <a:srgbClr val="FFFFFF"/>
              </a:solidFill>
              <a:latin typeface="Arial" charset="0"/>
              <a:ea typeface="ＭＳ Ｐゴシック" charset="0"/>
              <a:cs typeface="ＭＳ Ｐゴシック" charset="0"/>
            </a:endParaRPr>
          </a:p>
        </p:txBody>
      </p:sp>
      <p:sp>
        <p:nvSpPr>
          <p:cNvPr id="142349"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spTree>
    <p:extLst>
      <p:ext uri="{BB962C8B-B14F-4D97-AF65-F5344CB8AC3E}">
        <p14:creationId xmlns:p14="http://schemas.microsoft.com/office/powerpoint/2010/main" val="48030883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lnSpc>
                <a:spcPct val="110000"/>
              </a:lnSpc>
            </a:pPr>
            <a:r>
              <a:rPr lang="en-AU" altLang="en-US" smtClean="0">
                <a:ea typeface="ＭＳ Ｐゴシック" pitchFamily="34" charset="-128"/>
              </a:rPr>
              <a:t>Refer for expert advice and extra investigations if patient has:</a:t>
            </a:r>
          </a:p>
          <a:p>
            <a:pPr lvl="1" eaLnBrk="1" hangingPunct="1">
              <a:lnSpc>
                <a:spcPct val="110000"/>
              </a:lnSpc>
            </a:pPr>
            <a:r>
              <a:rPr lang="en-AU" altLang="en-US" smtClean="0">
                <a:ea typeface="ＭＳ Ｐゴシック" pitchFamily="34" charset="-128"/>
              </a:rPr>
              <a:t>Persistent symptoms and/or exacerbations despite treatment</a:t>
            </a:r>
          </a:p>
          <a:p>
            <a:pPr lvl="1" eaLnBrk="1" hangingPunct="1">
              <a:lnSpc>
                <a:spcPct val="110000"/>
              </a:lnSpc>
            </a:pPr>
            <a:r>
              <a:rPr lang="en-AU" altLang="en-US" smtClean="0">
                <a:ea typeface="ＭＳ Ｐゴシック" pitchFamily="34" charset="-128"/>
              </a:rPr>
              <a:t>Diagnostic uncertainty, especially if alternative diagnosis </a:t>
            </a:r>
            <a:br>
              <a:rPr lang="en-AU" altLang="en-US" smtClean="0">
                <a:ea typeface="ＭＳ Ｐゴシック" pitchFamily="34" charset="-128"/>
              </a:rPr>
            </a:br>
            <a:r>
              <a:rPr lang="en-AU" altLang="en-US" smtClean="0">
                <a:ea typeface="ＭＳ Ｐゴシック" pitchFamily="34" charset="-128"/>
              </a:rPr>
              <a:t>(e.g. TB, cardiovascular disease) needs to be excluded</a:t>
            </a:r>
          </a:p>
          <a:p>
            <a:pPr lvl="1" eaLnBrk="1" hangingPunct="1">
              <a:lnSpc>
                <a:spcPct val="110000"/>
              </a:lnSpc>
            </a:pPr>
            <a:r>
              <a:rPr lang="en-AU" altLang="en-US" smtClean="0">
                <a:ea typeface="ＭＳ Ｐゴシック" pitchFamily="34" charset="-128"/>
              </a:rPr>
              <a:t>Suspected airways disease with atypical or additional symptoms or signs (e.g. hemoptysis, weight loss, night sweats, fever, chronic purulent sputum). Do not wait for a treatment trial before referring</a:t>
            </a:r>
          </a:p>
          <a:p>
            <a:pPr lvl="1" eaLnBrk="1" hangingPunct="1">
              <a:lnSpc>
                <a:spcPct val="110000"/>
              </a:lnSpc>
            </a:pPr>
            <a:r>
              <a:rPr lang="en-AU" altLang="en-US" smtClean="0">
                <a:ea typeface="ＭＳ Ｐゴシック" pitchFamily="34" charset="-128"/>
              </a:rPr>
              <a:t>Suspected chronic airways disease but few features of asthma, COPD or asthma-COPD overlap</a:t>
            </a:r>
          </a:p>
          <a:p>
            <a:pPr lvl="1" eaLnBrk="1" hangingPunct="1">
              <a:lnSpc>
                <a:spcPct val="110000"/>
              </a:lnSpc>
            </a:pPr>
            <a:r>
              <a:rPr lang="en-AU" altLang="en-US" smtClean="0">
                <a:ea typeface="ＭＳ Ｐゴシック" pitchFamily="34" charset="-128"/>
              </a:rPr>
              <a:t>Comorbidities that may interfere with their management</a:t>
            </a:r>
          </a:p>
          <a:p>
            <a:pPr lvl="1" eaLnBrk="1" hangingPunct="1">
              <a:lnSpc>
                <a:spcPct val="110000"/>
              </a:lnSpc>
            </a:pPr>
            <a:r>
              <a:rPr lang="en-AU" altLang="en-US" smtClean="0">
                <a:ea typeface="ＭＳ Ｐゴシック" pitchFamily="34" charset="-128"/>
              </a:rPr>
              <a:t>Issues arising during on-going management of asthma, COPD or asthma-COPD overlap</a:t>
            </a:r>
          </a:p>
        </p:txBody>
      </p:sp>
      <p:sp>
        <p:nvSpPr>
          <p:cNvPr id="143362" name="Title 1"/>
          <p:cNvSpPr>
            <a:spLocks noGrp="1"/>
          </p:cNvSpPr>
          <p:nvPr>
            <p:ph type="title"/>
          </p:nvPr>
        </p:nvSpPr>
        <p:spPr/>
        <p:txBody>
          <a:bodyPr/>
          <a:lstStyle/>
          <a:p>
            <a:pPr eaLnBrk="1" hangingPunct="1"/>
            <a:r>
              <a:rPr lang="en-AU" altLang="en-US" smtClean="0">
                <a:ea typeface="ＭＳ Ｐゴシック" pitchFamily="34" charset="-128"/>
              </a:rPr>
              <a:t>Step 5 – Refer for specialized investigations if needed</a:t>
            </a:r>
          </a:p>
        </p:txBody>
      </p:sp>
      <p:sp>
        <p:nvSpPr>
          <p:cNvPr id="143363"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pic>
        <p:nvPicPr>
          <p:cNvPr id="5" name="Picture 4"/>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3215549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27" name="TextBox 5"/>
          <p:cNvSpPr txBox="1">
            <a:spLocks noChangeArrowheads="1"/>
          </p:cNvSpPr>
          <p:nvPr/>
        </p:nvSpPr>
        <p:spPr bwMode="auto">
          <a:xfrm>
            <a:off x="161925" y="6673850"/>
            <a:ext cx="1827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cs typeface="Arial" pitchFamily="34" charset="0"/>
              </a:rPr>
              <a:t>GINA </a:t>
            </a:r>
            <a:r>
              <a:rPr lang="en-AU" altLang="en-US" sz="1200" i="1" smtClean="0">
                <a:solidFill>
                  <a:schemeClr val="bg1"/>
                </a:solidFill>
                <a:cs typeface="Arial" pitchFamily="34" charset="0"/>
              </a:rPr>
              <a:t>2018, </a:t>
            </a:r>
            <a:r>
              <a:rPr lang="en-AU" altLang="en-US" sz="1200" i="1" dirty="0">
                <a:solidFill>
                  <a:schemeClr val="bg1"/>
                </a:solidFill>
                <a:cs typeface="Arial" pitchFamily="34" charset="0"/>
              </a:rPr>
              <a:t>Box 5-5</a:t>
            </a:r>
          </a:p>
        </p:txBody>
      </p:sp>
      <p:graphicFrame>
        <p:nvGraphicFramePr>
          <p:cNvPr id="3" name="Content Placeholder 3"/>
          <p:cNvGraphicFramePr>
            <a:graphicFrameLocks noGrp="1"/>
          </p:cNvGraphicFramePr>
          <p:nvPr>
            <p:extLst>
              <p:ext uri="{D42A27DB-BD31-4B8C-83A1-F6EECF244321}">
                <p14:modId xmlns:p14="http://schemas.microsoft.com/office/powerpoint/2010/main" val="2693818340"/>
              </p:ext>
            </p:extLst>
          </p:nvPr>
        </p:nvGraphicFramePr>
        <p:xfrm>
          <a:off x="276225" y="1390650"/>
          <a:ext cx="8666297" cy="5280989"/>
        </p:xfrm>
        <a:graphic>
          <a:graphicData uri="http://schemas.openxmlformats.org/drawingml/2006/table">
            <a:tbl>
              <a:tblPr/>
              <a:tblGrid>
                <a:gridCol w="1841820"/>
                <a:gridCol w="3332271"/>
                <a:gridCol w="3492206"/>
              </a:tblGrid>
              <a:tr h="4840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2000" b="1" i="0" u="none" strike="noStrike" cap="none" normalizeH="0" baseline="0" dirty="0">
                          <a:ln>
                            <a:noFill/>
                          </a:ln>
                          <a:solidFill>
                            <a:srgbClr val="134679"/>
                          </a:solidFill>
                          <a:effectLst/>
                          <a:latin typeface="Arial" charset="0"/>
                          <a:ea typeface="ＭＳ Ｐゴシック" charset="0"/>
                          <a:cs typeface="Arial" charset="0"/>
                        </a:rPr>
                        <a:t>Investigation</a:t>
                      </a:r>
                    </a:p>
                  </a:txBody>
                  <a:tcPr marL="90000" marR="90000" marT="71984" marB="71984" horzOverflow="overflow">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9B4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2000" b="1" i="0" u="none" strike="noStrike" cap="none" normalizeH="0" baseline="0">
                          <a:ln>
                            <a:noFill/>
                          </a:ln>
                          <a:solidFill>
                            <a:srgbClr val="134679"/>
                          </a:solidFill>
                          <a:effectLst/>
                          <a:latin typeface="Arial" charset="0"/>
                          <a:ea typeface="ＭＳ Ｐゴシック" charset="0"/>
                          <a:cs typeface="Arial" charset="0"/>
                        </a:rPr>
                        <a:t>Asthma</a:t>
                      </a:r>
                    </a:p>
                  </a:txBody>
                  <a:tcPr marL="90000" marR="90000" marT="71984" marB="71984" horzOverflow="overflow">
                    <a:lnL>
                      <a:noFill/>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9B4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2000" b="1" i="0" u="none" strike="noStrike" cap="none" normalizeH="0" baseline="0">
                          <a:ln>
                            <a:noFill/>
                          </a:ln>
                          <a:solidFill>
                            <a:srgbClr val="134679"/>
                          </a:solidFill>
                          <a:effectLst/>
                          <a:latin typeface="Arial" charset="0"/>
                          <a:ea typeface="ＭＳ Ｐゴシック" charset="0"/>
                          <a:cs typeface="Arial" charset="0"/>
                        </a:rPr>
                        <a:t>COPD</a:t>
                      </a:r>
                    </a:p>
                  </a:txBody>
                  <a:tcPr marL="90000" marR="90000" marT="71984" marB="71984" horzOverflow="overflow">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9B47B"/>
                    </a:solidFill>
                  </a:tcPr>
                </a:tc>
              </a:tr>
              <a:tr h="319009">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DLCO</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Normal or slightly elevated</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Often reduced</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noFill/>
                  </a:tcPr>
                </a:tc>
              </a:tr>
              <a:tr h="559660">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Arterial blood gases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Normal between exacerbations</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In severe COPD, may be abnormal between exacerbations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623735">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Airway </a:t>
                      </a:r>
                      <a:r>
                        <a:rPr kumimoji="0" lang="en-AU" sz="1600" b="0" i="0" u="none" strike="noStrike" cap="none" normalizeH="0" baseline="0" smtClean="0">
                          <a:ln>
                            <a:noFill/>
                          </a:ln>
                          <a:solidFill>
                            <a:srgbClr val="134679"/>
                          </a:solidFill>
                          <a:effectLst/>
                          <a:latin typeface="Arial" charset="0"/>
                          <a:ea typeface="ＭＳ Ｐゴシック" charset="0"/>
                          <a:cs typeface="Arial" charset="0"/>
                        </a:rPr>
                        <a:t>hyper-responsiveness</a:t>
                      </a:r>
                      <a:endParaRPr kumimoji="0" lang="en-AU" sz="1600" b="0" i="0" u="none" strike="noStrike" cap="none" normalizeH="0" baseline="0" dirty="0">
                        <a:ln>
                          <a:noFill/>
                        </a:ln>
                        <a:solidFill>
                          <a:srgbClr val="134679"/>
                        </a:solidFill>
                        <a:effectLst/>
                        <a:latin typeface="Arial" charset="0"/>
                        <a:ea typeface="ＭＳ Ｐゴシック" charset="0"/>
                        <a:cs typeface="Arial" charset="0"/>
                      </a:endParaRP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Not useful on its own in distinguishing asthma and COPD. </a:t>
                      </a:r>
                    </a:p>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smtClean="0">
                          <a:ln>
                            <a:noFill/>
                          </a:ln>
                          <a:solidFill>
                            <a:srgbClr val="134679"/>
                          </a:solidFill>
                          <a:effectLst/>
                          <a:latin typeface="Arial" charset="0"/>
                          <a:ea typeface="ＭＳ Ｐゴシック" charset="0"/>
                          <a:cs typeface="Arial" charset="0"/>
                        </a:rPr>
                        <a:t>Higher </a:t>
                      </a:r>
                      <a:r>
                        <a:rPr kumimoji="0" lang="en-AU" sz="1600" b="0" i="0" u="none" strike="noStrike" cap="none" normalizeH="0" baseline="0" dirty="0">
                          <a:ln>
                            <a:noFill/>
                          </a:ln>
                          <a:solidFill>
                            <a:srgbClr val="134679"/>
                          </a:solidFill>
                          <a:effectLst/>
                          <a:latin typeface="Arial" charset="0"/>
                          <a:ea typeface="ＭＳ Ｐゴシック" charset="0"/>
                          <a:cs typeface="Arial" charset="0"/>
                        </a:rPr>
                        <a:t>levels </a:t>
                      </a:r>
                      <a:r>
                        <a:rPr kumimoji="0" lang="en-AU" sz="1600" b="0" i="0" u="none" strike="noStrike" cap="none" normalizeH="0" baseline="0" dirty="0" err="1">
                          <a:ln>
                            <a:noFill/>
                          </a:ln>
                          <a:solidFill>
                            <a:srgbClr val="134679"/>
                          </a:solidFill>
                          <a:effectLst/>
                          <a:latin typeface="Arial" charset="0"/>
                          <a:ea typeface="ＭＳ Ｐゴシック" charset="0"/>
                          <a:cs typeface="Arial" charset="0"/>
                        </a:rPr>
                        <a:t>favor</a:t>
                      </a:r>
                      <a:r>
                        <a:rPr kumimoji="0" lang="en-AU" sz="1600" b="0" i="0" u="none" strike="noStrike" cap="none" normalizeH="0" baseline="0" dirty="0">
                          <a:ln>
                            <a:noFill/>
                          </a:ln>
                          <a:solidFill>
                            <a:srgbClr val="134679"/>
                          </a:solidFill>
                          <a:effectLst/>
                          <a:latin typeface="Arial" charset="0"/>
                          <a:ea typeface="ＭＳ Ｐゴシック" charset="0"/>
                          <a:cs typeface="Arial" charset="0"/>
                        </a:rPr>
                        <a:t> asthma</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hMerge="1">
                  <a:txBody>
                    <a:bodyPr/>
                    <a:lstStyle/>
                    <a:p>
                      <a:endParaRPr lang="en-AU"/>
                    </a:p>
                  </a:txBody>
                  <a:tcPr/>
                </a:tc>
              </a:tr>
              <a:tr h="803499">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High resolution CT scan</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Usually normal; may show air trapping and increased airway wall thickness</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Air trapping or emphysema; may show bronchial wall thickening and features of pulmonary hypertension</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803499">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Tests for </a:t>
                      </a:r>
                      <a:r>
                        <a:rPr kumimoji="0" lang="en-AU" sz="1600" b="0" i="0" u="none" strike="noStrike" cap="none" normalizeH="0" baseline="0" dirty="0" err="1">
                          <a:ln>
                            <a:noFill/>
                          </a:ln>
                          <a:solidFill>
                            <a:srgbClr val="134679"/>
                          </a:solidFill>
                          <a:effectLst/>
                          <a:latin typeface="Arial" charset="0"/>
                          <a:ea typeface="ＭＳ Ｐゴシック" charset="0"/>
                          <a:cs typeface="Arial" charset="0"/>
                        </a:rPr>
                        <a:t>atopy</a:t>
                      </a:r>
                      <a:r>
                        <a:rPr kumimoji="0" lang="en-AU" sz="1600" b="0" i="0" u="none" strike="noStrike" cap="none" normalizeH="0" baseline="0" dirty="0">
                          <a:ln>
                            <a:noFill/>
                          </a:ln>
                          <a:solidFill>
                            <a:srgbClr val="134679"/>
                          </a:solidFill>
                          <a:effectLst/>
                          <a:latin typeface="Arial" charset="0"/>
                          <a:ea typeface="ＭＳ Ｐゴシック" charset="0"/>
                          <a:cs typeface="Arial" charset="0"/>
                        </a:rPr>
                        <a:t> </a:t>
                      </a:r>
                      <a:r>
                        <a:rPr kumimoji="0" lang="en-AU" sz="1600" b="0" i="0" u="none" strike="noStrike" cap="none" normalizeH="0" baseline="0" dirty="0" smtClean="0">
                          <a:ln>
                            <a:noFill/>
                          </a:ln>
                          <a:solidFill>
                            <a:srgbClr val="134679"/>
                          </a:solidFill>
                          <a:effectLst/>
                          <a:latin typeface="Arial" charset="0"/>
                          <a:ea typeface="ＭＳ Ｐゴシック" charset="0"/>
                          <a:cs typeface="Arial" charset="0"/>
                        </a:rPr>
                        <a:t/>
                      </a:r>
                      <a:br>
                        <a:rPr kumimoji="0" lang="en-AU" sz="1600" b="0" i="0" u="none" strike="noStrike" cap="none" normalizeH="0" baseline="0" dirty="0" smtClean="0">
                          <a:ln>
                            <a:noFill/>
                          </a:ln>
                          <a:solidFill>
                            <a:srgbClr val="134679"/>
                          </a:solidFill>
                          <a:effectLst/>
                          <a:latin typeface="Arial" charset="0"/>
                          <a:ea typeface="ＭＳ Ｐゴシック" charset="0"/>
                          <a:cs typeface="Arial" charset="0"/>
                        </a:rPr>
                      </a:br>
                      <a:r>
                        <a:rPr kumimoji="0" lang="en-AU" sz="1600" b="0" i="0" u="none" strike="noStrike" cap="none" normalizeH="0" baseline="0" dirty="0" smtClean="0">
                          <a:ln>
                            <a:noFill/>
                          </a:ln>
                          <a:solidFill>
                            <a:srgbClr val="134679"/>
                          </a:solidFill>
                          <a:effectLst/>
                          <a:latin typeface="Arial" charset="0"/>
                          <a:ea typeface="ＭＳ Ｐゴシック" charset="0"/>
                          <a:cs typeface="Arial" charset="0"/>
                        </a:rPr>
                        <a:t>(</a:t>
                      </a:r>
                      <a:r>
                        <a:rPr kumimoji="0" lang="en-AU" sz="1600" b="0" i="0" u="none" strike="noStrike" cap="none" normalizeH="0" baseline="0" dirty="0" err="1">
                          <a:ln>
                            <a:noFill/>
                          </a:ln>
                          <a:solidFill>
                            <a:srgbClr val="134679"/>
                          </a:solidFill>
                          <a:effectLst/>
                          <a:latin typeface="Arial" charset="0"/>
                          <a:ea typeface="ＭＳ Ｐゴシック" charset="0"/>
                          <a:cs typeface="Arial" charset="0"/>
                        </a:rPr>
                        <a:t>sIgE</a:t>
                      </a:r>
                      <a:r>
                        <a:rPr kumimoji="0" lang="en-AU" sz="1600" b="0" i="0" u="none" strike="noStrike" cap="none" normalizeH="0" baseline="0" dirty="0">
                          <a:ln>
                            <a:noFill/>
                          </a:ln>
                          <a:solidFill>
                            <a:srgbClr val="134679"/>
                          </a:solidFill>
                          <a:effectLst/>
                          <a:latin typeface="Arial" charset="0"/>
                          <a:ea typeface="ＭＳ Ｐゴシック" charset="0"/>
                          <a:cs typeface="Arial" charset="0"/>
                        </a:rPr>
                        <a:t> and/or skin prick tests)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Not essential for diagnosis; increases probability of asthma</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Conforms to </a:t>
                      </a:r>
                      <a:r>
                        <a:rPr kumimoji="0" lang="en-AU" sz="1600" b="0" i="0" u="none" strike="noStrike" cap="none" normalizeH="0" baseline="0" smtClean="0">
                          <a:ln>
                            <a:noFill/>
                          </a:ln>
                          <a:solidFill>
                            <a:srgbClr val="134679"/>
                          </a:solidFill>
                          <a:effectLst/>
                          <a:latin typeface="Arial" charset="0"/>
                          <a:ea typeface="ＭＳ Ｐゴシック" charset="0"/>
                          <a:cs typeface="Arial" charset="0"/>
                        </a:rPr>
                        <a:t>background prevalence</a:t>
                      </a:r>
                      <a:r>
                        <a:rPr kumimoji="0" lang="en-AU" sz="1600" b="0" i="0" u="none" strike="noStrike" cap="none" normalizeH="0" baseline="0">
                          <a:ln>
                            <a:noFill/>
                          </a:ln>
                          <a:solidFill>
                            <a:srgbClr val="134679"/>
                          </a:solidFill>
                          <a:effectLst/>
                          <a:latin typeface="Arial" charset="0"/>
                          <a:ea typeface="ＭＳ Ｐゴシック" charset="0"/>
                          <a:cs typeface="Arial" charset="0"/>
                        </a:rPr>
                        <a:t>; does not rule </a:t>
                      </a:r>
                      <a:r>
                        <a:rPr kumimoji="0" lang="en-AU" sz="1600" b="0" i="0" u="none" strike="noStrike" cap="none" normalizeH="0" baseline="0" smtClean="0">
                          <a:ln>
                            <a:noFill/>
                          </a:ln>
                          <a:solidFill>
                            <a:srgbClr val="134679"/>
                          </a:solidFill>
                          <a:effectLst/>
                          <a:latin typeface="Arial" charset="0"/>
                          <a:ea typeface="ＭＳ Ｐゴシック" charset="0"/>
                          <a:cs typeface="Arial" charset="0"/>
                        </a:rPr>
                        <a:t>out COPD</a:t>
                      </a:r>
                      <a:endParaRPr kumimoji="0" lang="en-AU" sz="1600" b="0" i="0" u="none" strike="noStrike" cap="none" normalizeH="0" baseline="0">
                        <a:ln>
                          <a:noFill/>
                        </a:ln>
                        <a:solidFill>
                          <a:srgbClr val="134679"/>
                        </a:solidFill>
                        <a:effectLst/>
                        <a:latin typeface="Arial" charset="0"/>
                        <a:ea typeface="ＭＳ Ｐゴシック" charset="0"/>
                        <a:cs typeface="Arial" charset="0"/>
                      </a:endParaRP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559660">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FENO</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smtClean="0">
                          <a:ln>
                            <a:noFill/>
                          </a:ln>
                          <a:solidFill>
                            <a:srgbClr val="134679"/>
                          </a:solidFill>
                          <a:effectLst/>
                          <a:latin typeface="Arial" charset="0"/>
                          <a:ea typeface="ＭＳ Ｐゴシック" charset="0"/>
                          <a:cs typeface="Arial" charset="0"/>
                        </a:rPr>
                        <a:t>FENO &gt;50ppb is associated with eosinophilic airway inflammation</a:t>
                      </a:r>
                      <a:endParaRPr kumimoji="0" lang="en-AU" sz="1600" b="0" i="0" u="none" strike="noStrike" cap="none" normalizeH="0" baseline="0">
                        <a:ln>
                          <a:noFill/>
                        </a:ln>
                        <a:solidFill>
                          <a:srgbClr val="134679"/>
                        </a:solidFill>
                        <a:effectLst/>
                        <a:latin typeface="Arial" charset="0"/>
                        <a:ea typeface="ＭＳ Ｐゴシック" charset="0"/>
                        <a:cs typeface="Arial" charset="0"/>
                      </a:endParaRP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Usually normal. Low in current smokers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387256">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Blood eosinophilia</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Supports </a:t>
                      </a:r>
                      <a:r>
                        <a:rPr kumimoji="0" lang="en-AU" sz="1600" b="0" i="0" u="none" strike="noStrike" cap="none" normalizeH="0" baseline="0" smtClean="0">
                          <a:ln>
                            <a:noFill/>
                          </a:ln>
                          <a:solidFill>
                            <a:srgbClr val="134679"/>
                          </a:solidFill>
                          <a:effectLst/>
                          <a:latin typeface="Arial" charset="0"/>
                          <a:ea typeface="ＭＳ Ｐゴシック" charset="0"/>
                          <a:cs typeface="Arial" charset="0"/>
                        </a:rPr>
                        <a:t>diagnosis of eosinophilic airway inflammation</a:t>
                      </a:r>
                      <a:endParaRPr kumimoji="0" lang="en-AU" sz="1600" b="0" i="0" u="none" strike="noStrike" cap="none" normalizeH="0" baseline="0">
                        <a:ln>
                          <a:noFill/>
                        </a:ln>
                        <a:solidFill>
                          <a:srgbClr val="134679"/>
                        </a:solidFill>
                        <a:effectLst/>
                        <a:latin typeface="Arial" charset="0"/>
                        <a:ea typeface="ＭＳ Ｐゴシック" charset="0"/>
                        <a:cs typeface="Arial" charset="0"/>
                      </a:endParaRP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May be </a:t>
                      </a:r>
                      <a:r>
                        <a:rPr kumimoji="0" lang="en-AU" sz="1600" b="0" i="0" u="none" strike="noStrike" cap="none" normalizeH="0" baseline="0" smtClean="0">
                          <a:ln>
                            <a:noFill/>
                          </a:ln>
                          <a:solidFill>
                            <a:srgbClr val="134679"/>
                          </a:solidFill>
                          <a:effectLst/>
                          <a:latin typeface="Arial" charset="0"/>
                          <a:ea typeface="ＭＳ Ｐゴシック" charset="0"/>
                          <a:cs typeface="Arial" charset="0"/>
                        </a:rPr>
                        <a:t>present in COPD including during </a:t>
                      </a:r>
                      <a:r>
                        <a:rPr kumimoji="0" lang="en-AU" sz="1600" b="0" i="0" u="none" strike="noStrike" cap="none" normalizeH="0" baseline="0">
                          <a:ln>
                            <a:noFill/>
                          </a:ln>
                          <a:solidFill>
                            <a:srgbClr val="134679"/>
                          </a:solidFill>
                          <a:effectLst/>
                          <a:latin typeface="Arial" charset="0"/>
                          <a:ea typeface="ＭＳ Ｐゴシック" charset="0"/>
                          <a:cs typeface="Arial" charset="0"/>
                        </a:rPr>
                        <a:t>exacerbations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568186">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Sputum inflammatory </a:t>
                      </a:r>
                      <a:r>
                        <a:rPr kumimoji="0" lang="en-AU" sz="1600" b="0" i="0" u="none" strike="noStrike" cap="none" normalizeH="0" baseline="0" smtClean="0">
                          <a:ln>
                            <a:noFill/>
                          </a:ln>
                          <a:solidFill>
                            <a:srgbClr val="134679"/>
                          </a:solidFill>
                          <a:effectLst/>
                          <a:latin typeface="Arial" charset="0"/>
                          <a:ea typeface="ＭＳ Ｐゴシック" charset="0"/>
                          <a:cs typeface="Arial" charset="0"/>
                        </a:rPr>
                        <a:t>cells</a:t>
                      </a:r>
                      <a:endParaRPr kumimoji="0" lang="en-AU" sz="1600" b="0" i="0" u="none" strike="noStrike" cap="none" normalizeH="0" baseline="0">
                        <a:ln>
                          <a:noFill/>
                        </a:ln>
                        <a:solidFill>
                          <a:srgbClr val="134679"/>
                        </a:solidFill>
                        <a:effectLst/>
                        <a:latin typeface="Arial" charset="0"/>
                        <a:ea typeface="ＭＳ Ｐゴシック" charset="0"/>
                        <a:cs typeface="Arial" charset="0"/>
                      </a:endParaRP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Role in differential diagnosis not established in large populations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hMerge="1">
                  <a:txBody>
                    <a:bodyPr/>
                    <a:lstStyle/>
                    <a:p>
                      <a:endParaRPr lang="en-AU"/>
                    </a:p>
                  </a:txBody>
                  <a:tcPr/>
                </a:tc>
              </a:tr>
            </a:tbl>
          </a:graphicData>
        </a:graphic>
      </p:graphicFrame>
      <p:sp>
        <p:nvSpPr>
          <p:cNvPr id="144426" name="Title 4"/>
          <p:cNvSpPr>
            <a:spLocks noGrp="1"/>
          </p:cNvSpPr>
          <p:nvPr>
            <p:ph type="title"/>
          </p:nvPr>
        </p:nvSpPr>
        <p:spPr bwMode="auto">
          <a:xfrm>
            <a:off x="173038" y="250825"/>
            <a:ext cx="6478587"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5 – Refer for specialized investigations if needed</a:t>
            </a:r>
          </a:p>
        </p:txBody>
      </p:sp>
      <p:grpSp>
        <p:nvGrpSpPr>
          <p:cNvPr id="5" name="Group 10"/>
          <p:cNvGrpSpPr>
            <a:grpSpLocks/>
          </p:cNvGrpSpPr>
          <p:nvPr/>
        </p:nvGrpSpPr>
        <p:grpSpPr bwMode="auto">
          <a:xfrm>
            <a:off x="5760673" y="276225"/>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581852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1347" name="Text Box 3"/>
          <p:cNvSpPr txBox="1">
            <a:spLocks noChangeArrowheads="1"/>
          </p:cNvSpPr>
          <p:nvPr/>
        </p:nvSpPr>
        <p:spPr bwMode="auto">
          <a:xfrm>
            <a:off x="533400" y="914400"/>
            <a:ext cx="2363788"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a:solidFill>
                  <a:prstClr val="white"/>
                </a:solidFill>
                <a:latin typeface="Times New Roman" pitchFamily="18" charset="0"/>
              </a:rPr>
              <a:t>United States</a:t>
            </a:r>
          </a:p>
        </p:txBody>
      </p:sp>
      <p:sp>
        <p:nvSpPr>
          <p:cNvPr id="50178" name="Text Box 4"/>
          <p:cNvSpPr txBox="1">
            <a:spLocks noChangeArrowheads="1"/>
          </p:cNvSpPr>
          <p:nvPr/>
        </p:nvSpPr>
        <p:spPr bwMode="auto">
          <a:xfrm>
            <a:off x="190500" y="2311400"/>
            <a:ext cx="240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CF004"/>
                </a:solidFill>
                <a:latin typeface="Times New Roman" charset="0"/>
              </a:rPr>
              <a:t>United Kingdom</a:t>
            </a:r>
          </a:p>
        </p:txBody>
      </p:sp>
      <p:sp>
        <p:nvSpPr>
          <p:cNvPr id="441349" name="Text Box 5"/>
          <p:cNvSpPr txBox="1">
            <a:spLocks noChangeArrowheads="1"/>
          </p:cNvSpPr>
          <p:nvPr/>
        </p:nvSpPr>
        <p:spPr bwMode="auto">
          <a:xfrm>
            <a:off x="152400" y="3352800"/>
            <a:ext cx="152400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33CC33"/>
                </a:solidFill>
                <a:latin typeface="Times New Roman" pitchFamily="18" charset="0"/>
              </a:rPr>
              <a:t>Argentina</a:t>
            </a:r>
          </a:p>
        </p:txBody>
      </p:sp>
      <p:sp>
        <p:nvSpPr>
          <p:cNvPr id="441350" name="Text Box 6"/>
          <p:cNvSpPr txBox="1">
            <a:spLocks noChangeArrowheads="1"/>
          </p:cNvSpPr>
          <p:nvPr/>
        </p:nvSpPr>
        <p:spPr bwMode="auto">
          <a:xfrm>
            <a:off x="1176338" y="509588"/>
            <a:ext cx="144145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FF0066"/>
                </a:solidFill>
                <a:latin typeface="Times New Roman" pitchFamily="18" charset="0"/>
              </a:rPr>
              <a:t>Australia</a:t>
            </a:r>
          </a:p>
        </p:txBody>
      </p:sp>
      <p:sp>
        <p:nvSpPr>
          <p:cNvPr id="441351" name="Text Box 7"/>
          <p:cNvSpPr txBox="1">
            <a:spLocks noChangeArrowheads="1"/>
          </p:cNvSpPr>
          <p:nvPr/>
        </p:nvSpPr>
        <p:spPr bwMode="auto">
          <a:xfrm>
            <a:off x="2730500" y="715963"/>
            <a:ext cx="1971675" cy="457200"/>
          </a:xfrm>
          <a:prstGeom prst="rect">
            <a:avLst/>
          </a:prstGeom>
          <a:noFill/>
          <a:ln w="9525">
            <a:noFill/>
            <a:miter lim="800000"/>
            <a:headEnd/>
            <a:tailEnd/>
          </a:ln>
          <a:effectLst>
            <a:outerShdw dist="25400" dir="5400000" algn="ctr" rotWithShape="0">
              <a:schemeClr val="tx1"/>
            </a:outerShdw>
          </a:effectLst>
        </p:spPr>
        <p:txBody>
          <a:bodyPr>
            <a:spAutoFit/>
          </a:bodyPr>
          <a:lstStyle/>
          <a:p>
            <a:pPr>
              <a:spcBef>
                <a:spcPct val="50000"/>
              </a:spcBef>
              <a:defRPr/>
            </a:pPr>
            <a:r>
              <a:rPr lang="en-US" sz="2400" i="1">
                <a:solidFill>
                  <a:srgbClr val="0000FF"/>
                </a:solidFill>
                <a:latin typeface="Times New Roman" pitchFamily="18" charset="0"/>
              </a:rPr>
              <a:t>Brazil</a:t>
            </a:r>
          </a:p>
        </p:txBody>
      </p:sp>
      <p:sp>
        <p:nvSpPr>
          <p:cNvPr id="50182" name="Text Box 8"/>
          <p:cNvSpPr txBox="1">
            <a:spLocks noChangeArrowheads="1"/>
          </p:cNvSpPr>
          <p:nvPr/>
        </p:nvSpPr>
        <p:spPr bwMode="auto">
          <a:xfrm>
            <a:off x="5438775" y="873125"/>
            <a:ext cx="1539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33CC33"/>
                </a:solidFill>
              </a:rPr>
              <a:t>Austria</a:t>
            </a:r>
          </a:p>
        </p:txBody>
      </p:sp>
      <p:sp>
        <p:nvSpPr>
          <p:cNvPr id="441353" name="Text Box 9"/>
          <p:cNvSpPr txBox="1">
            <a:spLocks noChangeArrowheads="1"/>
          </p:cNvSpPr>
          <p:nvPr/>
        </p:nvSpPr>
        <p:spPr bwMode="auto">
          <a:xfrm>
            <a:off x="3910013" y="649288"/>
            <a:ext cx="1231900" cy="457200"/>
          </a:xfrm>
          <a:prstGeom prst="rect">
            <a:avLst/>
          </a:prstGeom>
          <a:noFill/>
          <a:ln w="9525">
            <a:noFill/>
            <a:miter lim="800000"/>
            <a:headEnd/>
            <a:tailEnd/>
          </a:ln>
          <a:effectLst>
            <a:outerShdw dist="28398" dir="1593903" algn="ctr" rotWithShape="0">
              <a:schemeClr val="tx1"/>
            </a:outerShdw>
          </a:effectLst>
        </p:spPr>
        <p:txBody>
          <a:bodyPr>
            <a:spAutoFit/>
          </a:bodyPr>
          <a:lstStyle/>
          <a:p>
            <a:pPr>
              <a:spcBef>
                <a:spcPct val="50000"/>
              </a:spcBef>
              <a:defRPr/>
            </a:pPr>
            <a:r>
              <a:rPr lang="en-US" sz="2400">
                <a:solidFill>
                  <a:srgbClr val="FCF004"/>
                </a:solidFill>
                <a:latin typeface="Times New Roman" pitchFamily="18" charset="0"/>
              </a:rPr>
              <a:t>Canada</a:t>
            </a:r>
          </a:p>
        </p:txBody>
      </p:sp>
      <p:sp>
        <p:nvSpPr>
          <p:cNvPr id="50184" name="Text Box 10"/>
          <p:cNvSpPr txBox="1">
            <a:spLocks noChangeArrowheads="1"/>
          </p:cNvSpPr>
          <p:nvPr/>
        </p:nvSpPr>
        <p:spPr bwMode="auto">
          <a:xfrm>
            <a:off x="7924800" y="2514600"/>
            <a:ext cx="140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solidFill>
                  <a:prstClr val="white"/>
                </a:solidFill>
                <a:latin typeface="Times New Roman" charset="0"/>
              </a:rPr>
              <a:t>Chile</a:t>
            </a:r>
          </a:p>
        </p:txBody>
      </p:sp>
      <p:sp>
        <p:nvSpPr>
          <p:cNvPr id="50185" name="Text Box 11"/>
          <p:cNvSpPr txBox="1">
            <a:spLocks noChangeArrowheads="1"/>
          </p:cNvSpPr>
          <p:nvPr/>
        </p:nvSpPr>
        <p:spPr bwMode="auto">
          <a:xfrm>
            <a:off x="4879975" y="5624513"/>
            <a:ext cx="1220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b="0">
                <a:solidFill>
                  <a:srgbClr val="FF0000"/>
                </a:solidFill>
              </a:rPr>
              <a:t>Belgium</a:t>
            </a:r>
          </a:p>
        </p:txBody>
      </p:sp>
      <p:sp>
        <p:nvSpPr>
          <p:cNvPr id="441356" name="Text Box 12"/>
          <p:cNvSpPr txBox="1">
            <a:spLocks noChangeArrowheads="1"/>
          </p:cNvSpPr>
          <p:nvPr/>
        </p:nvSpPr>
        <p:spPr bwMode="auto">
          <a:xfrm>
            <a:off x="5791200" y="1695450"/>
            <a:ext cx="981075"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n-US" sz="2400">
                <a:solidFill>
                  <a:srgbClr val="FF9900"/>
                </a:solidFill>
                <a:latin typeface="Times New Roman" pitchFamily="18" charset="0"/>
              </a:rPr>
              <a:t>China</a:t>
            </a:r>
          </a:p>
        </p:txBody>
      </p:sp>
      <p:sp>
        <p:nvSpPr>
          <p:cNvPr id="441357" name="Text Box 13"/>
          <p:cNvSpPr txBox="1">
            <a:spLocks noChangeArrowheads="1"/>
          </p:cNvSpPr>
          <p:nvPr/>
        </p:nvSpPr>
        <p:spPr bwMode="auto">
          <a:xfrm>
            <a:off x="7113588" y="5418138"/>
            <a:ext cx="1516062" cy="457200"/>
          </a:xfrm>
          <a:prstGeom prst="rect">
            <a:avLst/>
          </a:prstGeom>
          <a:noFill/>
          <a:ln w="9525">
            <a:noFill/>
            <a:miter lim="800000"/>
            <a:headEnd/>
            <a:tailEnd/>
          </a:ln>
          <a:effectLst>
            <a:outerShdw dist="17961" dir="2700000" algn="ctr" rotWithShape="0">
              <a:schemeClr val="bg1"/>
            </a:outerShdw>
          </a:effectLst>
        </p:spPr>
        <p:txBody>
          <a:bodyPr>
            <a:spAutoFit/>
          </a:bodyPr>
          <a:lstStyle/>
          <a:p>
            <a:pPr>
              <a:spcBef>
                <a:spcPct val="50000"/>
              </a:spcBef>
              <a:defRPr/>
            </a:pPr>
            <a:r>
              <a:rPr lang="en-US" sz="2400">
                <a:solidFill>
                  <a:srgbClr val="FF99CC"/>
                </a:solidFill>
                <a:latin typeface="Times New Roman" pitchFamily="18" charset="0"/>
              </a:rPr>
              <a:t>Denmark</a:t>
            </a:r>
          </a:p>
        </p:txBody>
      </p:sp>
      <p:sp>
        <p:nvSpPr>
          <p:cNvPr id="441358" name="Text Box 14"/>
          <p:cNvSpPr txBox="1">
            <a:spLocks noChangeArrowheads="1"/>
          </p:cNvSpPr>
          <p:nvPr/>
        </p:nvSpPr>
        <p:spPr bwMode="auto">
          <a:xfrm>
            <a:off x="2868613" y="6040438"/>
            <a:ext cx="1477962"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dirty="0">
                <a:solidFill>
                  <a:srgbClr val="FF9900"/>
                </a:solidFill>
                <a:latin typeface="Times New Roman" pitchFamily="18" charset="0"/>
              </a:rPr>
              <a:t>Colombia</a:t>
            </a:r>
          </a:p>
        </p:txBody>
      </p:sp>
      <p:sp>
        <p:nvSpPr>
          <p:cNvPr id="441359" name="Text Box 15"/>
          <p:cNvSpPr txBox="1">
            <a:spLocks noChangeArrowheads="1"/>
          </p:cNvSpPr>
          <p:nvPr/>
        </p:nvSpPr>
        <p:spPr bwMode="auto">
          <a:xfrm>
            <a:off x="7423150" y="509588"/>
            <a:ext cx="165100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FCF004"/>
                </a:solidFill>
                <a:latin typeface="Times New Roman" pitchFamily="18" charset="0"/>
              </a:rPr>
              <a:t>Croatia</a:t>
            </a:r>
          </a:p>
        </p:txBody>
      </p:sp>
      <p:sp>
        <p:nvSpPr>
          <p:cNvPr id="50190" name="Text Box 17"/>
          <p:cNvSpPr txBox="1">
            <a:spLocks noChangeArrowheads="1"/>
          </p:cNvSpPr>
          <p:nvPr/>
        </p:nvSpPr>
        <p:spPr bwMode="auto">
          <a:xfrm>
            <a:off x="2425700" y="1666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a:solidFill>
                  <a:srgbClr val="33CC33"/>
                </a:solidFill>
                <a:latin typeface="Times New Roman" charset="0"/>
              </a:rPr>
              <a:t>Germany</a:t>
            </a:r>
          </a:p>
        </p:txBody>
      </p:sp>
      <p:sp>
        <p:nvSpPr>
          <p:cNvPr id="50191" name="Text Box 18"/>
          <p:cNvSpPr txBox="1">
            <a:spLocks noChangeArrowheads="1"/>
          </p:cNvSpPr>
          <p:nvPr/>
        </p:nvSpPr>
        <p:spPr bwMode="auto">
          <a:xfrm>
            <a:off x="3757613" y="1600200"/>
            <a:ext cx="1477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0000"/>
                </a:solidFill>
              </a:rPr>
              <a:t>Greece</a:t>
            </a:r>
          </a:p>
        </p:txBody>
      </p:sp>
      <p:sp>
        <p:nvSpPr>
          <p:cNvPr id="441363" name="Text Box 19"/>
          <p:cNvSpPr txBox="1">
            <a:spLocks noChangeArrowheads="1"/>
          </p:cNvSpPr>
          <p:nvPr/>
        </p:nvSpPr>
        <p:spPr bwMode="auto">
          <a:xfrm>
            <a:off x="4448175" y="179388"/>
            <a:ext cx="1785938"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prstClr val="white"/>
                </a:solidFill>
              </a:rPr>
              <a:t>Ireland</a:t>
            </a:r>
          </a:p>
        </p:txBody>
      </p:sp>
      <p:sp>
        <p:nvSpPr>
          <p:cNvPr id="441364" name="Text Box 20"/>
          <p:cNvSpPr txBox="1">
            <a:spLocks noChangeArrowheads="1"/>
          </p:cNvSpPr>
          <p:nvPr/>
        </p:nvSpPr>
        <p:spPr bwMode="auto">
          <a:xfrm>
            <a:off x="152400" y="2836863"/>
            <a:ext cx="128905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FF0000"/>
                </a:solidFill>
                <a:latin typeface="Times New Roman" pitchFamily="18" charset="0"/>
              </a:rPr>
              <a:t>Italy</a:t>
            </a:r>
          </a:p>
        </p:txBody>
      </p:sp>
      <p:sp>
        <p:nvSpPr>
          <p:cNvPr id="441365" name="Text Box 21"/>
          <p:cNvSpPr txBox="1">
            <a:spLocks noChangeArrowheads="1"/>
          </p:cNvSpPr>
          <p:nvPr/>
        </p:nvSpPr>
        <p:spPr bwMode="auto">
          <a:xfrm>
            <a:off x="2590800" y="1898650"/>
            <a:ext cx="1828800" cy="396875"/>
          </a:xfrm>
          <a:prstGeom prst="rect">
            <a:avLst/>
          </a:prstGeom>
          <a:noFill/>
          <a:ln w="9525">
            <a:noFill/>
            <a:miter lim="800000"/>
            <a:headEnd/>
            <a:tailEnd/>
          </a:ln>
          <a:effectLst>
            <a:outerShdw dist="12700" dir="5400000" algn="ctr" rotWithShape="0">
              <a:schemeClr val="bg1"/>
            </a:outerShdw>
          </a:effectLst>
        </p:spPr>
        <p:txBody>
          <a:bodyPr>
            <a:spAutoFit/>
          </a:bodyPr>
          <a:lstStyle/>
          <a:p>
            <a:pPr>
              <a:spcBef>
                <a:spcPct val="50000"/>
              </a:spcBef>
              <a:defRPr/>
            </a:pPr>
            <a:r>
              <a:rPr lang="en-US" sz="2000">
                <a:solidFill>
                  <a:srgbClr val="FF99CC"/>
                </a:solidFill>
                <a:latin typeface="Tahoma" pitchFamily="34" charset="0"/>
              </a:rPr>
              <a:t>Syria</a:t>
            </a:r>
          </a:p>
        </p:txBody>
      </p:sp>
      <p:sp>
        <p:nvSpPr>
          <p:cNvPr id="50195" name="Text Box 22"/>
          <p:cNvSpPr txBox="1">
            <a:spLocks noChangeArrowheads="1"/>
          </p:cNvSpPr>
          <p:nvPr/>
        </p:nvSpPr>
        <p:spPr bwMode="auto">
          <a:xfrm>
            <a:off x="5562600" y="2362200"/>
            <a:ext cx="281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solidFill>
                  <a:srgbClr val="FF0000"/>
                </a:solidFill>
                <a:latin typeface="Times New Roman" charset="0"/>
              </a:rPr>
              <a:t>Hong Kong ROC</a:t>
            </a:r>
          </a:p>
        </p:txBody>
      </p:sp>
      <p:sp>
        <p:nvSpPr>
          <p:cNvPr id="50196" name="Text Box 23"/>
          <p:cNvSpPr txBox="1">
            <a:spLocks noChangeArrowheads="1"/>
          </p:cNvSpPr>
          <p:nvPr/>
        </p:nvSpPr>
        <p:spPr bwMode="auto">
          <a:xfrm>
            <a:off x="7467600" y="3930650"/>
            <a:ext cx="1520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9900"/>
                </a:solidFill>
                <a:latin typeface="Tahoma" charset="0"/>
              </a:rPr>
              <a:t>Japan</a:t>
            </a:r>
          </a:p>
        </p:txBody>
      </p:sp>
      <p:sp>
        <p:nvSpPr>
          <p:cNvPr id="441369" name="Text Box 25"/>
          <p:cNvSpPr txBox="1">
            <a:spLocks noChangeArrowheads="1"/>
          </p:cNvSpPr>
          <p:nvPr/>
        </p:nvSpPr>
        <p:spPr bwMode="auto">
          <a:xfrm>
            <a:off x="228600" y="6165850"/>
            <a:ext cx="1722438"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00FF00"/>
                </a:solidFill>
              </a:rPr>
              <a:t>India</a:t>
            </a:r>
          </a:p>
        </p:txBody>
      </p:sp>
      <p:sp>
        <p:nvSpPr>
          <p:cNvPr id="441370" name="Text Box 26"/>
          <p:cNvSpPr txBox="1">
            <a:spLocks noChangeArrowheads="1"/>
          </p:cNvSpPr>
          <p:nvPr/>
        </p:nvSpPr>
        <p:spPr bwMode="auto">
          <a:xfrm>
            <a:off x="1447800" y="4343400"/>
            <a:ext cx="1071563" cy="457200"/>
          </a:xfrm>
          <a:prstGeom prst="rect">
            <a:avLst/>
          </a:prstGeom>
          <a:noFill/>
          <a:ln w="9525">
            <a:noFill/>
            <a:miter lim="800000"/>
            <a:headEnd/>
            <a:tailEnd/>
          </a:ln>
          <a:effectLst>
            <a:outerShdw dist="17961" dir="2700000" algn="ctr" rotWithShape="0">
              <a:schemeClr val="bg1"/>
            </a:outerShdw>
          </a:effectLst>
        </p:spPr>
        <p:txBody>
          <a:bodyPr>
            <a:spAutoFit/>
          </a:bodyPr>
          <a:lstStyle/>
          <a:p>
            <a:pPr>
              <a:spcBef>
                <a:spcPct val="50000"/>
              </a:spcBef>
              <a:defRPr/>
            </a:pPr>
            <a:r>
              <a:rPr lang="en-US" sz="2400">
                <a:solidFill>
                  <a:srgbClr val="800080"/>
                </a:solidFill>
                <a:latin typeface="Times New Roman" pitchFamily="18" charset="0"/>
              </a:rPr>
              <a:t>Korea</a:t>
            </a:r>
          </a:p>
        </p:txBody>
      </p:sp>
      <p:sp>
        <p:nvSpPr>
          <p:cNvPr id="50199" name="Text Box 27"/>
          <p:cNvSpPr txBox="1">
            <a:spLocks noChangeArrowheads="1"/>
          </p:cNvSpPr>
          <p:nvPr/>
        </p:nvSpPr>
        <p:spPr bwMode="auto">
          <a:xfrm>
            <a:off x="5467350" y="6386513"/>
            <a:ext cx="255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solidFill>
                  <a:srgbClr val="C0504D"/>
                </a:solidFill>
                <a:latin typeface="Times New Roman" charset="0"/>
              </a:rPr>
              <a:t>Kyrgyzstan</a:t>
            </a:r>
          </a:p>
        </p:txBody>
      </p:sp>
      <p:sp>
        <p:nvSpPr>
          <p:cNvPr id="441373" name="Text Box 29"/>
          <p:cNvSpPr txBox="1">
            <a:spLocks noChangeArrowheads="1"/>
          </p:cNvSpPr>
          <p:nvPr/>
        </p:nvSpPr>
        <p:spPr bwMode="auto">
          <a:xfrm>
            <a:off x="209550" y="1676400"/>
            <a:ext cx="148590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CC0099"/>
                </a:solidFill>
                <a:latin typeface="Times New Roman" pitchFamily="18" charset="0"/>
              </a:rPr>
              <a:t>Moldova</a:t>
            </a:r>
          </a:p>
        </p:txBody>
      </p:sp>
      <p:sp>
        <p:nvSpPr>
          <p:cNvPr id="50201" name="Text Box 31"/>
          <p:cNvSpPr txBox="1">
            <a:spLocks noChangeArrowheads="1"/>
          </p:cNvSpPr>
          <p:nvPr/>
        </p:nvSpPr>
        <p:spPr bwMode="auto">
          <a:xfrm>
            <a:off x="3956050" y="5029200"/>
            <a:ext cx="183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dirty="0">
                <a:solidFill>
                  <a:srgbClr val="0070C0"/>
                </a:solidFill>
                <a:latin typeface="Times New Roman" charset="0"/>
              </a:rPr>
              <a:t>Macedonia</a:t>
            </a:r>
          </a:p>
        </p:txBody>
      </p:sp>
      <p:sp>
        <p:nvSpPr>
          <p:cNvPr id="50202" name="Text Box 32"/>
          <p:cNvSpPr txBox="1">
            <a:spLocks noChangeArrowheads="1"/>
          </p:cNvSpPr>
          <p:nvPr/>
        </p:nvSpPr>
        <p:spPr bwMode="auto">
          <a:xfrm>
            <a:off x="7265988" y="1484313"/>
            <a:ext cx="1427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a:solidFill>
                  <a:prstClr val="white"/>
                </a:solidFill>
              </a:rPr>
              <a:t>Malta</a:t>
            </a:r>
          </a:p>
        </p:txBody>
      </p:sp>
      <p:sp>
        <p:nvSpPr>
          <p:cNvPr id="50203" name="Text Box 33"/>
          <p:cNvSpPr txBox="1">
            <a:spLocks noChangeArrowheads="1"/>
          </p:cNvSpPr>
          <p:nvPr/>
        </p:nvSpPr>
        <p:spPr bwMode="auto">
          <a:xfrm>
            <a:off x="7010400" y="4454525"/>
            <a:ext cx="1981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200">
                <a:solidFill>
                  <a:srgbClr val="33CC33"/>
                </a:solidFill>
                <a:latin typeface="Tahoma" charset="0"/>
              </a:rPr>
              <a:t>Netherlands</a:t>
            </a:r>
          </a:p>
        </p:txBody>
      </p:sp>
      <p:sp>
        <p:nvSpPr>
          <p:cNvPr id="50204" name="Text Box 34"/>
          <p:cNvSpPr txBox="1">
            <a:spLocks noChangeArrowheads="1"/>
          </p:cNvSpPr>
          <p:nvPr/>
        </p:nvSpPr>
        <p:spPr bwMode="auto">
          <a:xfrm>
            <a:off x="1524000" y="28194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dirty="0">
                <a:solidFill>
                  <a:srgbClr val="00B0F0"/>
                </a:solidFill>
                <a:latin typeface="Tahoma" charset="0"/>
              </a:rPr>
              <a:t>New Zealand</a:t>
            </a:r>
          </a:p>
        </p:txBody>
      </p:sp>
      <p:sp>
        <p:nvSpPr>
          <p:cNvPr id="441379" name="Text Box 35"/>
          <p:cNvSpPr txBox="1">
            <a:spLocks noChangeArrowheads="1"/>
          </p:cNvSpPr>
          <p:nvPr/>
        </p:nvSpPr>
        <p:spPr bwMode="auto">
          <a:xfrm>
            <a:off x="279400" y="4198938"/>
            <a:ext cx="1538288"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prstClr val="white"/>
                </a:solidFill>
                <a:latin typeface="Times New Roman" pitchFamily="18" charset="0"/>
              </a:rPr>
              <a:t>Poland</a:t>
            </a:r>
          </a:p>
        </p:txBody>
      </p:sp>
      <p:sp>
        <p:nvSpPr>
          <p:cNvPr id="50206" name="Text Box 37"/>
          <p:cNvSpPr txBox="1">
            <a:spLocks noChangeArrowheads="1"/>
          </p:cNvSpPr>
          <p:nvPr/>
        </p:nvSpPr>
        <p:spPr bwMode="auto">
          <a:xfrm>
            <a:off x="4310063" y="10795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CC0099"/>
                </a:solidFill>
                <a:latin typeface="Times New Roman" charset="0"/>
              </a:rPr>
              <a:t>Portugal</a:t>
            </a:r>
          </a:p>
        </p:txBody>
      </p:sp>
      <p:sp>
        <p:nvSpPr>
          <p:cNvPr id="441382" name="Text Box 38"/>
          <p:cNvSpPr txBox="1">
            <a:spLocks noChangeArrowheads="1"/>
          </p:cNvSpPr>
          <p:nvPr/>
        </p:nvSpPr>
        <p:spPr bwMode="auto">
          <a:xfrm>
            <a:off x="7010400" y="4953000"/>
            <a:ext cx="1462088"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FCF004"/>
                </a:solidFill>
                <a:latin typeface="Times New Roman" pitchFamily="18" charset="0"/>
              </a:rPr>
              <a:t>Georgia</a:t>
            </a:r>
          </a:p>
        </p:txBody>
      </p:sp>
      <p:sp>
        <p:nvSpPr>
          <p:cNvPr id="50208" name="Text Box 39"/>
          <p:cNvSpPr txBox="1">
            <a:spLocks noChangeArrowheads="1"/>
          </p:cNvSpPr>
          <p:nvPr/>
        </p:nvSpPr>
        <p:spPr bwMode="auto">
          <a:xfrm>
            <a:off x="1250950" y="6096000"/>
            <a:ext cx="1416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dirty="0">
                <a:solidFill>
                  <a:srgbClr val="7030A0"/>
                </a:solidFill>
              </a:rPr>
              <a:t>Romania</a:t>
            </a:r>
          </a:p>
        </p:txBody>
      </p:sp>
      <p:sp>
        <p:nvSpPr>
          <p:cNvPr id="50209" name="Text Box 40"/>
          <p:cNvSpPr txBox="1">
            <a:spLocks noChangeArrowheads="1"/>
          </p:cNvSpPr>
          <p:nvPr/>
        </p:nvSpPr>
        <p:spPr bwMode="auto">
          <a:xfrm>
            <a:off x="2166938" y="4956175"/>
            <a:ext cx="1985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33CC33"/>
                </a:solidFill>
              </a:rPr>
              <a:t>Russia</a:t>
            </a:r>
          </a:p>
        </p:txBody>
      </p:sp>
      <p:sp>
        <p:nvSpPr>
          <p:cNvPr id="50210" name="Text Box 41"/>
          <p:cNvSpPr txBox="1">
            <a:spLocks noChangeArrowheads="1"/>
          </p:cNvSpPr>
          <p:nvPr/>
        </p:nvSpPr>
        <p:spPr bwMode="auto">
          <a:xfrm>
            <a:off x="6169025" y="5897563"/>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9900"/>
                </a:solidFill>
                <a:latin typeface="Times New Roman" charset="0"/>
              </a:rPr>
              <a:t>Singapore</a:t>
            </a:r>
          </a:p>
        </p:txBody>
      </p:sp>
      <p:sp>
        <p:nvSpPr>
          <p:cNvPr id="50211" name="Text Box 42"/>
          <p:cNvSpPr txBox="1">
            <a:spLocks noChangeArrowheads="1"/>
          </p:cNvSpPr>
          <p:nvPr/>
        </p:nvSpPr>
        <p:spPr bwMode="auto">
          <a:xfrm>
            <a:off x="3282950" y="5634038"/>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solidFill>
                  <a:srgbClr val="CC0099"/>
                </a:solidFill>
                <a:latin typeface="Times New Roman" charset="0"/>
              </a:rPr>
              <a:t>Slovakia</a:t>
            </a:r>
          </a:p>
        </p:txBody>
      </p:sp>
      <p:sp>
        <p:nvSpPr>
          <p:cNvPr id="50212" name="Text Box 43"/>
          <p:cNvSpPr txBox="1">
            <a:spLocks noChangeArrowheads="1"/>
          </p:cNvSpPr>
          <p:nvPr/>
        </p:nvSpPr>
        <p:spPr bwMode="auto">
          <a:xfrm>
            <a:off x="292100" y="149225"/>
            <a:ext cx="1747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latin typeface="Times New Roman" charset="0"/>
              </a:rPr>
              <a:t>Slovenia</a:t>
            </a:r>
          </a:p>
        </p:txBody>
      </p:sp>
      <p:sp>
        <p:nvSpPr>
          <p:cNvPr id="441388" name="Text Box 44"/>
          <p:cNvSpPr txBox="1">
            <a:spLocks noChangeArrowheads="1"/>
          </p:cNvSpPr>
          <p:nvPr/>
        </p:nvSpPr>
        <p:spPr bwMode="auto">
          <a:xfrm>
            <a:off x="5702300" y="77788"/>
            <a:ext cx="1797050" cy="396875"/>
          </a:xfrm>
          <a:prstGeom prst="rect">
            <a:avLst/>
          </a:prstGeom>
          <a:noFill/>
          <a:ln w="9525">
            <a:noFill/>
            <a:miter lim="800000"/>
            <a:headEnd/>
            <a:tailEnd/>
          </a:ln>
          <a:effectLst>
            <a:outerShdw dist="28398" dir="3806097" algn="ctr" rotWithShape="0">
              <a:schemeClr val="tx1"/>
            </a:outerShdw>
          </a:effectLst>
        </p:spPr>
        <p:txBody>
          <a:bodyPr>
            <a:spAutoFit/>
          </a:bodyPr>
          <a:lstStyle/>
          <a:p>
            <a:pPr>
              <a:spcBef>
                <a:spcPct val="50000"/>
              </a:spcBef>
              <a:defRPr/>
            </a:pPr>
            <a:r>
              <a:rPr lang="en-US" sz="2000">
                <a:solidFill>
                  <a:srgbClr val="FF0000"/>
                </a:solidFill>
                <a:latin typeface="Times New Roman" pitchFamily="18" charset="0"/>
              </a:rPr>
              <a:t>Saudi Arabia</a:t>
            </a:r>
          </a:p>
        </p:txBody>
      </p:sp>
      <p:sp>
        <p:nvSpPr>
          <p:cNvPr id="441389" name="Text Box 45"/>
          <p:cNvSpPr txBox="1">
            <a:spLocks noChangeArrowheads="1"/>
          </p:cNvSpPr>
          <p:nvPr/>
        </p:nvSpPr>
        <p:spPr bwMode="auto">
          <a:xfrm>
            <a:off x="6934200" y="1905000"/>
            <a:ext cx="2149475"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33CC33"/>
                </a:solidFill>
                <a:latin typeface="Times New Roman" pitchFamily="18" charset="0"/>
              </a:rPr>
              <a:t>South Africa</a:t>
            </a:r>
          </a:p>
        </p:txBody>
      </p:sp>
      <p:sp>
        <p:nvSpPr>
          <p:cNvPr id="50215" name="Text Box 46"/>
          <p:cNvSpPr txBox="1">
            <a:spLocks noChangeArrowheads="1"/>
          </p:cNvSpPr>
          <p:nvPr/>
        </p:nvSpPr>
        <p:spPr bwMode="auto">
          <a:xfrm>
            <a:off x="7829550" y="5924550"/>
            <a:ext cx="128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0066"/>
                </a:solidFill>
              </a:rPr>
              <a:t>Spain</a:t>
            </a:r>
          </a:p>
        </p:txBody>
      </p:sp>
      <p:sp>
        <p:nvSpPr>
          <p:cNvPr id="441391" name="Text Box 47"/>
          <p:cNvSpPr txBox="1">
            <a:spLocks noChangeArrowheads="1"/>
          </p:cNvSpPr>
          <p:nvPr/>
        </p:nvSpPr>
        <p:spPr bwMode="auto">
          <a:xfrm>
            <a:off x="2220913" y="6400800"/>
            <a:ext cx="226695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FF99CC"/>
                </a:solidFill>
                <a:latin typeface="Times New Roman" pitchFamily="18" charset="0"/>
              </a:rPr>
              <a:t>Sweden</a:t>
            </a:r>
          </a:p>
        </p:txBody>
      </p:sp>
      <p:sp>
        <p:nvSpPr>
          <p:cNvPr id="441392" name="Text Box 48"/>
          <p:cNvSpPr txBox="1">
            <a:spLocks noChangeArrowheads="1"/>
          </p:cNvSpPr>
          <p:nvPr/>
        </p:nvSpPr>
        <p:spPr bwMode="auto">
          <a:xfrm>
            <a:off x="2843213" y="1227138"/>
            <a:ext cx="1404937"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33CC33"/>
                </a:solidFill>
                <a:latin typeface="Times New Roman" pitchFamily="18" charset="0"/>
              </a:rPr>
              <a:t>Thailand</a:t>
            </a:r>
          </a:p>
        </p:txBody>
      </p:sp>
      <p:sp>
        <p:nvSpPr>
          <p:cNvPr id="441393" name="Text Box 49"/>
          <p:cNvSpPr txBox="1">
            <a:spLocks noChangeArrowheads="1"/>
          </p:cNvSpPr>
          <p:nvPr/>
        </p:nvSpPr>
        <p:spPr bwMode="auto">
          <a:xfrm>
            <a:off x="225425" y="4876800"/>
            <a:ext cx="2365375"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FCF004"/>
                </a:solidFill>
                <a:latin typeface="Times New Roman" pitchFamily="18" charset="0"/>
              </a:rPr>
              <a:t>Switzerland</a:t>
            </a:r>
          </a:p>
        </p:txBody>
      </p:sp>
      <p:sp>
        <p:nvSpPr>
          <p:cNvPr id="441394" name="Text Box 50"/>
          <p:cNvSpPr txBox="1">
            <a:spLocks noChangeArrowheads="1"/>
          </p:cNvSpPr>
          <p:nvPr/>
        </p:nvSpPr>
        <p:spPr bwMode="auto">
          <a:xfrm>
            <a:off x="4564063" y="6021388"/>
            <a:ext cx="1674812"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33CC33"/>
                </a:solidFill>
                <a:latin typeface="Times New Roman" pitchFamily="18" charset="0"/>
              </a:rPr>
              <a:t>Ukraine</a:t>
            </a:r>
          </a:p>
        </p:txBody>
      </p:sp>
      <p:sp>
        <p:nvSpPr>
          <p:cNvPr id="50220" name="Text Box 52"/>
          <p:cNvSpPr txBox="1">
            <a:spLocks noChangeArrowheads="1"/>
          </p:cNvSpPr>
          <p:nvPr/>
        </p:nvSpPr>
        <p:spPr bwMode="auto">
          <a:xfrm>
            <a:off x="6959600" y="990600"/>
            <a:ext cx="142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200">
                <a:solidFill>
                  <a:srgbClr val="FF0000"/>
                </a:solidFill>
                <a:latin typeface="Tahoma" charset="0"/>
              </a:rPr>
              <a:t>Taiwan</a:t>
            </a:r>
          </a:p>
        </p:txBody>
      </p:sp>
      <p:sp>
        <p:nvSpPr>
          <p:cNvPr id="441397" name="Text Box 53"/>
          <p:cNvSpPr txBox="1">
            <a:spLocks noChangeArrowheads="1"/>
          </p:cNvSpPr>
          <p:nvPr/>
        </p:nvSpPr>
        <p:spPr bwMode="auto">
          <a:xfrm>
            <a:off x="5410200" y="2971800"/>
            <a:ext cx="1957388" cy="457200"/>
          </a:xfrm>
          <a:prstGeom prst="rect">
            <a:avLst/>
          </a:prstGeom>
          <a:noFill/>
          <a:ln w="9525">
            <a:noFill/>
            <a:miter lim="800000"/>
            <a:headEnd/>
            <a:tailEnd/>
          </a:ln>
          <a:effectLst>
            <a:outerShdw dist="28398" dir="1593903" algn="ctr" rotWithShape="0">
              <a:schemeClr val="tx1"/>
            </a:outerShdw>
          </a:effectLst>
        </p:spPr>
        <p:txBody>
          <a:bodyPr>
            <a:spAutoFit/>
          </a:bodyPr>
          <a:lstStyle/>
          <a:p>
            <a:pPr>
              <a:spcBef>
                <a:spcPct val="50000"/>
              </a:spcBef>
              <a:defRPr/>
            </a:pPr>
            <a:r>
              <a:rPr lang="en-US" sz="2400">
                <a:solidFill>
                  <a:srgbClr val="FCF004"/>
                </a:solidFill>
              </a:rPr>
              <a:t>Venezuela</a:t>
            </a:r>
          </a:p>
        </p:txBody>
      </p:sp>
      <p:sp>
        <p:nvSpPr>
          <p:cNvPr id="50222" name="Text Box 54"/>
          <p:cNvSpPr txBox="1">
            <a:spLocks noChangeArrowheads="1"/>
          </p:cNvSpPr>
          <p:nvPr/>
        </p:nvSpPr>
        <p:spPr bwMode="auto">
          <a:xfrm>
            <a:off x="7229475" y="6357938"/>
            <a:ext cx="171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prstClr val="white"/>
                </a:solidFill>
              </a:rPr>
              <a:t>Vietnam</a:t>
            </a:r>
          </a:p>
        </p:txBody>
      </p:sp>
      <p:sp>
        <p:nvSpPr>
          <p:cNvPr id="50223" name="Text Box 56"/>
          <p:cNvSpPr txBox="1">
            <a:spLocks noChangeArrowheads="1"/>
          </p:cNvSpPr>
          <p:nvPr/>
        </p:nvSpPr>
        <p:spPr bwMode="auto">
          <a:xfrm>
            <a:off x="5729288" y="485775"/>
            <a:ext cx="1797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prstClr val="white"/>
                </a:solidFill>
                <a:latin typeface="Times New Roman" charset="0"/>
              </a:rPr>
              <a:t>Yugoslavia</a:t>
            </a:r>
            <a:endParaRPr lang="en-US" sz="2400" b="0">
              <a:solidFill>
                <a:prstClr val="white"/>
              </a:solidFill>
              <a:latin typeface="Times New Roman" charset="0"/>
            </a:endParaRPr>
          </a:p>
        </p:txBody>
      </p:sp>
      <p:sp>
        <p:nvSpPr>
          <p:cNvPr id="50224" name="Text Box 57"/>
          <p:cNvSpPr txBox="1">
            <a:spLocks noChangeArrowheads="1"/>
          </p:cNvSpPr>
          <p:nvPr/>
        </p:nvSpPr>
        <p:spPr bwMode="auto">
          <a:xfrm>
            <a:off x="3911600" y="6424613"/>
            <a:ext cx="127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dirty="0">
                <a:solidFill>
                  <a:srgbClr val="0070C0"/>
                </a:solidFill>
                <a:latin typeface="Times New Roman" charset="0"/>
              </a:rPr>
              <a:t>Albania</a:t>
            </a:r>
          </a:p>
        </p:txBody>
      </p:sp>
      <p:sp>
        <p:nvSpPr>
          <p:cNvPr id="50225" name="Text Box 58"/>
          <p:cNvSpPr txBox="1">
            <a:spLocks noChangeArrowheads="1"/>
          </p:cNvSpPr>
          <p:nvPr/>
        </p:nvSpPr>
        <p:spPr bwMode="auto">
          <a:xfrm>
            <a:off x="7550150" y="58056"/>
            <a:ext cx="1593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dirty="0">
                <a:solidFill>
                  <a:srgbClr val="33CC33"/>
                </a:solidFill>
                <a:latin typeface="Times New Roman" charset="0"/>
              </a:rPr>
              <a:t>Bangladesh</a:t>
            </a:r>
          </a:p>
        </p:txBody>
      </p:sp>
      <p:sp>
        <p:nvSpPr>
          <p:cNvPr id="50226" name="Text Box 59"/>
          <p:cNvSpPr txBox="1">
            <a:spLocks noChangeArrowheads="1"/>
          </p:cNvSpPr>
          <p:nvPr/>
        </p:nvSpPr>
        <p:spPr bwMode="auto">
          <a:xfrm>
            <a:off x="5791200" y="5105400"/>
            <a:ext cx="119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9900"/>
                </a:solidFill>
                <a:latin typeface="Times New Roman" charset="0"/>
              </a:rPr>
              <a:t>France</a:t>
            </a:r>
          </a:p>
        </p:txBody>
      </p:sp>
      <p:sp>
        <p:nvSpPr>
          <p:cNvPr id="50227" name="Text Box 60"/>
          <p:cNvSpPr txBox="1">
            <a:spLocks noChangeArrowheads="1"/>
          </p:cNvSpPr>
          <p:nvPr/>
        </p:nvSpPr>
        <p:spPr bwMode="auto">
          <a:xfrm>
            <a:off x="1524000" y="16764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b="0">
                <a:solidFill>
                  <a:srgbClr val="FF0000"/>
                </a:solidFill>
              </a:rPr>
              <a:t>Mexico</a:t>
            </a:r>
          </a:p>
        </p:txBody>
      </p:sp>
      <p:sp>
        <p:nvSpPr>
          <p:cNvPr id="50228" name="Text Box 61"/>
          <p:cNvSpPr txBox="1">
            <a:spLocks noChangeArrowheads="1"/>
          </p:cNvSpPr>
          <p:nvPr/>
        </p:nvSpPr>
        <p:spPr bwMode="auto">
          <a:xfrm>
            <a:off x="304800" y="5486400"/>
            <a:ext cx="174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CC00"/>
                </a:solidFill>
                <a:latin typeface="Tahoma" charset="0"/>
              </a:rPr>
              <a:t>Turkey</a:t>
            </a:r>
          </a:p>
        </p:txBody>
      </p:sp>
      <p:sp>
        <p:nvSpPr>
          <p:cNvPr id="50229" name="Text Box 62"/>
          <p:cNvSpPr txBox="1">
            <a:spLocks noChangeArrowheads="1"/>
          </p:cNvSpPr>
          <p:nvPr/>
        </p:nvSpPr>
        <p:spPr bwMode="auto">
          <a:xfrm>
            <a:off x="1600200" y="5410200"/>
            <a:ext cx="144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a:solidFill>
                  <a:srgbClr val="FF0000"/>
                </a:solidFill>
                <a:latin typeface="Tahoma" charset="0"/>
              </a:rPr>
              <a:t>Czech Republic</a:t>
            </a:r>
          </a:p>
        </p:txBody>
      </p:sp>
      <p:sp>
        <p:nvSpPr>
          <p:cNvPr id="50230" name="Text Box 63"/>
          <p:cNvSpPr txBox="1">
            <a:spLocks noChangeArrowheads="1"/>
          </p:cNvSpPr>
          <p:nvPr/>
        </p:nvSpPr>
        <p:spPr bwMode="auto">
          <a:xfrm>
            <a:off x="1828800" y="35052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r>
              <a:rPr lang="en-US" sz="2000" b="0">
                <a:solidFill>
                  <a:srgbClr val="FF9900"/>
                </a:solidFill>
                <a:latin typeface="Tahoma" charset="0"/>
              </a:rPr>
              <a:t>Lebanon</a:t>
            </a:r>
          </a:p>
        </p:txBody>
      </p:sp>
      <p:sp>
        <p:nvSpPr>
          <p:cNvPr id="50231" name="Text Box 64"/>
          <p:cNvSpPr txBox="1">
            <a:spLocks noChangeArrowheads="1"/>
          </p:cNvSpPr>
          <p:nvPr/>
        </p:nvSpPr>
        <p:spPr bwMode="auto">
          <a:xfrm>
            <a:off x="5715000" y="3505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i="1">
                <a:solidFill>
                  <a:srgbClr val="FF0000"/>
                </a:solidFill>
                <a:latin typeface="Tahoma" charset="0"/>
              </a:rPr>
              <a:t>Pakistan</a:t>
            </a:r>
          </a:p>
        </p:txBody>
      </p:sp>
      <p:sp>
        <p:nvSpPr>
          <p:cNvPr id="50233" name="Text Box 66"/>
          <p:cNvSpPr txBox="1">
            <a:spLocks noChangeArrowheads="1"/>
          </p:cNvSpPr>
          <p:nvPr/>
        </p:nvSpPr>
        <p:spPr bwMode="auto">
          <a:xfrm>
            <a:off x="2315034" y="4189413"/>
            <a:ext cx="4572000" cy="70532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lIns="90487" tIns="44450" rIns="90487" bIns="44450">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spcBef>
                <a:spcPct val="50000"/>
              </a:spcBef>
            </a:pPr>
            <a:r>
              <a:rPr lang="en-US" sz="4000" dirty="0">
                <a:solidFill>
                  <a:srgbClr val="134679"/>
                </a:solidFill>
              </a:rPr>
              <a:t>GINA Assembly</a:t>
            </a:r>
          </a:p>
        </p:txBody>
      </p:sp>
      <p:sp>
        <p:nvSpPr>
          <p:cNvPr id="441412" name="Text Box 68"/>
          <p:cNvSpPr txBox="1">
            <a:spLocks noChangeArrowheads="1"/>
          </p:cNvSpPr>
          <p:nvPr/>
        </p:nvSpPr>
        <p:spPr bwMode="auto">
          <a:xfrm>
            <a:off x="7543800" y="3429000"/>
            <a:ext cx="1143000" cy="417513"/>
          </a:xfrm>
          <a:prstGeom prst="rect">
            <a:avLst/>
          </a:prstGeom>
          <a:noFill/>
          <a:ln w="12700">
            <a:noFill/>
            <a:miter lim="800000"/>
            <a:headEnd/>
            <a:tailEnd/>
          </a:ln>
          <a:effectLst/>
        </p:spPr>
        <p:txBody>
          <a:bodyPr lIns="90487" tIns="44450" rIns="90487" bIns="44450">
            <a:spAutoFit/>
          </a:bodyPr>
          <a:lstStyle>
            <a:lvl1pPr>
              <a:defRPr sz="3800" b="1">
                <a:solidFill>
                  <a:srgbClr val="FFFF00"/>
                </a:solidFill>
                <a:latin typeface="Arial" charset="0"/>
                <a:ea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defRPr/>
            </a:pPr>
            <a:r>
              <a:rPr lang="en-US" sz="2400" smtClean="0">
                <a:effectLst>
                  <a:outerShdw blurRad="38100" dist="38100" dir="2700000" algn="tl">
                    <a:srgbClr val="DDDDDD"/>
                  </a:outerShdw>
                </a:effectLst>
              </a:rPr>
              <a:t>Israel</a:t>
            </a:r>
          </a:p>
        </p:txBody>
      </p:sp>
      <p:sp>
        <p:nvSpPr>
          <p:cNvPr id="441414" name="Text Box 70"/>
          <p:cNvSpPr txBox="1">
            <a:spLocks noChangeArrowheads="1"/>
          </p:cNvSpPr>
          <p:nvPr/>
        </p:nvSpPr>
        <p:spPr bwMode="auto">
          <a:xfrm>
            <a:off x="1066800" y="1371600"/>
            <a:ext cx="1828800" cy="363538"/>
          </a:xfrm>
          <a:prstGeom prst="rect">
            <a:avLst/>
          </a:prstGeom>
          <a:noFill/>
          <a:ln w="12700">
            <a:noFill/>
            <a:miter lim="800000"/>
            <a:headEnd/>
            <a:tailEnd/>
          </a:ln>
          <a:effectLst/>
        </p:spPr>
        <p:txBody>
          <a:bodyPr lIns="90487" tIns="44450" rIns="90487" bIns="44450">
            <a:spAutoFit/>
          </a:bodyPr>
          <a:lstStyle>
            <a:lvl1pPr>
              <a:defRPr sz="3800" b="1">
                <a:solidFill>
                  <a:srgbClr val="FFFF00"/>
                </a:solidFill>
                <a:latin typeface="Arial" charset="0"/>
                <a:ea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defRPr/>
            </a:pPr>
            <a:r>
              <a:rPr lang="en-US" sz="2000" smtClean="0">
                <a:effectLst>
                  <a:outerShdw blurRad="38100" dist="38100" dir="2700000" algn="tl">
                    <a:srgbClr val="DDDDDD"/>
                  </a:outerShdw>
                </a:effectLst>
              </a:rPr>
              <a:t>Philippines</a:t>
            </a:r>
          </a:p>
        </p:txBody>
      </p:sp>
      <p:sp>
        <p:nvSpPr>
          <p:cNvPr id="441415" name="Text Box 71"/>
          <p:cNvSpPr txBox="1">
            <a:spLocks noChangeArrowheads="1"/>
          </p:cNvSpPr>
          <p:nvPr/>
        </p:nvSpPr>
        <p:spPr bwMode="auto">
          <a:xfrm>
            <a:off x="7162800" y="3048000"/>
            <a:ext cx="2147888" cy="363538"/>
          </a:xfrm>
          <a:prstGeom prst="rect">
            <a:avLst/>
          </a:prstGeom>
          <a:noFill/>
          <a:ln w="12700">
            <a:noFill/>
            <a:miter lim="800000"/>
            <a:headEnd/>
            <a:tailEnd/>
          </a:ln>
          <a:effectLst/>
        </p:spPr>
        <p:txBody>
          <a:bodyPr lIns="90487" tIns="44450" rIns="90487" bIns="44450">
            <a:spAutoFit/>
          </a:bodyPr>
          <a:lstStyle>
            <a:lvl1pPr>
              <a:defRPr sz="3800" b="1">
                <a:solidFill>
                  <a:srgbClr val="FFFF00"/>
                </a:solidFill>
                <a:latin typeface="Arial" charset="0"/>
                <a:ea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defRPr/>
            </a:pPr>
            <a:r>
              <a:rPr lang="en-US" sz="2000" smtClean="0">
                <a:solidFill>
                  <a:srgbClr val="00FF00"/>
                </a:solidFill>
                <a:effectLst>
                  <a:outerShdw blurRad="38100" dist="38100" dir="2700000" algn="tl">
                    <a:srgbClr val="DDDDDD"/>
                  </a:outerShdw>
                </a:effectLst>
                <a:latin typeface="Tahoma" charset="0"/>
              </a:rPr>
              <a:t>Cambodia</a:t>
            </a:r>
          </a:p>
        </p:txBody>
      </p:sp>
      <p:sp>
        <p:nvSpPr>
          <p:cNvPr id="50237" name="TextBox 61"/>
          <p:cNvSpPr txBox="1">
            <a:spLocks noChangeArrowheads="1"/>
          </p:cNvSpPr>
          <p:nvPr/>
        </p:nvSpPr>
        <p:spPr bwMode="auto">
          <a:xfrm>
            <a:off x="1295400" y="39624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r>
              <a:rPr lang="en-US" sz="2000"/>
              <a:t>Mongolia</a:t>
            </a:r>
          </a:p>
        </p:txBody>
      </p:sp>
      <p:sp>
        <p:nvSpPr>
          <p:cNvPr id="50238" name="TextBox 62"/>
          <p:cNvSpPr txBox="1">
            <a:spLocks noChangeArrowheads="1"/>
          </p:cNvSpPr>
          <p:nvPr/>
        </p:nvSpPr>
        <p:spPr bwMode="auto">
          <a:xfrm>
            <a:off x="4876800" y="19812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r>
              <a:rPr lang="en-US" sz="2000"/>
              <a:t>Egypt</a:t>
            </a:r>
          </a:p>
        </p:txBody>
      </p:sp>
      <p:pic>
        <p:nvPicPr>
          <p:cNvPr id="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318" y="233476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381650601"/>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smtClean="0"/>
              <a:t>Diagnosis and management </a:t>
            </a:r>
            <a:br>
              <a:rPr lang="en-AU" smtClean="0"/>
            </a:br>
            <a:r>
              <a:rPr lang="en-AU" smtClean="0"/>
              <a:t>of asthma in children </a:t>
            </a:r>
            <a:br>
              <a:rPr lang="en-AU" smtClean="0"/>
            </a:br>
            <a:r>
              <a:rPr lang="en-AU" smtClean="0"/>
              <a:t>5 years and younger</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a:t>
            </a:r>
            <a:endParaRPr lang="en-AU" sz="1200" i="1" dirty="0">
              <a:solidFill>
                <a:prstClr val="white"/>
              </a:solidFill>
            </a:endParaRPr>
          </a:p>
        </p:txBody>
      </p:sp>
    </p:spTree>
    <p:extLst>
      <p:ext uri="{BB962C8B-B14F-4D97-AF65-F5344CB8AC3E}">
        <p14:creationId xmlns:p14="http://schemas.microsoft.com/office/powerpoint/2010/main" val="269804236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87" t="3948" r="1085" b="3619"/>
          <a:stretch/>
        </p:blipFill>
        <p:spPr>
          <a:xfrm>
            <a:off x="2113578" y="1364342"/>
            <a:ext cx="4867791" cy="5254331"/>
          </a:xfrm>
          <a:prstGeom prst="rect">
            <a:avLst/>
          </a:prstGeom>
        </p:spPr>
      </p:pic>
      <p:sp>
        <p:nvSpPr>
          <p:cNvPr id="7" name="Title 6"/>
          <p:cNvSpPr>
            <a:spLocks noGrp="1"/>
          </p:cNvSpPr>
          <p:nvPr>
            <p:ph type="title"/>
          </p:nvPr>
        </p:nvSpPr>
        <p:spPr/>
        <p:txBody>
          <a:bodyPr>
            <a:normAutofit/>
          </a:bodyPr>
          <a:lstStyle/>
          <a:p>
            <a:r>
              <a:rPr lang="en-AU" dirty="0" smtClean="0"/>
              <a:t>Probability of asthma diagnosis or response to asthma treatment in children ≤5 years</a:t>
            </a:r>
            <a:endParaRPr lang="en-AU" dirty="0"/>
          </a:p>
        </p:txBody>
      </p:sp>
      <p:sp>
        <p:nvSpPr>
          <p:cNvPr id="6" name="TextBox 5"/>
          <p:cNvSpPr txBox="1"/>
          <p:nvPr/>
        </p:nvSpPr>
        <p:spPr>
          <a:xfrm>
            <a:off x="170551" y="6659041"/>
            <a:ext cx="2209791"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2018, </a:t>
            </a:r>
            <a:r>
              <a:rPr lang="en-AU" sz="1200" i="1" dirty="0">
                <a:solidFill>
                  <a:prstClr val="white"/>
                </a:solidFill>
                <a:cs typeface="Arial" panose="020B0604020202020204" pitchFamily="34" charset="0"/>
              </a:rPr>
              <a:t>Box 6-1 (1/2)</a:t>
            </a:r>
          </a:p>
        </p:txBody>
      </p:sp>
    </p:spTree>
    <p:extLst>
      <p:ext uri="{BB962C8B-B14F-4D97-AF65-F5344CB8AC3E}">
        <p14:creationId xmlns:p14="http://schemas.microsoft.com/office/powerpoint/2010/main" val="147162665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Symptom patterns in children ≤5 years </a:t>
            </a:r>
            <a:endParaRPr lang="en-AU"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25" y="1509241"/>
            <a:ext cx="7886926" cy="4912839"/>
          </a:xfrm>
          <a:prstGeom prst="rect">
            <a:avLst/>
          </a:prstGeom>
        </p:spPr>
      </p:pic>
      <p:sp>
        <p:nvSpPr>
          <p:cNvPr id="4" name="TextBox 3"/>
          <p:cNvSpPr txBox="1"/>
          <p:nvPr/>
        </p:nvSpPr>
        <p:spPr>
          <a:xfrm>
            <a:off x="170551" y="6659041"/>
            <a:ext cx="2209791"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2018, </a:t>
            </a:r>
            <a:r>
              <a:rPr lang="en-AU" sz="1200" i="1" dirty="0">
                <a:solidFill>
                  <a:prstClr val="white"/>
                </a:solidFill>
                <a:cs typeface="Arial" panose="020B0604020202020204" pitchFamily="34" charset="0"/>
              </a:rPr>
              <a:t>Box 6-1 (2/2)</a:t>
            </a:r>
          </a:p>
        </p:txBody>
      </p:sp>
    </p:spTree>
    <p:extLst>
      <p:ext uri="{BB962C8B-B14F-4D97-AF65-F5344CB8AC3E}">
        <p14:creationId xmlns:p14="http://schemas.microsoft.com/office/powerpoint/2010/main" val="344355141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Features suggesting asthma in children ≤5 years</a:t>
            </a:r>
            <a:endParaRPr lang="en-AU" dirty="0"/>
          </a:p>
        </p:txBody>
      </p:sp>
      <p:graphicFrame>
        <p:nvGraphicFramePr>
          <p:cNvPr id="3" name="Content Placeholder 3"/>
          <p:cNvGraphicFramePr>
            <a:graphicFrameLocks/>
          </p:cNvGraphicFramePr>
          <p:nvPr>
            <p:extLst>
              <p:ext uri="{D42A27DB-BD31-4B8C-83A1-F6EECF244321}">
                <p14:modId xmlns:p14="http://schemas.microsoft.com/office/powerpoint/2010/main" val="3059410563"/>
              </p:ext>
            </p:extLst>
          </p:nvPr>
        </p:nvGraphicFramePr>
        <p:xfrm>
          <a:off x="268518" y="1183594"/>
          <a:ext cx="8586002" cy="5485263"/>
        </p:xfrm>
        <a:graphic>
          <a:graphicData uri="http://schemas.openxmlformats.org/drawingml/2006/table">
            <a:tbl>
              <a:tblPr firstRow="1" bandRow="1">
                <a:tableStyleId>{7E9639D4-E3E2-4D34-9284-5A2195B3D0D7}</a:tableStyleId>
              </a:tblPr>
              <a:tblGrid>
                <a:gridCol w="2060345"/>
                <a:gridCol w="6525657"/>
              </a:tblGrid>
              <a:tr h="420303">
                <a:tc>
                  <a:txBody>
                    <a:bodyPr/>
                    <a:lstStyle/>
                    <a:p>
                      <a:pPr algn="ctr"/>
                      <a:r>
                        <a:rPr lang="en-AU" sz="1800" baseline="0" dirty="0" smtClean="0">
                          <a:solidFill>
                            <a:srgbClr val="134679"/>
                          </a:solidFill>
                          <a:latin typeface="Arial" panose="020B0604020202020204" pitchFamily="34" charset="0"/>
                          <a:cs typeface="Arial" panose="020B0604020202020204" pitchFamily="34" charset="0"/>
                        </a:rPr>
                        <a:t>Feature</a:t>
                      </a:r>
                      <a:endParaRPr lang="en-AU" sz="1800" baseline="0" dirty="0">
                        <a:solidFill>
                          <a:srgbClr val="134679"/>
                        </a:solidFill>
                        <a:latin typeface="Arial" panose="020B0604020202020204" pitchFamily="34" charset="0"/>
                        <a:cs typeface="Arial" panose="020B0604020202020204" pitchFamily="34" charset="0"/>
                      </a:endParaRPr>
                    </a:p>
                  </a:txBody>
                  <a:tcPr marL="89777" marR="89777">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c>
                  <a:txBody>
                    <a:bodyPr/>
                    <a:lstStyle/>
                    <a:p>
                      <a:pPr algn="ctr"/>
                      <a:r>
                        <a:rPr lang="en-AU" sz="1800" baseline="0" dirty="0" smtClean="0">
                          <a:solidFill>
                            <a:srgbClr val="134679"/>
                          </a:solidFill>
                          <a:latin typeface="Arial" panose="020B0604020202020204" pitchFamily="34" charset="0"/>
                          <a:cs typeface="Arial" panose="020B0604020202020204" pitchFamily="34" charset="0"/>
                        </a:rPr>
                        <a:t>Characteristics suggesting asthma</a:t>
                      </a:r>
                      <a:endParaRPr lang="en-AU" sz="1800" baseline="0" dirty="0">
                        <a:solidFill>
                          <a:srgbClr val="134679"/>
                        </a:solidFill>
                        <a:latin typeface="Arial" panose="020B0604020202020204" pitchFamily="34" charset="0"/>
                        <a:cs typeface="Arial" panose="020B0604020202020204" pitchFamily="34" charset="0"/>
                      </a:endParaRPr>
                    </a:p>
                  </a:txBody>
                  <a:tcPr marL="89777" marR="89777">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r>
              <a:tr h="360000">
                <a:tc>
                  <a:txBody>
                    <a:bodyPr/>
                    <a:lstStyle/>
                    <a:p>
                      <a:r>
                        <a:rPr lang="en-AU" sz="1600" kern="1200" baseline="0" dirty="0" smtClean="0">
                          <a:solidFill>
                            <a:srgbClr val="134679"/>
                          </a:solidFill>
                          <a:latin typeface="Arial" panose="020B0604020202020204" pitchFamily="34" charset="0"/>
                          <a:ea typeface="+mn-ea"/>
                          <a:cs typeface="Arial" panose="020B0604020202020204" pitchFamily="34" charset="0"/>
                        </a:rPr>
                        <a:t>Cough</a:t>
                      </a:r>
                      <a:endParaRPr lang="en-AU" sz="1600" kern="1200" baseline="0" dirty="0">
                        <a:solidFill>
                          <a:srgbClr val="134679"/>
                        </a:solidFill>
                        <a:latin typeface="Arial" panose="020B0604020202020204" pitchFamily="34" charset="0"/>
                        <a:ea typeface="+mn-ea"/>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US" sz="1600" kern="1200" baseline="0" dirty="0" smtClean="0">
                          <a:solidFill>
                            <a:srgbClr val="134679"/>
                          </a:solidFill>
                          <a:effectLst/>
                          <a:latin typeface="Arial" panose="020B0604020202020204" pitchFamily="34" charset="0"/>
                          <a:ea typeface="+mn-ea"/>
                          <a:cs typeface="Arial" panose="020B0604020202020204" pitchFamily="34" charset="0"/>
                        </a:rPr>
                        <a:t>Recurrent or persistent non-productive cough that may be worse at night  or accompanied by some wheezing and breathing difficulties.</a:t>
                      </a:r>
                    </a:p>
                    <a:p>
                      <a:pPr marL="87313" indent="-87313"/>
                      <a:r>
                        <a:rPr lang="en-US" sz="1600" kern="1200" baseline="0" dirty="0" smtClean="0">
                          <a:solidFill>
                            <a:srgbClr val="134679"/>
                          </a:solidFill>
                          <a:effectLst/>
                          <a:latin typeface="Arial" panose="020B0604020202020204" pitchFamily="34" charset="0"/>
                          <a:ea typeface="+mn-ea"/>
                          <a:cs typeface="Arial" panose="020B0604020202020204" pitchFamily="34" charset="0"/>
                        </a:rPr>
                        <a:t>Cough occurring with exercise, laughing, crying or exposure to tobacco smoke in the absence of an apparent </a:t>
                      </a:r>
                      <a:r>
                        <a:rPr lang="en-US" sz="1600" kern="1200" baseline="0" smtClean="0">
                          <a:solidFill>
                            <a:srgbClr val="134679"/>
                          </a:solidFill>
                          <a:effectLst/>
                          <a:latin typeface="Arial" panose="020B0604020202020204" pitchFamily="34" charset="0"/>
                          <a:ea typeface="+mn-ea"/>
                          <a:cs typeface="Arial" panose="020B0604020202020204" pitchFamily="34" charset="0"/>
                        </a:rPr>
                        <a:t>respiratory infection</a:t>
                      </a:r>
                    </a:p>
                    <a:p>
                      <a:pPr marL="87313" indent="-87313"/>
                      <a:r>
                        <a:rPr lang="en-AU" sz="1600" kern="1200" baseline="0" smtClean="0">
                          <a:solidFill>
                            <a:srgbClr val="134679"/>
                          </a:solidFill>
                          <a:effectLst/>
                          <a:latin typeface="Arial" panose="020B0604020202020204" pitchFamily="34" charset="0"/>
                          <a:ea typeface="+mn-ea"/>
                          <a:cs typeface="Arial" panose="020B0604020202020204" pitchFamily="34" charset="0"/>
                        </a:rPr>
                        <a:t>Prolonged cough in infancy, and cough without cold symptoms, are associated with later parent-reported physician-diagnosed asthma, independent of infant wheeze</a:t>
                      </a:r>
                      <a:endParaRPr lang="en-US" sz="1600" kern="1200" baseline="0" dirty="0" smtClean="0">
                        <a:solidFill>
                          <a:srgbClr val="134679"/>
                        </a:solidFill>
                        <a:effectLst/>
                        <a:latin typeface="Arial" panose="020B0604020202020204" pitchFamily="34" charset="0"/>
                        <a:ea typeface="+mn-ea"/>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Wheezing</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US" sz="1600" baseline="0" dirty="0" smtClean="0">
                          <a:solidFill>
                            <a:srgbClr val="134679"/>
                          </a:solidFill>
                          <a:latin typeface="Arial" panose="020B0604020202020204" pitchFamily="34" charset="0"/>
                          <a:cs typeface="Arial" panose="020B0604020202020204" pitchFamily="34" charset="0"/>
                        </a:rPr>
                        <a:t>Recurrent wheezing, including during sleep or with triggers such as activity, laughing, crying or exposure to tobacco smoke or air pollution</a:t>
                      </a:r>
                      <a:endParaRPr lang="en-AU" sz="1600" baseline="0" dirty="0">
                        <a:solidFill>
                          <a:srgbClr val="134679"/>
                        </a:solidFill>
                        <a:latin typeface="Arial" panose="020B0604020202020204" pitchFamily="34" charset="0"/>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576000">
                <a:tc>
                  <a:txBody>
                    <a:bodyPr/>
                    <a:lstStyle/>
                    <a:p>
                      <a:r>
                        <a:rPr lang="en-AU" sz="1600" baseline="0" dirty="0" smtClean="0">
                          <a:solidFill>
                            <a:srgbClr val="134679"/>
                          </a:solidFill>
                          <a:latin typeface="Arial" panose="020B0604020202020204" pitchFamily="34" charset="0"/>
                          <a:cs typeface="Arial" panose="020B0604020202020204" pitchFamily="34" charset="0"/>
                        </a:rPr>
                        <a:t>Difficult or heavy breathing or shortness of breath</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aseline="0" dirty="0" smtClean="0">
                          <a:solidFill>
                            <a:srgbClr val="134679"/>
                          </a:solidFill>
                          <a:latin typeface="Arial" panose="020B0604020202020204" pitchFamily="34" charset="0"/>
                          <a:cs typeface="Arial" panose="020B0604020202020204" pitchFamily="34" charset="0"/>
                        </a:rPr>
                        <a:t>Occurring with exercise, laughing, or crying</a:t>
                      </a:r>
                      <a:endParaRPr lang="en-AU" sz="1600" baseline="0" dirty="0">
                        <a:solidFill>
                          <a:srgbClr val="134679"/>
                        </a:solidFill>
                        <a:latin typeface="Arial" panose="020B0604020202020204" pitchFamily="34" charset="0"/>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Reduced activity</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spcAft>
                          <a:spcPts val="0"/>
                        </a:spcAft>
                      </a:pPr>
                      <a:r>
                        <a:rPr lang="en-US" sz="1600" baseline="0" dirty="0" smtClean="0">
                          <a:solidFill>
                            <a:srgbClr val="134679"/>
                          </a:solidFill>
                          <a:effectLst/>
                          <a:latin typeface="Arial" panose="020B0604020202020204" pitchFamily="34" charset="0"/>
                          <a:ea typeface="Times New Roman"/>
                          <a:cs typeface="Arial" panose="020B0604020202020204" pitchFamily="34" charset="0"/>
                        </a:rPr>
                        <a:t>Not running, playing or laughing at the same intensity as other children; tires earlier during walks (wants to be carried)</a:t>
                      </a:r>
                      <a:endParaRPr lang="en-AU" sz="1600" baseline="0" dirty="0">
                        <a:solidFill>
                          <a:srgbClr val="134679"/>
                        </a:solidFill>
                        <a:effectLst/>
                        <a:latin typeface="Arial" panose="020B0604020202020204" pitchFamily="34" charset="0"/>
                        <a:ea typeface="Times New Roman"/>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Past or family history</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aseline="0" dirty="0" smtClean="0">
                          <a:solidFill>
                            <a:srgbClr val="134679"/>
                          </a:solidFill>
                          <a:latin typeface="Arial" panose="020B0604020202020204" pitchFamily="34" charset="0"/>
                          <a:cs typeface="Arial" panose="020B0604020202020204" pitchFamily="34" charset="0"/>
                        </a:rPr>
                        <a:t>Other allergic disease (atopic dermatitis or allergic rhinitis)</a:t>
                      </a:r>
                    </a:p>
                    <a:p>
                      <a:r>
                        <a:rPr lang="en-US" sz="1600" baseline="0" dirty="0" smtClean="0">
                          <a:solidFill>
                            <a:srgbClr val="134679"/>
                          </a:solidFill>
                          <a:latin typeface="Arial" panose="020B0604020202020204" pitchFamily="34" charset="0"/>
                          <a:cs typeface="Arial" panose="020B0604020202020204" pitchFamily="34" charset="0"/>
                        </a:rPr>
                        <a:t>Asthma in first-degree relatives</a:t>
                      </a: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576000">
                <a:tc>
                  <a:txBody>
                    <a:bodyPr/>
                    <a:lstStyle/>
                    <a:p>
                      <a:r>
                        <a:rPr lang="en-AU" sz="1600" baseline="0" dirty="0" smtClean="0">
                          <a:solidFill>
                            <a:srgbClr val="134679"/>
                          </a:solidFill>
                          <a:latin typeface="Arial" panose="020B0604020202020204" pitchFamily="34" charset="0"/>
                          <a:cs typeface="Arial" panose="020B0604020202020204" pitchFamily="34" charset="0"/>
                        </a:rPr>
                        <a:t>Therapeutic trial with low dose ICS and as-needed SABA</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US" sz="1600" baseline="0" dirty="0" smtClean="0">
                          <a:solidFill>
                            <a:srgbClr val="134679"/>
                          </a:solidFill>
                          <a:latin typeface="Arial" panose="020B0604020202020204" pitchFamily="34" charset="0"/>
                          <a:cs typeface="Arial" panose="020B0604020202020204" pitchFamily="34" charset="0"/>
                        </a:rPr>
                        <a:t>Clinical improvement during 2–3 months of controller treatment and worsening when treatment is stopped</a:t>
                      </a:r>
                      <a:endParaRPr lang="en-AU" sz="1600" baseline="0" dirty="0">
                        <a:solidFill>
                          <a:srgbClr val="134679"/>
                        </a:solidFill>
                        <a:latin typeface="Arial" panose="020B0604020202020204" pitchFamily="34" charset="0"/>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TextBox 3"/>
          <p:cNvSpPr txBox="1"/>
          <p:nvPr/>
        </p:nvSpPr>
        <p:spPr>
          <a:xfrm>
            <a:off x="185066" y="6673555"/>
            <a:ext cx="1826914"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2018, </a:t>
            </a:r>
            <a:r>
              <a:rPr lang="en-AU" sz="1200" i="1" dirty="0">
                <a:solidFill>
                  <a:prstClr val="white"/>
                </a:solidFill>
                <a:cs typeface="Arial" panose="020B0604020202020204" pitchFamily="34" charset="0"/>
              </a:rPr>
              <a:t>Box 6-2</a:t>
            </a:r>
          </a:p>
        </p:txBody>
      </p:sp>
    </p:spTree>
    <p:extLst>
      <p:ext uri="{BB962C8B-B14F-4D97-AF65-F5344CB8AC3E}">
        <p14:creationId xmlns:p14="http://schemas.microsoft.com/office/powerpoint/2010/main" val="118584036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Common differential diagnoses of asthma in children ≤5 years</a:t>
            </a:r>
            <a:endParaRPr lang="en-AU" dirty="0"/>
          </a:p>
        </p:txBody>
      </p:sp>
      <p:graphicFrame>
        <p:nvGraphicFramePr>
          <p:cNvPr id="3" name="Content Placeholder 3"/>
          <p:cNvGraphicFramePr>
            <a:graphicFrameLocks/>
          </p:cNvGraphicFramePr>
          <p:nvPr>
            <p:extLst>
              <p:ext uri="{D42A27DB-BD31-4B8C-83A1-F6EECF244321}">
                <p14:modId xmlns:p14="http://schemas.microsoft.com/office/powerpoint/2010/main" val="2900945314"/>
              </p:ext>
            </p:extLst>
          </p:nvPr>
        </p:nvGraphicFramePr>
        <p:xfrm>
          <a:off x="268518" y="1430332"/>
          <a:ext cx="8586000" cy="4698063"/>
        </p:xfrm>
        <a:graphic>
          <a:graphicData uri="http://schemas.openxmlformats.org/drawingml/2006/table">
            <a:tbl>
              <a:tblPr firstRow="1" bandRow="1">
                <a:tableStyleId>{7E9639D4-E3E2-4D34-9284-5A2195B3D0D7}</a:tableStyleId>
              </a:tblPr>
              <a:tblGrid>
                <a:gridCol w="2646132"/>
                <a:gridCol w="5939868"/>
              </a:tblGrid>
              <a:tr h="420303">
                <a:tc>
                  <a:txBody>
                    <a:bodyPr/>
                    <a:lstStyle/>
                    <a:p>
                      <a:pPr algn="ctr"/>
                      <a:r>
                        <a:rPr lang="en-AU" sz="1800" dirty="0" smtClean="0">
                          <a:solidFill>
                            <a:srgbClr val="134679"/>
                          </a:solidFill>
                          <a:latin typeface="Arial" panose="020B0604020202020204" pitchFamily="34" charset="0"/>
                          <a:cs typeface="Arial" panose="020B0604020202020204" pitchFamily="34" charset="0"/>
                        </a:rPr>
                        <a:t>Condition</a:t>
                      </a:r>
                      <a:endParaRPr lang="en-AU" sz="1800" dirty="0">
                        <a:solidFill>
                          <a:srgbClr val="134679"/>
                        </a:solidFill>
                        <a:latin typeface="Arial" panose="020B0604020202020204" pitchFamily="34" charset="0"/>
                        <a:cs typeface="Arial" panose="020B0604020202020204" pitchFamily="34" charset="0"/>
                      </a:endParaRPr>
                    </a:p>
                  </a:txBody>
                  <a:tcPr marL="89777" marR="89777">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c>
                  <a:txBody>
                    <a:bodyPr/>
                    <a:lstStyle/>
                    <a:p>
                      <a:pPr algn="ctr"/>
                      <a:r>
                        <a:rPr lang="en-AU" sz="1800" dirty="0" smtClean="0">
                          <a:solidFill>
                            <a:srgbClr val="134679"/>
                          </a:solidFill>
                          <a:latin typeface="Arial" panose="020B0604020202020204" pitchFamily="34" charset="0"/>
                          <a:cs typeface="Arial" panose="020B0604020202020204" pitchFamily="34" charset="0"/>
                        </a:rPr>
                        <a:t>Typical features</a:t>
                      </a:r>
                      <a:endParaRPr lang="en-AU" sz="1800" dirty="0">
                        <a:solidFill>
                          <a:srgbClr val="134679"/>
                        </a:solidFill>
                        <a:latin typeface="Arial" panose="020B0604020202020204" pitchFamily="34" charset="0"/>
                        <a:cs typeface="Arial" panose="020B0604020202020204" pitchFamily="34" charset="0"/>
                      </a:endParaRPr>
                    </a:p>
                  </a:txBody>
                  <a:tcPr marL="89777" marR="89777">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r>
              <a:tr h="360000">
                <a:tc>
                  <a:txBody>
                    <a:bodyPr/>
                    <a:lstStyle/>
                    <a:p>
                      <a:r>
                        <a:rPr lang="en-AU" sz="1600" kern="1200" baseline="0" dirty="0" smtClean="0">
                          <a:solidFill>
                            <a:srgbClr val="134679"/>
                          </a:solidFill>
                          <a:latin typeface="Arial" panose="020B0604020202020204" pitchFamily="34" charset="0"/>
                          <a:ea typeface="+mn-ea"/>
                          <a:cs typeface="Arial" panose="020B0604020202020204" pitchFamily="34" charset="0"/>
                        </a:rPr>
                        <a:t>Recurrent viral respiratory infections</a:t>
                      </a:r>
                      <a:endParaRPr lang="en-AU" sz="1600" kern="1200" baseline="0" dirty="0">
                        <a:solidFill>
                          <a:srgbClr val="134679"/>
                        </a:solidFill>
                        <a:latin typeface="Arial" panose="020B0604020202020204" pitchFamily="34" charset="0"/>
                        <a:ea typeface="+mn-ea"/>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kern="1200" baseline="0" dirty="0" smtClean="0">
                          <a:solidFill>
                            <a:srgbClr val="134679"/>
                          </a:solidFill>
                          <a:effectLst/>
                          <a:latin typeface="Arial" panose="020B0604020202020204" pitchFamily="34" charset="0"/>
                          <a:ea typeface="+mn-ea"/>
                          <a:cs typeface="Arial" panose="020B0604020202020204" pitchFamily="34" charset="0"/>
                        </a:rPr>
                        <a:t>Mainly cough, runny congested nose for &lt;10 days; wheeze usually mild; no symptoms between infections</a:t>
                      </a:r>
                      <a:endParaRPr lang="en-AU" sz="1600" kern="1200" baseline="0" dirty="0">
                        <a:solidFill>
                          <a:srgbClr val="134679"/>
                        </a:solidFill>
                        <a:effectLst/>
                        <a:latin typeface="Arial" panose="020B0604020202020204" pitchFamily="34" charset="0"/>
                        <a:ea typeface="+mn-ea"/>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Gastroesophageal reflux</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Cough when feeding; recurrent chest infections; vomits easily especially after large feeds; poor response to asthma medications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576000">
                <a:tc>
                  <a:txBody>
                    <a:bodyPr/>
                    <a:lstStyle/>
                    <a:p>
                      <a:r>
                        <a:rPr lang="en-AU" sz="1600" baseline="0" dirty="0" smtClean="0">
                          <a:solidFill>
                            <a:srgbClr val="134679"/>
                          </a:solidFill>
                          <a:latin typeface="Arial" panose="020B0604020202020204" pitchFamily="34" charset="0"/>
                          <a:cs typeface="Arial" panose="020B0604020202020204" pitchFamily="34" charset="0"/>
                        </a:rPr>
                        <a:t>Foreign body aspiration</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Episode of abrupt severe cough and/or stridor during eating or play; recurrent chest infections and cough; focal lung signs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err="1" smtClean="0">
                          <a:solidFill>
                            <a:srgbClr val="134679"/>
                          </a:solidFill>
                          <a:latin typeface="Arial" panose="020B0604020202020204" pitchFamily="34" charset="0"/>
                          <a:cs typeface="Arial" panose="020B0604020202020204" pitchFamily="34" charset="0"/>
                        </a:rPr>
                        <a:t>Tracheomalacia</a:t>
                      </a:r>
                      <a:r>
                        <a:rPr lang="en-AU" sz="1600" baseline="0" dirty="0" smtClean="0">
                          <a:solidFill>
                            <a:srgbClr val="134679"/>
                          </a:solidFill>
                          <a:latin typeface="Arial" panose="020B0604020202020204" pitchFamily="34" charset="0"/>
                          <a:cs typeface="Arial" panose="020B0604020202020204" pitchFamily="34" charset="0"/>
                        </a:rPr>
                        <a:t> or </a:t>
                      </a:r>
                      <a:r>
                        <a:rPr lang="en-AU" sz="1600" baseline="0" dirty="0" err="1" smtClean="0">
                          <a:solidFill>
                            <a:srgbClr val="134679"/>
                          </a:solidFill>
                          <a:latin typeface="Arial" panose="020B0604020202020204" pitchFamily="34" charset="0"/>
                          <a:cs typeface="Arial" panose="020B0604020202020204" pitchFamily="34" charset="0"/>
                        </a:rPr>
                        <a:t>bronchomalacia</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spcAft>
                          <a:spcPts val="0"/>
                        </a:spcAft>
                      </a:pPr>
                      <a:r>
                        <a:rPr lang="en-AU" sz="1600" baseline="0" dirty="0" smtClean="0">
                          <a:solidFill>
                            <a:srgbClr val="134679"/>
                          </a:solidFill>
                          <a:effectLst/>
                          <a:latin typeface="Arial" panose="020B0604020202020204" pitchFamily="34" charset="0"/>
                          <a:ea typeface="Times New Roman"/>
                          <a:cs typeface="Arial" panose="020B0604020202020204" pitchFamily="34" charset="0"/>
                        </a:rPr>
                        <a:t>Noisy breathing when crying or eating, or during URTIs; harsh cough; inspiratory or expiratory retraction; symptoms often present since birth; poor response to asthma treatment</a:t>
                      </a:r>
                      <a:endParaRPr lang="en-AU" sz="1600" baseline="0" dirty="0">
                        <a:solidFill>
                          <a:srgbClr val="134679"/>
                        </a:solidFill>
                        <a:effectLst/>
                        <a:latin typeface="Arial" panose="020B0604020202020204" pitchFamily="34" charset="0"/>
                        <a:ea typeface="Times New Roman"/>
                        <a:cs typeface="Arial" panose="020B0604020202020204" pitchFamily="34" charset="0"/>
                      </a:endParaRPr>
                    </a:p>
                  </a:txBody>
                  <a:tcPr marL="36195" marR="36195" marT="0" marB="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Tuberculosis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Persistent noisy respirations and cough; fever unresponsive to normal antibiotics; enlarged lymph nodes; poor response to BD or ICS; contact with someone with TB</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Congenital heart disease</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Cardiac murmur; cyanosis when eating; failure to thrive; tachycardia; </a:t>
                      </a:r>
                      <a:r>
                        <a:rPr lang="en-AU" sz="1600" baseline="0" dirty="0" err="1" smtClean="0">
                          <a:solidFill>
                            <a:srgbClr val="134679"/>
                          </a:solidFill>
                          <a:latin typeface="Arial" panose="020B0604020202020204" pitchFamily="34" charset="0"/>
                          <a:cs typeface="Arial" panose="020B0604020202020204" pitchFamily="34" charset="0"/>
                        </a:rPr>
                        <a:t>tachypnea</a:t>
                      </a:r>
                      <a:r>
                        <a:rPr lang="en-AU" sz="1600" baseline="0" dirty="0" smtClean="0">
                          <a:solidFill>
                            <a:srgbClr val="134679"/>
                          </a:solidFill>
                          <a:latin typeface="Arial" panose="020B0604020202020204" pitchFamily="34" charset="0"/>
                          <a:cs typeface="Arial" panose="020B0604020202020204" pitchFamily="34" charset="0"/>
                        </a:rPr>
                        <a:t> or hepatomegaly; poor response to asthma medications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TextBox 3"/>
          <p:cNvSpPr txBox="1"/>
          <p:nvPr/>
        </p:nvSpPr>
        <p:spPr>
          <a:xfrm>
            <a:off x="156037" y="6673555"/>
            <a:ext cx="2311391"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2018, </a:t>
            </a:r>
            <a:r>
              <a:rPr lang="en-AU" sz="1200" i="1" dirty="0">
                <a:solidFill>
                  <a:prstClr val="white"/>
                </a:solidFill>
                <a:cs typeface="Arial" panose="020B0604020202020204" pitchFamily="34" charset="0"/>
              </a:rPr>
              <a:t>Box 6-3 (1/2)</a:t>
            </a:r>
          </a:p>
        </p:txBody>
      </p:sp>
    </p:spTree>
    <p:extLst>
      <p:ext uri="{BB962C8B-B14F-4D97-AF65-F5344CB8AC3E}">
        <p14:creationId xmlns:p14="http://schemas.microsoft.com/office/powerpoint/2010/main" val="337077420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Common differential diagnoses of asthma in children ≤5 </a:t>
            </a:r>
            <a:r>
              <a:rPr lang="en-AU" dirty="0" smtClean="0"/>
              <a:t>years (continued)</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1676830514"/>
              </p:ext>
            </p:extLst>
          </p:nvPr>
        </p:nvGraphicFramePr>
        <p:xfrm>
          <a:off x="268518" y="1430332"/>
          <a:ext cx="8586000" cy="3894543"/>
        </p:xfrm>
        <a:graphic>
          <a:graphicData uri="http://schemas.openxmlformats.org/drawingml/2006/table">
            <a:tbl>
              <a:tblPr firstRow="1" bandRow="1">
                <a:tableStyleId>{7E9639D4-E3E2-4D34-9284-5A2195B3D0D7}</a:tableStyleId>
              </a:tblPr>
              <a:tblGrid>
                <a:gridCol w="2646000"/>
                <a:gridCol w="5940000"/>
              </a:tblGrid>
              <a:tr h="420303">
                <a:tc>
                  <a:txBody>
                    <a:bodyPr/>
                    <a:lstStyle/>
                    <a:p>
                      <a:pPr algn="ctr"/>
                      <a:r>
                        <a:rPr lang="en-AU" sz="1800" dirty="0" smtClean="0">
                          <a:solidFill>
                            <a:srgbClr val="134679"/>
                          </a:solidFill>
                          <a:latin typeface="Arial" panose="020B0604020202020204" pitchFamily="34" charset="0"/>
                          <a:cs typeface="Arial" panose="020B0604020202020204" pitchFamily="34" charset="0"/>
                        </a:rPr>
                        <a:t>Condition</a:t>
                      </a:r>
                      <a:endParaRPr lang="en-AU" sz="1800" dirty="0">
                        <a:solidFill>
                          <a:srgbClr val="134679"/>
                        </a:solidFill>
                        <a:latin typeface="Arial" panose="020B0604020202020204" pitchFamily="34" charset="0"/>
                        <a:cs typeface="Arial" panose="020B0604020202020204" pitchFamily="34" charset="0"/>
                      </a:endParaRPr>
                    </a:p>
                  </a:txBody>
                  <a:tcPr marL="89777" marR="89777">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c>
                  <a:txBody>
                    <a:bodyPr/>
                    <a:lstStyle/>
                    <a:p>
                      <a:pPr algn="ctr"/>
                      <a:r>
                        <a:rPr lang="en-AU" sz="1800" dirty="0" smtClean="0">
                          <a:solidFill>
                            <a:srgbClr val="134679"/>
                          </a:solidFill>
                          <a:latin typeface="Arial" panose="020B0604020202020204" pitchFamily="34" charset="0"/>
                          <a:cs typeface="Arial" panose="020B0604020202020204" pitchFamily="34" charset="0"/>
                        </a:rPr>
                        <a:t>Typical features</a:t>
                      </a:r>
                      <a:endParaRPr lang="en-AU" sz="1800" dirty="0">
                        <a:solidFill>
                          <a:srgbClr val="134679"/>
                        </a:solidFill>
                        <a:latin typeface="Arial" panose="020B0604020202020204" pitchFamily="34" charset="0"/>
                        <a:cs typeface="Arial" panose="020B0604020202020204" pitchFamily="34" charset="0"/>
                      </a:endParaRPr>
                    </a:p>
                  </a:txBody>
                  <a:tcPr marL="89777" marR="89777">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r>
              <a:tr h="360000">
                <a:tc>
                  <a:txBody>
                    <a:bodyPr/>
                    <a:lstStyle/>
                    <a:p>
                      <a:r>
                        <a:rPr lang="en-AU" sz="1600" kern="1200" baseline="0" dirty="0" smtClean="0">
                          <a:solidFill>
                            <a:srgbClr val="134679"/>
                          </a:solidFill>
                          <a:latin typeface="Arial" panose="020B0604020202020204" pitchFamily="34" charset="0"/>
                          <a:ea typeface="+mn-ea"/>
                          <a:cs typeface="Arial" panose="020B0604020202020204" pitchFamily="34" charset="0"/>
                        </a:rPr>
                        <a:t>Cystic fibrosis</a:t>
                      </a:r>
                      <a:endParaRPr lang="en-AU" sz="1600" kern="1200" baseline="0" dirty="0">
                        <a:solidFill>
                          <a:srgbClr val="134679"/>
                        </a:solidFill>
                        <a:latin typeface="Arial" panose="020B0604020202020204" pitchFamily="34" charset="0"/>
                        <a:ea typeface="+mn-ea"/>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kern="1200" baseline="0" dirty="0" smtClean="0">
                          <a:solidFill>
                            <a:srgbClr val="134679"/>
                          </a:solidFill>
                          <a:effectLst/>
                          <a:latin typeface="Arial" panose="020B0604020202020204" pitchFamily="34" charset="0"/>
                          <a:ea typeface="+mn-ea"/>
                          <a:cs typeface="Arial" panose="020B0604020202020204" pitchFamily="34" charset="0"/>
                        </a:rPr>
                        <a:t>Cough starting shortly after birth; recurrent chest infections; failure to thrive (malabsorption); loose greasy bulky stools</a:t>
                      </a:r>
                      <a:endParaRPr lang="en-AU" sz="1600" kern="1200" baseline="0" dirty="0">
                        <a:solidFill>
                          <a:srgbClr val="134679"/>
                        </a:solidFill>
                        <a:effectLst/>
                        <a:latin typeface="Arial" panose="020B0604020202020204" pitchFamily="34" charset="0"/>
                        <a:ea typeface="+mn-ea"/>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Primary ciliary dyskinesia</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Cough and recurrent mild chest infections; chronic ear infections and purulent nasal discharge; poor response to asthma medications; </a:t>
                      </a:r>
                      <a:r>
                        <a:rPr lang="en-AU" sz="1600" baseline="0" dirty="0" err="1" smtClean="0">
                          <a:solidFill>
                            <a:srgbClr val="134679"/>
                          </a:solidFill>
                          <a:latin typeface="Arial" panose="020B0604020202020204" pitchFamily="34" charset="0"/>
                          <a:cs typeface="Arial" panose="020B0604020202020204" pitchFamily="34" charset="0"/>
                        </a:rPr>
                        <a:t>situs</a:t>
                      </a:r>
                      <a:r>
                        <a:rPr lang="en-AU" sz="1600" baseline="0" dirty="0" smtClean="0">
                          <a:solidFill>
                            <a:srgbClr val="134679"/>
                          </a:solidFill>
                          <a:latin typeface="Arial" panose="020B0604020202020204" pitchFamily="34" charset="0"/>
                          <a:cs typeface="Arial" panose="020B0604020202020204" pitchFamily="34" charset="0"/>
                        </a:rPr>
                        <a:t> </a:t>
                      </a:r>
                      <a:r>
                        <a:rPr lang="en-AU" sz="1600" baseline="0" dirty="0" err="1" smtClean="0">
                          <a:solidFill>
                            <a:srgbClr val="134679"/>
                          </a:solidFill>
                          <a:latin typeface="Arial" panose="020B0604020202020204" pitchFamily="34" charset="0"/>
                          <a:cs typeface="Arial" panose="020B0604020202020204" pitchFamily="34" charset="0"/>
                        </a:rPr>
                        <a:t>inversus</a:t>
                      </a:r>
                      <a:r>
                        <a:rPr lang="en-AU" sz="1600" baseline="0" dirty="0" smtClean="0">
                          <a:solidFill>
                            <a:srgbClr val="134679"/>
                          </a:solidFill>
                          <a:latin typeface="Arial" panose="020B0604020202020204" pitchFamily="34" charset="0"/>
                          <a:cs typeface="Arial" panose="020B0604020202020204" pitchFamily="34" charset="0"/>
                        </a:rPr>
                        <a:t> (in ~50% children with this condition)</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576000">
                <a:tc>
                  <a:txBody>
                    <a:bodyPr/>
                    <a:lstStyle/>
                    <a:p>
                      <a:r>
                        <a:rPr lang="en-AU" sz="1600" baseline="0" dirty="0" smtClean="0">
                          <a:solidFill>
                            <a:srgbClr val="134679"/>
                          </a:solidFill>
                          <a:latin typeface="Arial" panose="020B0604020202020204" pitchFamily="34" charset="0"/>
                          <a:cs typeface="Arial" panose="020B0604020202020204" pitchFamily="34" charset="0"/>
                        </a:rPr>
                        <a:t>Vascular ring</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Respirations often persistently noisy; poor response to asthma medications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Bronchopulmonary dysplasia</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spcAft>
                          <a:spcPts val="0"/>
                        </a:spcAft>
                      </a:pPr>
                      <a:r>
                        <a:rPr lang="en-AU" sz="1600" baseline="0" dirty="0" smtClean="0">
                          <a:solidFill>
                            <a:srgbClr val="134679"/>
                          </a:solidFill>
                          <a:effectLst/>
                          <a:latin typeface="Arial" panose="020B0604020202020204" pitchFamily="34" charset="0"/>
                          <a:ea typeface="Times New Roman"/>
                          <a:cs typeface="Arial" panose="020B0604020202020204" pitchFamily="34" charset="0"/>
                        </a:rPr>
                        <a:t>Infant born prematurely; very low birth weight; needed prolonged mechanical ventilation or supplemental oxygen; difficulty with breathing present from birth</a:t>
                      </a:r>
                      <a:endParaRPr lang="en-AU" sz="1600" baseline="0" dirty="0">
                        <a:solidFill>
                          <a:srgbClr val="134679"/>
                        </a:solidFill>
                        <a:effectLst/>
                        <a:latin typeface="Arial" panose="020B0604020202020204" pitchFamily="34" charset="0"/>
                        <a:ea typeface="Times New Roman"/>
                        <a:cs typeface="Arial" panose="020B0604020202020204" pitchFamily="34" charset="0"/>
                      </a:endParaRPr>
                    </a:p>
                  </a:txBody>
                  <a:tcPr marL="36195" marR="36195" marT="0" marB="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Immune deficiency</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Recurrent fever and infections (including non-respiratory); failure to thrive</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156037" y="6673555"/>
            <a:ext cx="2108191"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2018, </a:t>
            </a:r>
            <a:r>
              <a:rPr lang="en-AU" sz="1200" i="1" dirty="0">
                <a:solidFill>
                  <a:prstClr val="white"/>
                </a:solidFill>
                <a:cs typeface="Arial" panose="020B0604020202020204" pitchFamily="34" charset="0"/>
              </a:rPr>
              <a:t>Box 6-3 (2/2)</a:t>
            </a:r>
          </a:p>
        </p:txBody>
      </p:sp>
    </p:spTree>
    <p:extLst>
      <p:ext uri="{BB962C8B-B14F-4D97-AF65-F5344CB8AC3E}">
        <p14:creationId xmlns:p14="http://schemas.microsoft.com/office/powerpoint/2010/main" val="143906212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GINA assessment of </a:t>
            </a:r>
            <a:r>
              <a:rPr lang="en-AU" dirty="0" smtClean="0"/>
              <a:t>asthma control in </a:t>
            </a:r>
            <a:br>
              <a:rPr lang="en-AU" dirty="0" smtClean="0"/>
            </a:br>
            <a:r>
              <a:rPr lang="en-AU" dirty="0" smtClean="0"/>
              <a:t>children ≤5 years</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951203401"/>
              </p:ext>
            </p:extLst>
          </p:nvPr>
        </p:nvGraphicFramePr>
        <p:xfrm>
          <a:off x="261253" y="1286090"/>
          <a:ext cx="8665034" cy="5040797"/>
        </p:xfrm>
        <a:graphic>
          <a:graphicData uri="http://schemas.openxmlformats.org/drawingml/2006/table">
            <a:tbl>
              <a:tblPr firstRow="1" bandRow="1">
                <a:tableStyleId>{7E9639D4-E3E2-4D34-9284-5A2195B3D0D7}</a:tableStyleId>
              </a:tblPr>
              <a:tblGrid>
                <a:gridCol w="4775204"/>
                <a:gridCol w="1205971"/>
                <a:gridCol w="1226907"/>
                <a:gridCol w="1456952"/>
              </a:tblGrid>
              <a:tr h="422337">
                <a:tc gridSpan="2">
                  <a:txBody>
                    <a:bodyPr/>
                    <a:lstStyle/>
                    <a:p>
                      <a:pPr algn="l">
                        <a:tabLst/>
                      </a:pPr>
                      <a:r>
                        <a:rPr lang="en-AU" sz="2000" dirty="0" smtClean="0">
                          <a:solidFill>
                            <a:srgbClr val="134679"/>
                          </a:solidFill>
                          <a:latin typeface="Arial" panose="020B0604020202020204" pitchFamily="34" charset="0"/>
                          <a:cs typeface="Arial" panose="020B0604020202020204" pitchFamily="34" charset="0"/>
                        </a:rPr>
                        <a:t>A. Symptom</a:t>
                      </a:r>
                      <a:r>
                        <a:rPr lang="en-AU" sz="2000" baseline="0" dirty="0" smtClean="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a:t>
                      </a:r>
                      <a:r>
                        <a:rPr lang="en-AU" sz="1600" b="1" dirty="0" smtClean="0">
                          <a:solidFill>
                            <a:srgbClr val="134679"/>
                          </a:solidFill>
                          <a:effectLst/>
                          <a:latin typeface="Arial" panose="020B0604020202020204" pitchFamily="34" charset="0"/>
                          <a:ea typeface="Times New Roman"/>
                          <a:cs typeface="Arial" panose="020B0604020202020204" pitchFamily="34" charset="0"/>
                        </a:rPr>
                        <a:t>child had</a:t>
                      </a:r>
                      <a:r>
                        <a:rPr lang="en-AU" sz="1600" b="1" dirty="0">
                          <a:solidFill>
                            <a:srgbClr val="134679"/>
                          </a:solidFill>
                          <a:effectLst/>
                          <a:latin typeface="Arial" panose="020B0604020202020204" pitchFamily="34" charset="0"/>
                          <a:ea typeface="Times New Roman"/>
                          <a:cs typeface="Arial" panose="020B0604020202020204" pitchFamily="34" charset="0"/>
                        </a:rPr>
                        <a:t>:</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smtClean="0">
                          <a:solidFill>
                            <a:srgbClr val="134679"/>
                          </a:solidFill>
                          <a:effectLst/>
                          <a:latin typeface="Arial" panose="020B0604020202020204" pitchFamily="34" charset="0"/>
                          <a:ea typeface="Times New Roman"/>
                          <a:cs typeface="Arial" panose="020B0604020202020204" pitchFamily="34" charset="0"/>
                        </a:rPr>
                        <a:t>Well-controlled</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Partly controlled</a:t>
                      </a:r>
                      <a:endParaRPr lang="en-AU" sz="1600" b="1" dirty="0">
                        <a:solidFill>
                          <a:srgbClr val="134679"/>
                        </a:solidFill>
                        <a:latin typeface="Arial" panose="020B0604020202020204" pitchFamily="34" charset="0"/>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Uncontrolled</a:t>
                      </a:r>
                      <a:endParaRPr lang="en-AU" sz="1600" b="1" dirty="0">
                        <a:solidFill>
                          <a:srgbClr val="134679"/>
                        </a:solidFill>
                        <a:latin typeface="Arial" panose="020B0604020202020204" pitchFamily="34" charset="0"/>
                        <a:cs typeface="Arial" panose="020B0604020202020204" pitchFamily="34" charset="0"/>
                      </a:endParaRP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25357">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Daytime asthma symptoms for more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than</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few minutes, more than once/week?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smtClean="0">
                          <a:solidFill>
                            <a:srgbClr val="134679"/>
                          </a:solidFill>
                          <a:effectLst/>
                          <a:latin typeface="Arial" panose="020B0604020202020204" pitchFamily="34" charset="0"/>
                          <a:ea typeface="Times New Roman"/>
                          <a:cs typeface="Arial" panose="020B0604020202020204" pitchFamily="34" charset="0"/>
                        </a:rPr>
                        <a:t>None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1-2</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3-4</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smtClean="0">
                          <a:solidFill>
                            <a:srgbClr val="134679"/>
                          </a:solidFill>
                          <a:effectLst/>
                          <a:latin typeface="Arial" panose="020B0604020202020204" pitchFamily="34" charset="0"/>
                          <a:ea typeface="Times New Roman"/>
                          <a:cs typeface="Arial" panose="020B0604020202020204" pitchFamily="34" charset="0"/>
                        </a:rPr>
                        <a:t>Any activity limitation due to asthma? </a:t>
                      </a:r>
                      <a:br>
                        <a:rPr lang="en-AU" sz="1600" dirty="0" smtClean="0">
                          <a:solidFill>
                            <a:srgbClr val="134679"/>
                          </a:solidFill>
                          <a:effectLst/>
                          <a:latin typeface="Arial" panose="020B0604020202020204" pitchFamily="34" charset="0"/>
                          <a:ea typeface="Times New Roman"/>
                          <a:cs typeface="Arial" panose="020B0604020202020204" pitchFamily="34" charset="0"/>
                        </a:rPr>
                      </a:br>
                      <a:r>
                        <a:rPr lang="en-AU" sz="1600" dirty="0" smtClean="0">
                          <a:solidFill>
                            <a:srgbClr val="134679"/>
                          </a:solidFill>
                          <a:effectLst/>
                          <a:latin typeface="Arial" panose="020B0604020202020204" pitchFamily="34" charset="0"/>
                          <a:ea typeface="Times New Roman"/>
                          <a:cs typeface="Arial" panose="020B0604020202020204" pitchFamily="34" charset="0"/>
                        </a:rPr>
                        <a:t>(runs/plays less than other</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children,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tires easily during walks/playing) 	Yes</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Reliever needed*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more than once a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64800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Any night waking or night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coughing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d</a:t>
                      </a:r>
                      <a:r>
                        <a:rPr lang="en-AU" sz="1600" dirty="0" smtClean="0">
                          <a:solidFill>
                            <a:srgbClr val="134679"/>
                          </a:solidFill>
                          <a:effectLst/>
                          <a:latin typeface="Arial" panose="020B0604020202020204" pitchFamily="34" charset="0"/>
                          <a:ea typeface="Times New Roman"/>
                          <a:cs typeface="Arial" panose="020B0604020202020204" pitchFamily="34" charset="0"/>
                        </a:rPr>
                        <a:t>ue to asthma?</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421200">
                <a:tc gridSpan="4">
                  <a:txBody>
                    <a:bodyPr/>
                    <a:lstStyle/>
                    <a:p>
                      <a:pPr marL="34925" indent="0">
                        <a:spcAft>
                          <a:spcPts val="0"/>
                        </a:spcAft>
                        <a:buFont typeface="Arial" panose="020B0604020202020204" pitchFamily="34" charset="0"/>
                        <a:buNone/>
                        <a:tabLst>
                          <a:tab pos="4843463" algn="r"/>
                        </a:tabLst>
                      </a:pPr>
                      <a:r>
                        <a:rPr lang="en-AU" sz="2000" b="1" baseline="0" dirty="0" smtClean="0">
                          <a:solidFill>
                            <a:srgbClr val="134679"/>
                          </a:solidFill>
                          <a:effectLst/>
                          <a:latin typeface="Arial" panose="020B0604020202020204" pitchFamily="34" charset="0"/>
                          <a:ea typeface="Times New Roman"/>
                          <a:cs typeface="Arial" panose="020B0604020202020204" pitchFamily="34" charset="0"/>
                        </a:rPr>
                        <a:t> B. Risk factors for poor asthma outcomes</a:t>
                      </a:r>
                    </a:p>
                  </a:txBody>
                  <a:tcPr marL="17780" marR="36195" marT="36195" marB="1778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79646"/>
                    </a:solidFill>
                  </a:tcPr>
                </a:tc>
                <a:tc h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79646"/>
                    </a:solidFill>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79646"/>
                    </a:solidFill>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79646"/>
                    </a:solidFill>
                  </a:tcPr>
                </a:tc>
              </a:tr>
              <a:tr h="648000">
                <a:tc>
                  <a:txBody>
                    <a:bodyPr/>
                    <a:lstStyle/>
                    <a:p>
                      <a:pPr marL="34925" indent="0">
                        <a:spcAft>
                          <a:spcPts val="0"/>
                        </a:spcAft>
                        <a:buFont typeface="Arial" panose="020B0604020202020204" pitchFamily="34" charset="0"/>
                        <a:buNone/>
                        <a:tabLst>
                          <a:tab pos="4843463" algn="r"/>
                        </a:tabLst>
                      </a:pPr>
                      <a:r>
                        <a:rPr lang="en-AU" sz="1600" b="1" baseline="0" dirty="0" smtClean="0">
                          <a:solidFill>
                            <a:srgbClr val="134679"/>
                          </a:solidFill>
                          <a:effectLst/>
                          <a:latin typeface="Arial" panose="020B0604020202020204" pitchFamily="34" charset="0"/>
                          <a:ea typeface="Times New Roman"/>
                          <a:cs typeface="Arial" panose="020B0604020202020204" pitchFamily="34" charset="0"/>
                        </a:rPr>
                        <a:t>ASSESS CHILD’S RISK FOR:</a:t>
                      </a:r>
                    </a:p>
                    <a:p>
                      <a:pPr marL="174625" indent="-139700">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Exacerbations within the next few months</a:t>
                      </a:r>
                    </a:p>
                    <a:p>
                      <a:pPr marL="174625" indent="-139700">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Fixed airflow limitation</a:t>
                      </a:r>
                    </a:p>
                    <a:p>
                      <a:pPr marL="174625" indent="-139700">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Medication side-effects</a:t>
                      </a: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Right Brace 3"/>
          <p:cNvSpPr/>
          <p:nvPr/>
        </p:nvSpPr>
        <p:spPr>
          <a:xfrm>
            <a:off x="5020807" y="2431592"/>
            <a:ext cx="261257" cy="2359095"/>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59654" y="6635663"/>
            <a:ext cx="2844800"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6-4A</a:t>
            </a:r>
          </a:p>
        </p:txBody>
      </p:sp>
      <p:sp>
        <p:nvSpPr>
          <p:cNvPr id="6" name="TextBox 5"/>
          <p:cNvSpPr txBox="1"/>
          <p:nvPr/>
        </p:nvSpPr>
        <p:spPr>
          <a:xfrm>
            <a:off x="5006298" y="1335313"/>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Tree>
    <p:extLst>
      <p:ext uri="{BB962C8B-B14F-4D97-AF65-F5344CB8AC3E}">
        <p14:creationId xmlns:p14="http://schemas.microsoft.com/office/powerpoint/2010/main" val="100663762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bwMode="auto">
          <a:xfrm>
            <a:off x="173038" y="250825"/>
            <a:ext cx="7597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Risk factors for poor asthma outcomes in children ≤5 years</a:t>
            </a:r>
          </a:p>
        </p:txBody>
      </p:sp>
      <p:sp>
        <p:nvSpPr>
          <p:cNvPr id="152585" name="TextBox 6"/>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 </a:t>
            </a:r>
            <a:r>
              <a:rPr lang="en-AU" altLang="en-US" sz="1200" i="1" dirty="0">
                <a:solidFill>
                  <a:srgbClr val="FFFFFF"/>
                </a:solidFill>
              </a:rPr>
              <a:t>Box </a:t>
            </a:r>
            <a:r>
              <a:rPr lang="en-AU" altLang="en-US" sz="1200" i="1" dirty="0" smtClean="0">
                <a:solidFill>
                  <a:srgbClr val="FFFFFF"/>
                </a:solidFill>
              </a:rPr>
              <a:t>6-4B (1/3)</a:t>
            </a:r>
            <a:endParaRPr lang="en-AU" altLang="en-US" sz="1200" i="1" dirty="0">
              <a:solidFill>
                <a:srgbClr val="FFFFFF"/>
              </a:solidFill>
            </a:endParaRPr>
          </a:p>
        </p:txBody>
      </p:sp>
      <p:graphicFrame>
        <p:nvGraphicFramePr>
          <p:cNvPr id="6" name="Content Placeholder 3"/>
          <p:cNvGraphicFramePr>
            <a:graphicFrameLocks noGrp="1"/>
          </p:cNvGraphicFramePr>
          <p:nvPr>
            <p:extLst>
              <p:ext uri="{D42A27DB-BD31-4B8C-83A1-F6EECF244321}">
                <p14:modId xmlns:p14="http://schemas.microsoft.com/office/powerpoint/2010/main" val="215349053"/>
              </p:ext>
            </p:extLst>
          </p:nvPr>
        </p:nvGraphicFramePr>
        <p:xfrm>
          <a:off x="504825" y="1333500"/>
          <a:ext cx="8134350" cy="2457451"/>
        </p:xfrm>
        <a:graphic>
          <a:graphicData uri="http://schemas.openxmlformats.org/drawingml/2006/table">
            <a:tbl>
              <a:tblPr/>
              <a:tblGrid>
                <a:gridCol w="8134350"/>
              </a:tblGrid>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 the next few months</a:t>
                      </a:r>
                    </a:p>
                  </a:txBody>
                  <a:tcPr marL="90000" marR="90000" marT="71990" marB="71990"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1989138">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One or more severe exacerbation in previous year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The start of the child</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 usual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flare-up</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season (especially if autumn/fall)</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Exposures: tobacco smoke; indoor or outdoor air pollution; indoor allergens (e.g. house dust mite, cockroach, pets, mold), especially in combination with viral infection</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Major psychological or socio-economic problems for child or family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Poor adherence with controller medication, or incorrect inhaler technique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72119166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bwMode="auto">
          <a:xfrm>
            <a:off x="173038" y="250825"/>
            <a:ext cx="7597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Risk factors for poor asthma outcomes in children ≤5 years</a:t>
            </a:r>
          </a:p>
        </p:txBody>
      </p:sp>
      <p:sp>
        <p:nvSpPr>
          <p:cNvPr id="152585" name="TextBox 6"/>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 </a:t>
            </a:r>
            <a:r>
              <a:rPr lang="en-AU" altLang="en-US" sz="1200" i="1" dirty="0">
                <a:solidFill>
                  <a:srgbClr val="FFFFFF"/>
                </a:solidFill>
              </a:rPr>
              <a:t>Box </a:t>
            </a:r>
            <a:r>
              <a:rPr lang="en-AU" altLang="en-US" sz="1200" i="1" dirty="0" smtClean="0">
                <a:solidFill>
                  <a:srgbClr val="FFFFFF"/>
                </a:solidFill>
              </a:rPr>
              <a:t>6-4B (2/3)</a:t>
            </a:r>
            <a:endParaRPr lang="en-AU" altLang="en-US" sz="1200" i="1" dirty="0">
              <a:solidFill>
                <a:srgbClr val="FFFFFF"/>
              </a:solidFill>
            </a:endParaRPr>
          </a:p>
        </p:txBody>
      </p:sp>
      <p:graphicFrame>
        <p:nvGraphicFramePr>
          <p:cNvPr id="6" name="Content Placeholder 3"/>
          <p:cNvGraphicFramePr>
            <a:graphicFrameLocks noGrp="1"/>
          </p:cNvGraphicFramePr>
          <p:nvPr>
            <p:extLst>
              <p:ext uri="{D42A27DB-BD31-4B8C-83A1-F6EECF244321}">
                <p14:modId xmlns:p14="http://schemas.microsoft.com/office/powerpoint/2010/main" val="2201700371"/>
              </p:ext>
            </p:extLst>
          </p:nvPr>
        </p:nvGraphicFramePr>
        <p:xfrm>
          <a:off x="504825" y="1333500"/>
          <a:ext cx="8134350" cy="3584577"/>
        </p:xfrm>
        <a:graphic>
          <a:graphicData uri="http://schemas.openxmlformats.org/drawingml/2006/table">
            <a:tbl>
              <a:tblPr/>
              <a:tblGrid>
                <a:gridCol w="8134350"/>
              </a:tblGrid>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 the next few months</a:t>
                      </a:r>
                    </a:p>
                  </a:txBody>
                  <a:tcPr marL="90000" marR="90000" marT="71990" marB="71990"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1989138">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One or more severe exacerbation in previous year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The start of the child</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 usual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flare-up</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season (especially if autumn/fall)</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Exposures: tobacco smoke; indoor or outdoor air pollution; indoor allergens (e.g. house dust mite, cockroach, pets, mold), especially in combination with viral infection</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Major psychological or socio-economic problems for child or family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Poor adherence with controller medication, or incorrect inhaler technique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3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factors for fixed airflow limitation</a:t>
                      </a: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Severe asthma with several hospitalizations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History of bronchiolitis</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404361263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bwMode="auto">
          <a:xfrm>
            <a:off x="173038" y="250825"/>
            <a:ext cx="7597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Risk factors for poor asthma outcomes in children ≤5 years</a:t>
            </a:r>
          </a:p>
        </p:txBody>
      </p:sp>
      <p:sp>
        <p:nvSpPr>
          <p:cNvPr id="152585" name="TextBox 6"/>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 </a:t>
            </a:r>
            <a:r>
              <a:rPr lang="en-AU" altLang="en-US" sz="1200" i="1" dirty="0">
                <a:solidFill>
                  <a:srgbClr val="FFFFFF"/>
                </a:solidFill>
              </a:rPr>
              <a:t>Box </a:t>
            </a:r>
            <a:r>
              <a:rPr lang="en-AU" altLang="en-US" sz="1200" i="1" dirty="0" smtClean="0">
                <a:solidFill>
                  <a:srgbClr val="FFFFFF"/>
                </a:solidFill>
              </a:rPr>
              <a:t>6-4B (3/3)</a:t>
            </a:r>
            <a:endParaRPr lang="en-AU" altLang="en-US" sz="1200" i="1" dirty="0">
              <a:solidFill>
                <a:srgbClr val="FFFFFF"/>
              </a:solidFill>
            </a:endParaRPr>
          </a:p>
        </p:txBody>
      </p:sp>
      <p:graphicFrame>
        <p:nvGraphicFramePr>
          <p:cNvPr id="6" name="Content Placeholder 3"/>
          <p:cNvGraphicFramePr>
            <a:graphicFrameLocks noGrp="1"/>
          </p:cNvGraphicFramePr>
          <p:nvPr/>
        </p:nvGraphicFramePr>
        <p:xfrm>
          <a:off x="504825" y="1333500"/>
          <a:ext cx="8134350" cy="4913938"/>
        </p:xfrm>
        <a:graphic>
          <a:graphicData uri="http://schemas.openxmlformats.org/drawingml/2006/table">
            <a:tbl>
              <a:tblPr/>
              <a:tblGrid>
                <a:gridCol w="8134350"/>
              </a:tblGrid>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 the next few months</a:t>
                      </a:r>
                    </a:p>
                  </a:txBody>
                  <a:tcPr marL="90000" marR="90000" marT="71990" marB="71990"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1989138">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One or more severe exacerbation in previous year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The start of the child</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 usual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flare-up</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season (especially if autumn/fall)</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Exposures: tobacco smoke; indoor or outdoor air pollution; indoor allergens (e.g. house dust mite, cockroach, pets, mold), especially in combination with viral infection</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Major psychological or socio-economic problems for child or family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Poor adherence with controller medication, or incorrect inhaler technique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3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factors for fixed airflow limitation</a:t>
                      </a: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Severe asthma with several hospitalizations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History of bronchiolitis</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3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factors for medication side-effects</a:t>
                      </a: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Systemic: Frequent courses of OCS; high-dose and/or potent ICS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Local: moderate/high-dose or potent ICS; incorrect inhaler technique; failure to protect skin or eyes when using ICS by nebulizer or spacer with face mask</a:t>
                      </a:r>
                      <a:endParaRPr kumimoji="0" lang="en-AU" altLang="en-US" sz="16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031836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Global Strategy for Asthma Management and </a:t>
            </a:r>
            <a:r>
              <a:rPr lang="en-US" smtClean="0"/>
              <a:t>Prevention 2018</a:t>
            </a:r>
            <a:endParaRPr lang="en-US" dirty="0" smtClean="0"/>
          </a:p>
          <a:p>
            <a:pPr lvl="1"/>
            <a:r>
              <a:rPr lang="en-US" dirty="0" smtClean="0"/>
              <a:t>Full report with many clinical tools/flow-charts, and Online Appendix</a:t>
            </a:r>
          </a:p>
          <a:p>
            <a:pPr lvl="1"/>
            <a:r>
              <a:rPr lang="en-US" dirty="0" smtClean="0"/>
              <a:t>Fully revised in 2014, </a:t>
            </a:r>
            <a:r>
              <a:rPr lang="en-US" smtClean="0"/>
              <a:t>updated 2015, 2016, 2017, 2018</a:t>
            </a:r>
            <a:endParaRPr lang="en-US" dirty="0" smtClean="0"/>
          </a:p>
          <a:p>
            <a:pPr lvl="1"/>
            <a:r>
              <a:rPr lang="en-US" dirty="0" smtClean="0"/>
              <a:t>Diagnosis of asthma-COPD overlap syndrome (ACOS): a project of GINA and GOLD. Published within GINA report and separately</a:t>
            </a:r>
          </a:p>
          <a:p>
            <a:r>
              <a:rPr lang="en-US" dirty="0" smtClean="0"/>
              <a:t>Pocket </a:t>
            </a:r>
            <a:r>
              <a:rPr lang="en-US" smtClean="0"/>
              <a:t>Guides 2018</a:t>
            </a:r>
            <a:endParaRPr lang="en-US" dirty="0" smtClean="0"/>
          </a:p>
          <a:p>
            <a:pPr lvl="1"/>
            <a:r>
              <a:rPr lang="en-US" dirty="0" smtClean="0"/>
              <a:t>Asthma Management and Prevention, adults and children &gt;5 years</a:t>
            </a:r>
          </a:p>
          <a:p>
            <a:pPr lvl="1"/>
            <a:r>
              <a:rPr lang="en-US" dirty="0" smtClean="0"/>
              <a:t>Asthma Management and Prevention, children ≤5 years </a:t>
            </a:r>
          </a:p>
          <a:p>
            <a:pPr lvl="1"/>
            <a:r>
              <a:rPr lang="en-US" dirty="0" smtClean="0"/>
              <a:t>Dissemination and </a:t>
            </a:r>
            <a:r>
              <a:rPr lang="en-US" smtClean="0"/>
              <a:t>Implementation Toolkit</a:t>
            </a:r>
            <a:endParaRPr lang="en-US" dirty="0" smtClean="0"/>
          </a:p>
          <a:p>
            <a:r>
              <a:rPr lang="en-US" dirty="0" smtClean="0"/>
              <a:t>All materials available on the GINA web site </a:t>
            </a:r>
            <a:r>
              <a:rPr lang="en-US" dirty="0" smtClean="0">
                <a:hlinkClick r:id="rId2"/>
              </a:rPr>
              <a:t>www.ginasthma.org</a:t>
            </a:r>
            <a:r>
              <a:rPr lang="en-US" dirty="0" smtClean="0"/>
              <a:t> </a:t>
            </a:r>
            <a:br>
              <a:rPr lang="en-US" dirty="0" smtClean="0"/>
            </a:br>
            <a:r>
              <a:rPr lang="en-US" dirty="0" smtClean="0"/>
              <a:t>can also be ordered in hard copy </a:t>
            </a:r>
          </a:p>
          <a:p>
            <a:pPr lvl="1"/>
            <a:r>
              <a:rPr lang="en-US" dirty="0" smtClean="0"/>
              <a:t>Use ‘Contact us’ link at bottom of webpage to order materials</a:t>
            </a:r>
          </a:p>
          <a:p>
            <a:r>
              <a:rPr lang="en-US" dirty="0" smtClean="0"/>
              <a:t>Additional dissemination and implementation tools will </a:t>
            </a:r>
            <a:br>
              <a:rPr lang="en-US" dirty="0" smtClean="0"/>
            </a:br>
            <a:r>
              <a:rPr lang="en-US" dirty="0" smtClean="0"/>
              <a:t>be added to the website </a:t>
            </a:r>
            <a:r>
              <a:rPr lang="en-US" smtClean="0"/>
              <a:t>during 2018</a:t>
            </a:r>
            <a:endParaRPr lang="en-US" dirty="0" smtClean="0"/>
          </a:p>
          <a:p>
            <a:endParaRPr lang="en-AU" dirty="0"/>
          </a:p>
        </p:txBody>
      </p:sp>
      <p:sp>
        <p:nvSpPr>
          <p:cNvPr id="2" name="Title 1"/>
          <p:cNvSpPr>
            <a:spLocks noGrp="1"/>
          </p:cNvSpPr>
          <p:nvPr>
            <p:ph type="title"/>
          </p:nvPr>
        </p:nvSpPr>
        <p:spPr/>
        <p:txBody>
          <a:bodyPr/>
          <a:lstStyle/>
          <a:p>
            <a:r>
              <a:rPr lang="en-AU" dirty="0" smtClean="0"/>
              <a:t>GINA resources </a:t>
            </a:r>
            <a:r>
              <a:rPr lang="en-AU" smtClean="0"/>
              <a:t>- 2018</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365068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3" descr="SLIDE 45_46.jpg"/>
          <p:cNvPicPr>
            <a:picLocks noChangeAspect="1"/>
          </p:cNvPicPr>
          <p:nvPr/>
        </p:nvPicPr>
        <p:blipFill>
          <a:blip r:embed="rId2" cstate="print">
            <a:extLst>
              <a:ext uri="{28A0092B-C50C-407E-A947-70E740481C1C}">
                <a14:useLocalDpi xmlns:a14="http://schemas.microsoft.com/office/drawing/2010/main" val="0"/>
              </a:ext>
            </a:extLst>
          </a:blip>
          <a:srcRect t="4051" b="-1598"/>
          <a:stretch>
            <a:fillRect/>
          </a:stretch>
        </p:blipFill>
        <p:spPr bwMode="auto">
          <a:xfrm>
            <a:off x="323850" y="1536700"/>
            <a:ext cx="8135938"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Rectangle 13"/>
          <p:cNvSpPr>
            <a:spLocks/>
          </p:cNvSpPr>
          <p:nvPr/>
        </p:nvSpPr>
        <p:spPr bwMode="auto">
          <a:xfrm>
            <a:off x="5359400" y="1554163"/>
            <a:ext cx="28241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a:t>Diagnosis</a:t>
            </a:r>
          </a:p>
          <a:p>
            <a:pPr eaLnBrk="1" hangingPunct="1">
              <a:spcBef>
                <a:spcPts val="425"/>
              </a:spcBef>
            </a:pPr>
            <a:r>
              <a:rPr lang="en-US" altLang="en-US" sz="1600"/>
              <a:t>Symptom control &amp; risk factors</a:t>
            </a:r>
          </a:p>
          <a:p>
            <a:pPr eaLnBrk="1" hangingPunct="1">
              <a:spcBef>
                <a:spcPts val="425"/>
              </a:spcBef>
            </a:pPr>
            <a:r>
              <a:rPr lang="en-US" altLang="en-US" sz="1600"/>
              <a:t>Inhaler technique &amp; adherence</a:t>
            </a:r>
          </a:p>
          <a:p>
            <a:pPr eaLnBrk="1" hangingPunct="1">
              <a:spcBef>
                <a:spcPts val="425"/>
              </a:spcBef>
            </a:pPr>
            <a:r>
              <a:rPr lang="en-US" altLang="en-US" sz="1600"/>
              <a:t>Parent preference</a:t>
            </a:r>
          </a:p>
        </p:txBody>
      </p:sp>
      <p:sp>
        <p:nvSpPr>
          <p:cNvPr id="153603" name="Rectangle 14"/>
          <p:cNvSpPr>
            <a:spLocks/>
          </p:cNvSpPr>
          <p:nvPr/>
        </p:nvSpPr>
        <p:spPr bwMode="auto">
          <a:xfrm>
            <a:off x="5359400" y="5216525"/>
            <a:ext cx="292576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a:t>Asthma medications</a:t>
            </a:r>
          </a:p>
          <a:p>
            <a:pPr eaLnBrk="1" hangingPunct="1">
              <a:spcBef>
                <a:spcPts val="425"/>
              </a:spcBef>
            </a:pPr>
            <a:r>
              <a:rPr lang="en-US" altLang="en-US" sz="1600"/>
              <a:t>Non-pharmacological strategies</a:t>
            </a:r>
          </a:p>
          <a:p>
            <a:pPr eaLnBrk="1" hangingPunct="1">
              <a:spcBef>
                <a:spcPts val="425"/>
              </a:spcBef>
            </a:pPr>
            <a:r>
              <a:rPr lang="en-US" altLang="en-US" sz="1600"/>
              <a:t>Treat modifiable risk factors</a:t>
            </a:r>
          </a:p>
        </p:txBody>
      </p:sp>
      <p:sp>
        <p:nvSpPr>
          <p:cNvPr id="153604" name="Rectangle 15"/>
          <p:cNvSpPr>
            <a:spLocks/>
          </p:cNvSpPr>
          <p:nvPr/>
        </p:nvSpPr>
        <p:spPr bwMode="auto">
          <a:xfrm>
            <a:off x="546100" y="3327400"/>
            <a:ext cx="1722438"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a:t>Symptoms</a:t>
            </a:r>
          </a:p>
          <a:p>
            <a:pPr eaLnBrk="1" hangingPunct="1">
              <a:spcBef>
                <a:spcPts val="425"/>
              </a:spcBef>
            </a:pPr>
            <a:r>
              <a:rPr lang="en-US" altLang="en-US" sz="1600"/>
              <a:t>Exacerbations</a:t>
            </a:r>
          </a:p>
          <a:p>
            <a:pPr eaLnBrk="1" hangingPunct="1">
              <a:spcBef>
                <a:spcPts val="425"/>
              </a:spcBef>
            </a:pPr>
            <a:r>
              <a:rPr lang="en-US" altLang="en-US" sz="1600"/>
              <a:t>Side-effects</a:t>
            </a:r>
          </a:p>
          <a:p>
            <a:pPr eaLnBrk="1" hangingPunct="1">
              <a:spcBef>
                <a:spcPts val="425"/>
              </a:spcBef>
            </a:pPr>
            <a:r>
              <a:rPr lang="en-US" altLang="en-US" sz="1600"/>
              <a:t>Parent satisfaction</a:t>
            </a:r>
          </a:p>
        </p:txBody>
      </p:sp>
      <p:pic>
        <p:nvPicPr>
          <p:cNvPr id="15360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07"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Control-based  asthma management cycle in children ≤5 years</a:t>
            </a:r>
          </a:p>
        </p:txBody>
      </p:sp>
      <p:sp>
        <p:nvSpPr>
          <p:cNvPr id="153608" name="Rectangle 6"/>
          <p:cNvSpPr>
            <a:spLocks/>
          </p:cNvSpPr>
          <p:nvPr/>
        </p:nvSpPr>
        <p:spPr bwMode="auto">
          <a:xfrm>
            <a:off x="174625" y="6654800"/>
            <a:ext cx="28575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(1/8)</a:t>
            </a:r>
            <a:endParaRPr lang="en-US" altLang="en-US" sz="1200" i="1" dirty="0">
              <a:solidFill>
                <a:srgbClr val="FFFFFF"/>
              </a:solidFill>
              <a:latin typeface="Arial Italic" charset="0"/>
              <a:sym typeface="Arial Italic" charset="0"/>
            </a:endParaRPr>
          </a:p>
        </p:txBody>
      </p:sp>
      <p:sp>
        <p:nvSpPr>
          <p:cNvPr id="13" name="Rectangle 12"/>
          <p:cNvSpPr/>
          <p:nvPr/>
        </p:nvSpPr>
        <p:spPr>
          <a:xfrm rot="18616622">
            <a:off x="2701322" y="2828776"/>
            <a:ext cx="2402625"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650" b="1" dirty="0">
                <a:ln w="12700">
                  <a:noFill/>
                  <a:prstDash val="solid"/>
                </a:ln>
                <a:solidFill>
                  <a:schemeClr val="bg1"/>
                </a:solidFill>
                <a:cs typeface="Arial"/>
              </a:rPr>
              <a:t>REVIEW RESPONSE</a:t>
            </a:r>
          </a:p>
        </p:txBody>
      </p:sp>
      <p:sp>
        <p:nvSpPr>
          <p:cNvPr id="14" name="Rectangle 13"/>
          <p:cNvSpPr/>
          <p:nvPr/>
        </p:nvSpPr>
        <p:spPr>
          <a:xfrm rot="3706156">
            <a:off x="3018940" y="2809561"/>
            <a:ext cx="2256314"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650" b="1" dirty="0" smtClean="0">
                <a:ln w="12700">
                  <a:noFill/>
                  <a:prstDash val="solid"/>
                </a:ln>
                <a:solidFill>
                  <a:schemeClr val="bg1"/>
                </a:solidFill>
                <a:cs typeface="Arial"/>
              </a:rPr>
              <a:t>ASSESS</a:t>
            </a:r>
            <a:endParaRPr lang="en-AU" sz="1650" b="1" dirty="0">
              <a:ln w="12700">
                <a:noFill/>
                <a:prstDash val="solid"/>
              </a:ln>
              <a:solidFill>
                <a:schemeClr val="bg1"/>
              </a:solidFill>
              <a:cs typeface="Arial"/>
            </a:endParaRPr>
          </a:p>
        </p:txBody>
      </p:sp>
      <p:sp>
        <p:nvSpPr>
          <p:cNvPr id="15" name="Rectangle 14"/>
          <p:cNvSpPr/>
          <p:nvPr/>
        </p:nvSpPr>
        <p:spPr>
          <a:xfrm rot="21356104">
            <a:off x="2980571" y="3567999"/>
            <a:ext cx="2154960" cy="1753419"/>
          </a:xfrm>
          <a:prstGeom prst="rect">
            <a:avLst/>
          </a:prstGeom>
          <a:noFill/>
        </p:spPr>
        <p:txBody>
          <a:bodyPr spcFirstLastPara="1" wrap="none">
            <a:prstTxWarp prst="textArchDown">
              <a:avLst>
                <a:gd name="adj" fmla="val 16604063"/>
              </a:avLst>
            </a:prstTxWarp>
            <a:spAutoFit/>
          </a:bodyPr>
          <a:lstStyle/>
          <a:p>
            <a:pPr algn="ctr">
              <a:defRPr/>
            </a:pPr>
            <a:r>
              <a:rPr lang="en-AU" sz="1650" b="1" dirty="0">
                <a:ln w="12700">
                  <a:noFill/>
                  <a:prstDash val="solid"/>
                </a:ln>
                <a:solidFill>
                  <a:schemeClr val="bg1"/>
                </a:solidFill>
                <a:latin typeface="Arial"/>
                <a:ea typeface="ＭＳ Ｐゴシック" charset="0"/>
                <a:cs typeface="Arial"/>
              </a:rPr>
              <a:t>ADJUST TREATMENT</a:t>
            </a:r>
            <a:endParaRPr lang="en-US" sz="1650" b="1" dirty="0">
              <a:ln w="12700">
                <a:noFill/>
                <a:prstDash val="solid"/>
              </a:ln>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88103507"/>
      </p:ext>
    </p:extLst>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
          <p:cNvPicPr>
            <a:picLocks noChangeAspect="1" noChangeArrowheads="1"/>
          </p:cNvPicPr>
          <p:nvPr/>
        </p:nvPicPr>
        <p:blipFill>
          <a:blip r:embed="rId2">
            <a:extLst>
              <a:ext uri="{28A0092B-C50C-407E-A947-70E740481C1C}">
                <a14:useLocalDpi xmlns:a14="http://schemas.microsoft.com/office/drawing/2010/main" val="0"/>
              </a:ext>
            </a:extLst>
          </a:blip>
          <a:srcRect t="1605" b="977"/>
          <a:stretch>
            <a:fillRect/>
          </a:stretch>
        </p:blipFill>
        <p:spPr bwMode="auto">
          <a:xfrm>
            <a:off x="2741613" y="1165225"/>
            <a:ext cx="4205287"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5462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875"/>
            <a:ext cx="8818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62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4628" name="Rectangle 6"/>
          <p:cNvSpPr>
            <a:spLocks noGrp="1" noChangeArrowheads="1"/>
          </p:cNvSpPr>
          <p:nvPr>
            <p:ph type="title"/>
          </p:nvPr>
        </p:nvSpPr>
        <p:spPr bwMode="auto">
          <a:xfrm>
            <a:off x="173038" y="249238"/>
            <a:ext cx="7596187" cy="135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77" tIns="32139" rIns="40630" bIns="32139" numCol="1" anchorCtr="0" compatLnSpc="1">
            <a:prstTxWarp prst="textNoShape">
              <a:avLst/>
            </a:prstTxWarp>
          </a:bodyPr>
          <a:lstStyle/>
          <a:p>
            <a:pPr marL="222250"/>
            <a:r>
              <a:rPr lang="en-US" altLang="en-US" sz="2500" smtClean="0">
                <a:ea typeface="ヒラギノ角ゴ ProN W3" charset="-128"/>
              </a:rPr>
              <a:t>Stepwise approach to control symptoms and reduce risk (children ≤5 years)</a:t>
            </a:r>
          </a:p>
        </p:txBody>
      </p:sp>
      <p:sp>
        <p:nvSpPr>
          <p:cNvPr id="154629" name="Rectangle 7"/>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a:t>
            </a:r>
            <a:r>
              <a:rPr lang="en-US" altLang="en-US" sz="1100" i="1" dirty="0" smtClean="0">
                <a:solidFill>
                  <a:srgbClr val="FFFFFF"/>
                </a:solidFill>
                <a:latin typeface="Arial Italic" charset="0"/>
                <a:sym typeface="Arial Italic" charset="0"/>
              </a:rPr>
              <a:t>6-5 (2/8)</a:t>
            </a:r>
            <a:endParaRPr lang="en-US" altLang="en-US" sz="1100" i="1" dirty="0">
              <a:solidFill>
                <a:srgbClr val="FFFFFF"/>
              </a:solidFill>
              <a:latin typeface="Arial Italic" charset="0"/>
              <a:sym typeface="Arial Italic" charset="0"/>
            </a:endParaRPr>
          </a:p>
        </p:txBody>
      </p:sp>
      <p:sp>
        <p:nvSpPr>
          <p:cNvPr id="154630" name="Rectangle 11"/>
          <p:cNvSpPr>
            <a:spLocks/>
          </p:cNvSpPr>
          <p:nvPr/>
        </p:nvSpPr>
        <p:spPr bwMode="auto">
          <a:xfrm>
            <a:off x="1725613" y="3429000"/>
            <a:ext cx="94615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700" b="1">
                <a:solidFill>
                  <a:srgbClr val="134679"/>
                </a:solidFill>
                <a:latin typeface="Arial Bold" charset="0"/>
                <a:sym typeface="Arial Bold" charset="0"/>
              </a:rPr>
              <a:t>PREFERRED </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CONTROLLER </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CHOICE</a:t>
            </a:r>
          </a:p>
          <a:p>
            <a:pPr eaLnBrk="1" hangingPunct="1">
              <a:lnSpc>
                <a:spcPct val="120000"/>
              </a:lnSpc>
            </a:pPr>
            <a:endParaRPr lang="en-US" altLang="en-US" sz="700"/>
          </a:p>
        </p:txBody>
      </p:sp>
      <p:sp>
        <p:nvSpPr>
          <p:cNvPr id="154631" name="Rectangle 12"/>
          <p:cNvSpPr>
            <a:spLocks/>
          </p:cNvSpPr>
          <p:nvPr/>
        </p:nvSpPr>
        <p:spPr bwMode="auto">
          <a:xfrm>
            <a:off x="2028825" y="4149725"/>
            <a:ext cx="6429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700" i="1">
                <a:latin typeface="Arial Italic" charset="0"/>
                <a:sym typeface="Arial Italic" charset="0"/>
              </a:rPr>
              <a:t>Other </a:t>
            </a:r>
            <a:br>
              <a:rPr lang="en-US" altLang="en-US" sz="700" i="1">
                <a:latin typeface="Arial Italic" charset="0"/>
                <a:sym typeface="Arial Italic" charset="0"/>
              </a:rPr>
            </a:br>
            <a:r>
              <a:rPr lang="en-US" altLang="en-US" sz="700" i="1">
                <a:latin typeface="Arial Italic" charset="0"/>
                <a:sym typeface="Arial Italic" charset="0"/>
              </a:rPr>
              <a:t>controller </a:t>
            </a:r>
            <a:br>
              <a:rPr lang="en-US" altLang="en-US" sz="700" i="1">
                <a:latin typeface="Arial Italic" charset="0"/>
                <a:sym typeface="Arial Italic" charset="0"/>
              </a:rPr>
            </a:br>
            <a:r>
              <a:rPr lang="en-US" altLang="en-US" sz="700" i="1">
                <a:latin typeface="Arial Italic" charset="0"/>
                <a:sym typeface="Arial Italic" charset="0"/>
              </a:rPr>
              <a:t>options</a:t>
            </a:r>
          </a:p>
        </p:txBody>
      </p:sp>
      <p:sp>
        <p:nvSpPr>
          <p:cNvPr id="154632" name="Rectangle 13"/>
          <p:cNvSpPr>
            <a:spLocks/>
          </p:cNvSpPr>
          <p:nvPr/>
        </p:nvSpPr>
        <p:spPr bwMode="auto">
          <a:xfrm>
            <a:off x="2055813" y="4625975"/>
            <a:ext cx="615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700" b="1">
                <a:solidFill>
                  <a:srgbClr val="134679"/>
                </a:solidFill>
                <a:latin typeface="Arial Bold" charset="0"/>
                <a:sym typeface="Arial Bold" charset="0"/>
              </a:rPr>
              <a:t>RELIEVER</a:t>
            </a:r>
          </a:p>
          <a:p>
            <a:pPr eaLnBrk="1" hangingPunct="1"/>
            <a:endParaRPr lang="en-US" altLang="en-US" sz="700" b="1"/>
          </a:p>
        </p:txBody>
      </p:sp>
      <p:sp>
        <p:nvSpPr>
          <p:cNvPr id="154633" name="Rectangle 14"/>
          <p:cNvSpPr>
            <a:spLocks/>
          </p:cNvSpPr>
          <p:nvPr/>
        </p:nvSpPr>
        <p:spPr bwMode="auto">
          <a:xfrm>
            <a:off x="1619250" y="4964113"/>
            <a:ext cx="10525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700" b="1">
                <a:solidFill>
                  <a:srgbClr val="134679"/>
                </a:solidFill>
                <a:latin typeface="Arial Bold" charset="0"/>
                <a:sym typeface="Arial Bold" charset="0"/>
              </a:rPr>
              <a:t>CONSIDER </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THIS STEP FOR CHILDREN</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 WITH:</a:t>
            </a:r>
          </a:p>
          <a:p>
            <a:pPr eaLnBrk="1" hangingPunct="1"/>
            <a:endParaRPr lang="en-US" altLang="en-US" sz="700" b="1"/>
          </a:p>
        </p:txBody>
      </p:sp>
      <p:sp>
        <p:nvSpPr>
          <p:cNvPr id="154634" name="Rectangle 17"/>
          <p:cNvSpPr>
            <a:spLocks/>
          </p:cNvSpPr>
          <p:nvPr/>
        </p:nvSpPr>
        <p:spPr bwMode="auto">
          <a:xfrm>
            <a:off x="2843213" y="4941888"/>
            <a:ext cx="5715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3175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dirty="0"/>
              <a:t>Infrequent </a:t>
            </a:r>
            <a:br>
              <a:rPr lang="en-US" altLang="en-US" sz="600" dirty="0"/>
            </a:br>
            <a:r>
              <a:rPr lang="en-US" altLang="en-US" sz="600" dirty="0"/>
              <a:t>viral wheezing and no or few interval symptoms</a:t>
            </a:r>
          </a:p>
          <a:p>
            <a:pPr eaLnBrk="1" hangingPunct="1"/>
            <a:endParaRPr lang="en-US" altLang="en-US" sz="600" dirty="0"/>
          </a:p>
        </p:txBody>
      </p:sp>
      <p:sp>
        <p:nvSpPr>
          <p:cNvPr id="154635" name="Rectangle 18"/>
          <p:cNvSpPr>
            <a:spLocks/>
          </p:cNvSpPr>
          <p:nvPr/>
        </p:nvSpPr>
        <p:spPr bwMode="auto">
          <a:xfrm>
            <a:off x="3454400" y="4941888"/>
            <a:ext cx="1909763"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563"/>
              </a:spcBef>
            </a:pPr>
            <a:r>
              <a:rPr lang="en-US" altLang="en-US" sz="600" dirty="0"/>
              <a:t>Symptom pattern consistent with asthma </a:t>
            </a:r>
            <a:br>
              <a:rPr lang="en-US" altLang="en-US" sz="600" dirty="0"/>
            </a:br>
            <a:r>
              <a:rPr lang="en-US" altLang="en-US" sz="600" dirty="0"/>
              <a:t>and asthma symptoms not well-controlled, or </a:t>
            </a:r>
            <a:br>
              <a:rPr lang="en-US" altLang="en-US" sz="600" dirty="0"/>
            </a:br>
            <a:r>
              <a:rPr lang="en-US" altLang="en-US" sz="600" dirty="0"/>
              <a:t>≥3 exacerbations per year </a:t>
            </a:r>
          </a:p>
          <a:p>
            <a:pPr eaLnBrk="1" hangingPunct="1">
              <a:spcBef>
                <a:spcPts val="563"/>
              </a:spcBef>
            </a:pPr>
            <a:r>
              <a:rPr lang="en-US" altLang="en-US" sz="600" dirty="0"/>
              <a:t>Symptom pattern not consistent with asthma but wheezing episodes occur frequently, e.g. every </a:t>
            </a:r>
            <a:br>
              <a:rPr lang="en-US" altLang="en-US" sz="600" dirty="0"/>
            </a:br>
            <a:r>
              <a:rPr lang="en-US" altLang="en-US" sz="600" dirty="0"/>
              <a:t>6–8 weeks. </a:t>
            </a:r>
            <a:br>
              <a:rPr lang="en-US" altLang="en-US" sz="600" dirty="0"/>
            </a:br>
            <a:r>
              <a:rPr lang="en-US" altLang="en-US" sz="600" dirty="0"/>
              <a:t>Give diagnostic trial for 3 months.</a:t>
            </a:r>
          </a:p>
        </p:txBody>
      </p:sp>
      <p:sp>
        <p:nvSpPr>
          <p:cNvPr id="154636" name="Rectangle 19"/>
          <p:cNvSpPr>
            <a:spLocks/>
          </p:cNvSpPr>
          <p:nvPr/>
        </p:nvSpPr>
        <p:spPr bwMode="auto">
          <a:xfrm>
            <a:off x="5505450" y="4941888"/>
            <a:ext cx="8667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a:t>Asthma diagnosis, and not well-controlled on </a:t>
            </a:r>
            <a:br>
              <a:rPr lang="en-US" altLang="en-US" sz="600"/>
            </a:br>
            <a:r>
              <a:rPr lang="en-US" altLang="en-US" sz="600"/>
              <a:t>low dose ICS</a:t>
            </a:r>
          </a:p>
        </p:txBody>
      </p:sp>
      <p:sp>
        <p:nvSpPr>
          <p:cNvPr id="154637" name="Rectangle 20"/>
          <p:cNvSpPr>
            <a:spLocks/>
          </p:cNvSpPr>
          <p:nvPr/>
        </p:nvSpPr>
        <p:spPr bwMode="auto">
          <a:xfrm>
            <a:off x="6405563" y="4941888"/>
            <a:ext cx="68738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a:t>Not well-</a:t>
            </a:r>
            <a:br>
              <a:rPr lang="en-US" altLang="en-US" sz="600"/>
            </a:br>
            <a:r>
              <a:rPr lang="en-US" altLang="en-US" sz="600"/>
              <a:t>controlled </a:t>
            </a:r>
            <a:br>
              <a:rPr lang="en-US" altLang="en-US" sz="600"/>
            </a:br>
            <a:r>
              <a:rPr lang="en-US" altLang="en-US" sz="600"/>
              <a:t>on double </a:t>
            </a:r>
            <a:br>
              <a:rPr lang="en-US" altLang="en-US" sz="600"/>
            </a:br>
            <a:r>
              <a:rPr lang="en-US" altLang="en-US" sz="600"/>
              <a:t>ICS</a:t>
            </a:r>
          </a:p>
          <a:p>
            <a:pPr eaLnBrk="1" hangingPunct="1"/>
            <a:endParaRPr lang="en-US" altLang="en-US" sz="600"/>
          </a:p>
        </p:txBody>
      </p:sp>
      <p:sp>
        <p:nvSpPr>
          <p:cNvPr id="154638" name="Rectangle 21"/>
          <p:cNvSpPr>
            <a:spLocks/>
          </p:cNvSpPr>
          <p:nvPr/>
        </p:nvSpPr>
        <p:spPr bwMode="auto">
          <a:xfrm>
            <a:off x="5529263" y="5429250"/>
            <a:ext cx="134778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a:t>First check diagnosis, inhaler skills, adherence, exposures</a:t>
            </a:r>
          </a:p>
        </p:txBody>
      </p:sp>
      <p:sp>
        <p:nvSpPr>
          <p:cNvPr id="154639" name="Rectangle 22"/>
          <p:cNvSpPr>
            <a:spLocks/>
          </p:cNvSpPr>
          <p:nvPr/>
        </p:nvSpPr>
        <p:spPr bwMode="auto">
          <a:xfrm>
            <a:off x="2847975" y="4581525"/>
            <a:ext cx="4029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900" dirty="0"/>
              <a:t>As-needed short-acting beta</a:t>
            </a:r>
            <a:r>
              <a:rPr lang="en-US" altLang="en-US" sz="900" baseline="-25000" dirty="0"/>
              <a:t>2</a:t>
            </a:r>
            <a:r>
              <a:rPr lang="en-US" altLang="en-US" sz="900" dirty="0"/>
              <a:t>-agonist (all children) </a:t>
            </a:r>
          </a:p>
        </p:txBody>
      </p:sp>
      <p:sp>
        <p:nvSpPr>
          <p:cNvPr id="154640" name="Rectangle 23"/>
          <p:cNvSpPr>
            <a:spLocks/>
          </p:cNvSpPr>
          <p:nvPr/>
        </p:nvSpPr>
        <p:spPr bwMode="auto">
          <a:xfrm>
            <a:off x="3419475" y="4221163"/>
            <a:ext cx="2017713" cy="19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70000"/>
              </a:lnSpc>
              <a:spcBef>
                <a:spcPts val="275"/>
              </a:spcBef>
            </a:pPr>
            <a:r>
              <a:rPr lang="en-US" altLang="en-US" sz="700" i="1" dirty="0">
                <a:latin typeface="Arial Italic" charset="0"/>
                <a:sym typeface="Arial Italic" charset="0"/>
              </a:rPr>
              <a:t>Leukotriene receptor antagonist (LTRA)</a:t>
            </a:r>
          </a:p>
          <a:p>
            <a:pPr algn="ctr" eaLnBrk="1" hangingPunct="1">
              <a:lnSpc>
                <a:spcPct val="70000"/>
              </a:lnSpc>
              <a:spcBef>
                <a:spcPts val="275"/>
              </a:spcBef>
            </a:pPr>
            <a:r>
              <a:rPr lang="en-US" altLang="en-US" sz="700" i="1" dirty="0">
                <a:latin typeface="Arial Italic" charset="0"/>
                <a:sym typeface="Arial Italic" charset="0"/>
              </a:rPr>
              <a:t>Intermittent ICS</a:t>
            </a:r>
          </a:p>
        </p:txBody>
      </p:sp>
      <p:sp>
        <p:nvSpPr>
          <p:cNvPr id="154641" name="Rectangle 24"/>
          <p:cNvSpPr>
            <a:spLocks/>
          </p:cNvSpPr>
          <p:nvPr/>
        </p:nvSpPr>
        <p:spPr bwMode="auto">
          <a:xfrm>
            <a:off x="5473700" y="4221163"/>
            <a:ext cx="866775"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700" i="1" dirty="0">
                <a:latin typeface="Arial Italic" charset="0"/>
                <a:sym typeface="Arial Italic" charset="0"/>
              </a:rPr>
              <a:t>Low dose ICS + LTRA</a:t>
            </a:r>
          </a:p>
          <a:p>
            <a:pPr algn="ctr" eaLnBrk="1" hangingPunct="1">
              <a:spcBef>
                <a:spcPts val="275"/>
              </a:spcBef>
            </a:pPr>
            <a:endParaRPr lang="en-US" altLang="en-US" sz="700" i="1" dirty="0"/>
          </a:p>
        </p:txBody>
      </p:sp>
      <p:sp>
        <p:nvSpPr>
          <p:cNvPr id="281621" name="Rectangle 25"/>
          <p:cNvSpPr>
            <a:spLocks/>
          </p:cNvSpPr>
          <p:nvPr/>
        </p:nvSpPr>
        <p:spPr bwMode="auto">
          <a:xfrm>
            <a:off x="6303963" y="4221163"/>
            <a:ext cx="55403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70000"/>
              </a:lnSpc>
              <a:spcBef>
                <a:spcPts val="275"/>
              </a:spcBef>
              <a:defRPr/>
            </a:pPr>
            <a:r>
              <a:rPr lang="en-US" sz="500" i="1" kern="600" dirty="0">
                <a:latin typeface="Arial Italic" charset="0"/>
                <a:ea typeface="ＭＳ Ｐゴシック" charset="0"/>
                <a:cs typeface="ＭＳ Ｐゴシック" charset="0"/>
                <a:sym typeface="Arial Italic" charset="0"/>
              </a:rPr>
              <a:t>Add LTRA </a:t>
            </a:r>
          </a:p>
          <a:p>
            <a:pPr algn="ctr">
              <a:lnSpc>
                <a:spcPct val="70000"/>
              </a:lnSpc>
              <a:spcBef>
                <a:spcPts val="275"/>
              </a:spcBef>
              <a:defRPr/>
            </a:pPr>
            <a:r>
              <a:rPr lang="en-US" sz="500" i="1" kern="600" dirty="0">
                <a:latin typeface="Arial Italic" charset="0"/>
                <a:ea typeface="ＭＳ Ｐゴシック" charset="0"/>
                <a:cs typeface="ＭＳ Ｐゴシック" charset="0"/>
                <a:sym typeface="Arial Italic" charset="0"/>
              </a:rPr>
              <a:t>Inc. ICS</a:t>
            </a:r>
            <a:br>
              <a:rPr lang="en-US" sz="500" i="1" kern="600" dirty="0">
                <a:latin typeface="Arial Italic" charset="0"/>
                <a:ea typeface="ＭＳ Ｐゴシック" charset="0"/>
                <a:cs typeface="ＭＳ Ｐゴシック" charset="0"/>
                <a:sym typeface="Arial Italic" charset="0"/>
              </a:rPr>
            </a:br>
            <a:r>
              <a:rPr lang="en-US" sz="500" i="1" kern="600" dirty="0">
                <a:latin typeface="Arial Italic" charset="0"/>
                <a:ea typeface="ＭＳ Ｐゴシック" charset="0"/>
                <a:cs typeface="ＭＳ Ｐゴシック" charset="0"/>
                <a:sym typeface="Arial Italic" charset="0"/>
              </a:rPr>
              <a:t>frequency</a:t>
            </a:r>
          </a:p>
          <a:p>
            <a:pPr algn="ctr">
              <a:lnSpc>
                <a:spcPct val="70000"/>
              </a:lnSpc>
              <a:spcBef>
                <a:spcPts val="275"/>
              </a:spcBef>
              <a:defRPr/>
            </a:pPr>
            <a:r>
              <a:rPr lang="en-US" sz="500" i="1" kern="600" dirty="0">
                <a:latin typeface="Arial Italic" charset="0"/>
                <a:ea typeface="ＭＳ Ｐゴシック" charset="0"/>
                <a:cs typeface="ＭＳ Ｐゴシック" charset="0"/>
                <a:sym typeface="Arial Italic" charset="0"/>
              </a:rPr>
              <a:t>Add </a:t>
            </a:r>
            <a:r>
              <a:rPr lang="en-US" sz="500" i="1" kern="600" dirty="0" err="1">
                <a:latin typeface="Arial Italic" charset="0"/>
                <a:ea typeface="ＭＳ Ｐゴシック" charset="0"/>
                <a:cs typeface="ＭＳ Ｐゴシック" charset="0"/>
                <a:sym typeface="Arial Italic" charset="0"/>
              </a:rPr>
              <a:t>intermitt</a:t>
            </a:r>
            <a:r>
              <a:rPr lang="en-US" sz="500" i="1" kern="600" dirty="0">
                <a:latin typeface="Arial Italic" charset="0"/>
                <a:ea typeface="ＭＳ Ｐゴシック" charset="0"/>
                <a:cs typeface="ＭＳ Ｐゴシック" charset="0"/>
                <a:sym typeface="Arial Italic" charset="0"/>
              </a:rPr>
              <a:t> ICS</a:t>
            </a:r>
          </a:p>
        </p:txBody>
      </p:sp>
      <p:sp>
        <p:nvSpPr>
          <p:cNvPr id="281622" name="Rectangle 26"/>
          <p:cNvSpPr>
            <a:spLocks/>
          </p:cNvSpPr>
          <p:nvPr/>
        </p:nvSpPr>
        <p:spPr bwMode="auto">
          <a:xfrm>
            <a:off x="6300788" y="3500438"/>
            <a:ext cx="57626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700" kern="900" dirty="0">
                <a:latin typeface="Arial" charset="0"/>
                <a:ea typeface="ＭＳ Ｐゴシック" charset="0"/>
                <a:cs typeface="ＭＳ Ｐゴシック" charset="0"/>
              </a:rPr>
              <a:t>Continue controller </a:t>
            </a:r>
            <a:br>
              <a:rPr lang="en-US" sz="700" kern="900" dirty="0">
                <a:latin typeface="Arial" charset="0"/>
                <a:ea typeface="ＭＳ Ｐゴシック" charset="0"/>
                <a:cs typeface="ＭＳ Ｐゴシック" charset="0"/>
              </a:rPr>
            </a:br>
            <a:r>
              <a:rPr lang="en-US" sz="700" kern="900" dirty="0">
                <a:latin typeface="Arial" charset="0"/>
                <a:ea typeface="ＭＳ Ｐゴシック" charset="0"/>
                <a:cs typeface="ＭＳ Ｐゴシック" charset="0"/>
              </a:rPr>
              <a:t>&amp; refer for specialist assessment</a:t>
            </a:r>
          </a:p>
        </p:txBody>
      </p:sp>
      <p:sp>
        <p:nvSpPr>
          <p:cNvPr id="154644" name="Rectangle 27"/>
          <p:cNvSpPr>
            <a:spLocks/>
          </p:cNvSpPr>
          <p:nvPr/>
        </p:nvSpPr>
        <p:spPr bwMode="auto">
          <a:xfrm>
            <a:off x="5437188" y="3716338"/>
            <a:ext cx="863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700" b="1">
                <a:sym typeface="Arial Bold" charset="0"/>
              </a:rPr>
              <a:t>Double </a:t>
            </a:r>
            <a:br>
              <a:rPr lang="en-US" altLang="en-US" sz="700" b="1">
                <a:sym typeface="Arial Bold" charset="0"/>
              </a:rPr>
            </a:br>
            <a:r>
              <a:rPr lang="ja-JP" altLang="en-US" sz="700" b="1">
                <a:sym typeface="Arial Bold" charset="0"/>
              </a:rPr>
              <a:t>‘</a:t>
            </a:r>
            <a:r>
              <a:rPr lang="en-US" altLang="ja-JP" sz="700" b="1">
                <a:cs typeface="Arial" pitchFamily="34" charset="0"/>
                <a:sym typeface="Arial Bold" charset="0"/>
              </a:rPr>
              <a:t>low dose</a:t>
            </a:r>
            <a:r>
              <a:rPr lang="ja-JP" altLang="en-US" sz="700" b="1">
                <a:sym typeface="Arial Bold" charset="0"/>
              </a:rPr>
              <a:t>’</a:t>
            </a:r>
            <a:r>
              <a:rPr lang="en-US" altLang="ja-JP" sz="700" b="1">
                <a:cs typeface="Arial" pitchFamily="34" charset="0"/>
                <a:sym typeface="Arial Bold" charset="0"/>
              </a:rPr>
              <a:t> </a:t>
            </a:r>
            <a:br>
              <a:rPr lang="en-US" altLang="ja-JP" sz="700" b="1">
                <a:cs typeface="Arial" pitchFamily="34" charset="0"/>
                <a:sym typeface="Arial Bold" charset="0"/>
              </a:rPr>
            </a:br>
            <a:r>
              <a:rPr lang="en-US" altLang="ja-JP" sz="700" b="1">
                <a:cs typeface="Arial" pitchFamily="34" charset="0"/>
                <a:sym typeface="Arial Bold" charset="0"/>
              </a:rPr>
              <a:t>ICS</a:t>
            </a:r>
            <a:endParaRPr lang="en-US" altLang="en-US" sz="700" b="1">
              <a:cs typeface="Arial" pitchFamily="34" charset="0"/>
              <a:sym typeface="Arial Bold" charset="0"/>
            </a:endParaRPr>
          </a:p>
        </p:txBody>
      </p:sp>
      <p:sp>
        <p:nvSpPr>
          <p:cNvPr id="154645" name="Rectangle 28"/>
          <p:cNvSpPr>
            <a:spLocks/>
          </p:cNvSpPr>
          <p:nvPr/>
        </p:nvSpPr>
        <p:spPr bwMode="auto">
          <a:xfrm>
            <a:off x="3402013" y="3902075"/>
            <a:ext cx="20542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latin typeface="Arial Bold" charset="0"/>
                <a:sym typeface="Arial Bold" charset="0"/>
              </a:rPr>
              <a:t>Daily low dose ICS</a:t>
            </a:r>
          </a:p>
        </p:txBody>
      </p:sp>
      <p:sp>
        <p:nvSpPr>
          <p:cNvPr id="154646" name="Rectangle 29"/>
          <p:cNvSpPr>
            <a:spLocks/>
          </p:cNvSpPr>
          <p:nvPr/>
        </p:nvSpPr>
        <p:spPr bwMode="auto">
          <a:xfrm>
            <a:off x="2843213" y="3429000"/>
            <a:ext cx="576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latin typeface="Arial Bold" charset="0"/>
                <a:sym typeface="Arial Bold" charset="0"/>
              </a:rPr>
              <a:t>STEP 1</a:t>
            </a:r>
          </a:p>
        </p:txBody>
      </p:sp>
      <p:sp>
        <p:nvSpPr>
          <p:cNvPr id="154647" name="Rectangle 30"/>
          <p:cNvSpPr>
            <a:spLocks/>
          </p:cNvSpPr>
          <p:nvPr/>
        </p:nvSpPr>
        <p:spPr bwMode="auto">
          <a:xfrm>
            <a:off x="3419475" y="3429000"/>
            <a:ext cx="2017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latin typeface="Arial Bold" charset="0"/>
                <a:sym typeface="Arial Bold" charset="0"/>
              </a:rPr>
              <a:t>STEP 2</a:t>
            </a:r>
          </a:p>
        </p:txBody>
      </p:sp>
      <p:sp>
        <p:nvSpPr>
          <p:cNvPr id="154648" name="Rectangle 31"/>
          <p:cNvSpPr>
            <a:spLocks/>
          </p:cNvSpPr>
          <p:nvPr/>
        </p:nvSpPr>
        <p:spPr bwMode="auto">
          <a:xfrm>
            <a:off x="5437188" y="3348038"/>
            <a:ext cx="9350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70000"/>
              </a:lnSpc>
            </a:pPr>
            <a:r>
              <a:rPr lang="en-US" altLang="en-US" sz="800" b="1">
                <a:latin typeface="Arial Bold" charset="0"/>
                <a:sym typeface="Arial Bold" charset="0"/>
              </a:rPr>
              <a:t>STEP 3</a:t>
            </a:r>
          </a:p>
        </p:txBody>
      </p:sp>
      <p:sp>
        <p:nvSpPr>
          <p:cNvPr id="154649" name="Rectangle 32"/>
          <p:cNvSpPr>
            <a:spLocks/>
          </p:cNvSpPr>
          <p:nvPr/>
        </p:nvSpPr>
        <p:spPr bwMode="auto">
          <a:xfrm>
            <a:off x="6300788" y="3068638"/>
            <a:ext cx="5762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latin typeface="Arial Bold" charset="0"/>
                <a:sym typeface="Arial Bold" charset="0"/>
              </a:rPr>
              <a:t>STEP 4</a:t>
            </a:r>
          </a:p>
        </p:txBody>
      </p:sp>
      <p:sp>
        <p:nvSpPr>
          <p:cNvPr id="154650" name="Rectangle 13"/>
          <p:cNvSpPr>
            <a:spLocks/>
          </p:cNvSpPr>
          <p:nvPr/>
        </p:nvSpPr>
        <p:spPr bwMode="auto">
          <a:xfrm>
            <a:off x="3074988" y="2060575"/>
            <a:ext cx="633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ts val="425"/>
              </a:spcBef>
            </a:pPr>
            <a:r>
              <a:rPr lang="en-US" altLang="en-US" sz="600"/>
              <a:t>Symptoms</a:t>
            </a:r>
          </a:p>
          <a:p>
            <a:pPr eaLnBrk="1" hangingPunct="1">
              <a:lnSpc>
                <a:spcPct val="80000"/>
              </a:lnSpc>
              <a:spcBef>
                <a:spcPts val="425"/>
              </a:spcBef>
            </a:pPr>
            <a:r>
              <a:rPr lang="en-US" altLang="en-US" sz="600"/>
              <a:t>Exacerbations</a:t>
            </a:r>
          </a:p>
          <a:p>
            <a:pPr eaLnBrk="1" hangingPunct="1">
              <a:lnSpc>
                <a:spcPct val="80000"/>
              </a:lnSpc>
              <a:spcBef>
                <a:spcPts val="425"/>
              </a:spcBef>
            </a:pPr>
            <a:r>
              <a:rPr lang="en-US" altLang="en-US" sz="600"/>
              <a:t>Side-effects</a:t>
            </a:r>
          </a:p>
          <a:p>
            <a:pPr eaLnBrk="1" hangingPunct="1">
              <a:lnSpc>
                <a:spcPct val="80000"/>
              </a:lnSpc>
              <a:spcBef>
                <a:spcPts val="425"/>
              </a:spcBef>
            </a:pPr>
            <a:r>
              <a:rPr lang="en-US" altLang="en-US" sz="600"/>
              <a:t>Parent satisfaction</a:t>
            </a:r>
          </a:p>
        </p:txBody>
      </p:sp>
      <p:sp>
        <p:nvSpPr>
          <p:cNvPr id="154651" name="Rectangle 11"/>
          <p:cNvSpPr>
            <a:spLocks/>
          </p:cNvSpPr>
          <p:nvPr/>
        </p:nvSpPr>
        <p:spPr bwMode="auto">
          <a:xfrm>
            <a:off x="5219700" y="1341438"/>
            <a:ext cx="1047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ts val="425"/>
              </a:spcBef>
            </a:pPr>
            <a:r>
              <a:rPr lang="en-US" altLang="en-US" sz="600"/>
              <a:t>Diagnosis</a:t>
            </a:r>
          </a:p>
          <a:p>
            <a:pPr eaLnBrk="1" hangingPunct="1">
              <a:lnSpc>
                <a:spcPct val="80000"/>
              </a:lnSpc>
              <a:spcBef>
                <a:spcPts val="425"/>
              </a:spcBef>
            </a:pPr>
            <a:r>
              <a:rPr lang="en-US" altLang="en-US" sz="600"/>
              <a:t>Symptom control &amp; risk factors</a:t>
            </a:r>
          </a:p>
          <a:p>
            <a:pPr eaLnBrk="1" hangingPunct="1">
              <a:lnSpc>
                <a:spcPct val="80000"/>
              </a:lnSpc>
              <a:spcBef>
                <a:spcPts val="425"/>
              </a:spcBef>
            </a:pPr>
            <a:r>
              <a:rPr lang="en-US" altLang="en-US" sz="600"/>
              <a:t>Inhaler technique &amp; adherence</a:t>
            </a:r>
          </a:p>
          <a:p>
            <a:pPr eaLnBrk="1" hangingPunct="1">
              <a:lnSpc>
                <a:spcPct val="80000"/>
              </a:lnSpc>
              <a:spcBef>
                <a:spcPts val="425"/>
              </a:spcBef>
            </a:pPr>
            <a:r>
              <a:rPr lang="en-US" altLang="en-US" sz="600"/>
              <a:t>Parent preference</a:t>
            </a:r>
          </a:p>
        </p:txBody>
      </p:sp>
      <p:sp>
        <p:nvSpPr>
          <p:cNvPr id="154652" name="Rectangle 12"/>
          <p:cNvSpPr>
            <a:spLocks/>
          </p:cNvSpPr>
          <p:nvPr/>
        </p:nvSpPr>
        <p:spPr bwMode="auto">
          <a:xfrm>
            <a:off x="5435600" y="2374900"/>
            <a:ext cx="10826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ts val="425"/>
              </a:spcBef>
            </a:pPr>
            <a:r>
              <a:rPr lang="en-US" altLang="en-US" sz="600"/>
              <a:t>Asthma medications</a:t>
            </a:r>
          </a:p>
          <a:p>
            <a:pPr eaLnBrk="1" hangingPunct="1">
              <a:lnSpc>
                <a:spcPct val="80000"/>
              </a:lnSpc>
              <a:spcBef>
                <a:spcPts val="425"/>
              </a:spcBef>
            </a:pPr>
            <a:r>
              <a:rPr lang="en-US" altLang="en-US" sz="600"/>
              <a:t>Non-pharmacological strategies</a:t>
            </a:r>
          </a:p>
          <a:p>
            <a:pPr eaLnBrk="1" hangingPunct="1">
              <a:lnSpc>
                <a:spcPct val="80000"/>
              </a:lnSpc>
              <a:spcBef>
                <a:spcPts val="425"/>
              </a:spcBef>
            </a:pPr>
            <a:r>
              <a:rPr lang="en-US" altLang="en-US" sz="600"/>
              <a:t>Treat modifiable risk factors</a:t>
            </a:r>
          </a:p>
        </p:txBody>
      </p:sp>
      <p:sp>
        <p:nvSpPr>
          <p:cNvPr id="154653" name="Rectangle 38"/>
          <p:cNvSpPr>
            <a:spLocks noChangeArrowheads="1"/>
          </p:cNvSpPr>
          <p:nvPr/>
        </p:nvSpPr>
        <p:spPr bwMode="auto">
          <a:xfrm>
            <a:off x="2843213" y="5876925"/>
            <a:ext cx="3562350" cy="68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eaLnBrk="0" hangingPunct="0">
              <a:tabLst>
                <a:tab pos="201613" algn="l"/>
              </a:tabLst>
              <a:defRPr sz="2400">
                <a:solidFill>
                  <a:schemeClr val="tx1"/>
                </a:solidFill>
                <a:latin typeface="Arial" pitchFamily="34" charset="0"/>
                <a:ea typeface="ＭＳ Ｐゴシック" pitchFamily="34" charset="-128"/>
              </a:defRPr>
            </a:lvl1pPr>
            <a:lvl2pPr marL="742950" indent="-285750" eaLnBrk="0" hangingPunct="0">
              <a:tabLst>
                <a:tab pos="201613" algn="l"/>
              </a:tabLst>
              <a:defRPr sz="2400">
                <a:solidFill>
                  <a:schemeClr val="tx1"/>
                </a:solidFill>
                <a:latin typeface="Arial" pitchFamily="34" charset="0"/>
                <a:ea typeface="ＭＳ Ｐゴシック" pitchFamily="34" charset="-128"/>
              </a:defRPr>
            </a:lvl2pPr>
            <a:lvl3pPr marL="1143000" indent="-228600" eaLnBrk="0" hangingPunct="0">
              <a:tabLst>
                <a:tab pos="201613" algn="l"/>
              </a:tabLst>
              <a:defRPr sz="2400">
                <a:solidFill>
                  <a:schemeClr val="tx1"/>
                </a:solidFill>
                <a:latin typeface="Arial" pitchFamily="34" charset="0"/>
                <a:ea typeface="ＭＳ Ｐゴシック" pitchFamily="34" charset="-128"/>
              </a:defRPr>
            </a:lvl3pPr>
            <a:lvl4pPr marL="1600200" indent="-228600" eaLnBrk="0" hangingPunct="0">
              <a:tabLst>
                <a:tab pos="201613" algn="l"/>
              </a:tabLst>
              <a:defRPr sz="2400">
                <a:solidFill>
                  <a:schemeClr val="tx1"/>
                </a:solidFill>
                <a:latin typeface="Arial" pitchFamily="34" charset="0"/>
                <a:ea typeface="ＭＳ Ｐゴシック" pitchFamily="34" charset="-128"/>
              </a:defRPr>
            </a:lvl4pPr>
            <a:lvl5pPr marL="2057400" indent="-228600" eaLnBrk="0" hangingPunct="0">
              <a:tabLst>
                <a:tab pos="2016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9pPr>
          </a:lstStyle>
          <a:p>
            <a:pPr eaLnBrk="1" hangingPunct="1">
              <a:lnSpc>
                <a:spcPct val="70000"/>
              </a:lnSpc>
              <a:spcBef>
                <a:spcPts val="563"/>
              </a:spcBef>
              <a:spcAft>
                <a:spcPts val="600"/>
              </a:spcAft>
            </a:pPr>
            <a:r>
              <a:rPr lang="en-US" altLang="en-US" sz="700" b="1" dirty="0">
                <a:sym typeface="Arial Bold" charset="0"/>
              </a:rPr>
              <a:t>ALL CHILDREN</a:t>
            </a:r>
            <a:endParaRPr lang="en-US" altLang="en-US" sz="700" b="1" dirty="0"/>
          </a:p>
          <a:p>
            <a:pPr eaLnBrk="1" hangingPunct="1">
              <a:lnSpc>
                <a:spcPct val="70000"/>
              </a:lnSpc>
              <a:spcBef>
                <a:spcPts val="150"/>
              </a:spcBef>
              <a:spcAft>
                <a:spcPts val="200"/>
              </a:spcAft>
            </a:pPr>
            <a:r>
              <a:rPr lang="en-US" altLang="en-US" sz="600" dirty="0">
                <a:latin typeface="Arial Bold" charset="0"/>
                <a:sym typeface="Arial Bold" charset="0"/>
              </a:rPr>
              <a:t>•     </a:t>
            </a:r>
            <a:r>
              <a:rPr lang="en-US" altLang="en-US" sz="600" b="1" dirty="0">
                <a:latin typeface="Arial Bold" charset="0"/>
                <a:sym typeface="Arial Bold" charset="0"/>
              </a:rPr>
              <a:t>Assess</a:t>
            </a:r>
            <a:r>
              <a:rPr lang="en-US" altLang="en-US" sz="600" dirty="0"/>
              <a:t> symptom control, future risk, comorbidities</a:t>
            </a:r>
          </a:p>
          <a:p>
            <a:pPr eaLnBrk="1" hangingPunct="1">
              <a:lnSpc>
                <a:spcPct val="70000"/>
              </a:lnSpc>
              <a:spcBef>
                <a:spcPts val="150"/>
              </a:spcBef>
              <a:spcAft>
                <a:spcPts val="200"/>
              </a:spcAft>
            </a:pPr>
            <a:r>
              <a:rPr lang="en-US" altLang="en-US" sz="600" dirty="0">
                <a:latin typeface="Arial Bold" charset="0"/>
                <a:sym typeface="Arial Bold" charset="0"/>
              </a:rPr>
              <a:t>•     </a:t>
            </a:r>
            <a:r>
              <a:rPr lang="en-US" altLang="en-US" sz="600" b="1" dirty="0">
                <a:latin typeface="Arial Bold" charset="0"/>
                <a:sym typeface="Arial Bold" charset="0"/>
              </a:rPr>
              <a:t>Self-management: </a:t>
            </a:r>
            <a:r>
              <a:rPr lang="en-US" altLang="en-US" sz="600" dirty="0"/>
              <a:t>education, inhaler skills, written asthma action plan, adherence</a:t>
            </a:r>
          </a:p>
          <a:p>
            <a:pPr eaLnBrk="1" hangingPunct="1">
              <a:lnSpc>
                <a:spcPct val="70000"/>
              </a:lnSpc>
              <a:spcBef>
                <a:spcPts val="150"/>
              </a:spcBef>
              <a:spcAft>
                <a:spcPts val="200"/>
              </a:spcAft>
            </a:pPr>
            <a:r>
              <a:rPr lang="en-US" altLang="en-US" sz="600" dirty="0">
                <a:latin typeface="Arial Bold" charset="0"/>
                <a:sym typeface="Arial Bold" charset="0"/>
              </a:rPr>
              <a:t>•     </a:t>
            </a:r>
            <a:r>
              <a:rPr lang="en-US" altLang="en-US" sz="600" b="1" dirty="0">
                <a:latin typeface="Arial Bold" charset="0"/>
                <a:sym typeface="Arial Bold" charset="0"/>
              </a:rPr>
              <a:t>Regular review:</a:t>
            </a:r>
            <a:r>
              <a:rPr lang="en-US" altLang="en-US" sz="600" b="1" dirty="0"/>
              <a:t> </a:t>
            </a:r>
            <a:r>
              <a:rPr lang="en-US" altLang="en-US" sz="600" dirty="0"/>
              <a:t>assess response, adverse events, establish minimal </a:t>
            </a:r>
            <a:r>
              <a:rPr lang="en-US" altLang="en-US" sz="600" dirty="0" smtClean="0"/>
              <a:t>effective treatment</a:t>
            </a:r>
            <a:endParaRPr lang="en-US" altLang="en-US" sz="600" dirty="0"/>
          </a:p>
          <a:p>
            <a:pPr eaLnBrk="1" hangingPunct="1">
              <a:lnSpc>
                <a:spcPct val="70000"/>
              </a:lnSpc>
              <a:spcBef>
                <a:spcPts val="150"/>
              </a:spcBef>
              <a:spcAft>
                <a:spcPts val="200"/>
              </a:spcAft>
            </a:pPr>
            <a:r>
              <a:rPr lang="en-US" altLang="en-US" sz="600" dirty="0">
                <a:latin typeface="Arial Bold" charset="0"/>
                <a:sym typeface="Arial Bold" charset="0"/>
              </a:rPr>
              <a:t>•     </a:t>
            </a:r>
            <a:r>
              <a:rPr lang="en-US" altLang="en-US" sz="600" dirty="0"/>
              <a:t>(Where relevant): environmental control for smoke, allergens, indoor/outdoor air pollution</a:t>
            </a:r>
          </a:p>
        </p:txBody>
      </p:sp>
      <p:sp>
        <p:nvSpPr>
          <p:cNvPr id="154654" name="Rectangle 11"/>
          <p:cNvSpPr>
            <a:spLocks/>
          </p:cNvSpPr>
          <p:nvPr/>
        </p:nvSpPr>
        <p:spPr bwMode="auto">
          <a:xfrm>
            <a:off x="1725613" y="5949950"/>
            <a:ext cx="9461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700" b="1">
                <a:solidFill>
                  <a:srgbClr val="134679"/>
                </a:solidFill>
                <a:latin typeface="Arial Bold" charset="0"/>
                <a:sym typeface="Arial Bold" charset="0"/>
              </a:rPr>
              <a:t>KEY </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ISSUES</a:t>
            </a:r>
            <a:endParaRPr lang="en-US" altLang="en-US" sz="700"/>
          </a:p>
        </p:txBody>
      </p:sp>
      <p:grpSp>
        <p:nvGrpSpPr>
          <p:cNvPr id="154655" name="Group 1"/>
          <p:cNvGrpSpPr>
            <a:grpSpLocks/>
          </p:cNvGrpSpPr>
          <p:nvPr/>
        </p:nvGrpSpPr>
        <p:grpSpPr bwMode="auto">
          <a:xfrm>
            <a:off x="4054475" y="1770063"/>
            <a:ext cx="1089025" cy="1163637"/>
            <a:chOff x="2799598" y="2692400"/>
            <a:chExt cx="2437835" cy="2603618"/>
          </a:xfrm>
        </p:grpSpPr>
        <p:sp>
          <p:nvSpPr>
            <p:cNvPr id="35" name="Rectangle 34"/>
            <p:cNvSpPr/>
            <p:nvPr/>
          </p:nvSpPr>
          <p:spPr>
            <a:xfrm rot="18616622">
              <a:off x="2688622" y="2803376"/>
              <a:ext cx="2402625"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800" b="1" dirty="0">
                  <a:ln w="12700">
                    <a:noFill/>
                    <a:prstDash val="solid"/>
                  </a:ln>
                  <a:solidFill>
                    <a:schemeClr val="bg1"/>
                  </a:solidFill>
                  <a:cs typeface="Arial"/>
                </a:rPr>
                <a:t>REVIEW RESPONSE</a:t>
              </a:r>
            </a:p>
          </p:txBody>
        </p:sp>
        <p:sp>
          <p:nvSpPr>
            <p:cNvPr id="36" name="Rectangle 35"/>
            <p:cNvSpPr/>
            <p:nvPr/>
          </p:nvSpPr>
          <p:spPr>
            <a:xfrm rot="3706156">
              <a:off x="3018940" y="2784161"/>
              <a:ext cx="2256314"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800" b="1" dirty="0" smtClean="0">
                  <a:ln w="12700">
                    <a:noFill/>
                    <a:prstDash val="solid"/>
                  </a:ln>
                  <a:solidFill>
                    <a:schemeClr val="bg1"/>
                  </a:solidFill>
                  <a:cs typeface="Arial"/>
                </a:rPr>
                <a:t>ASSESS</a:t>
              </a:r>
              <a:endParaRPr lang="en-AU" sz="800" b="1" dirty="0">
                <a:ln w="12700">
                  <a:noFill/>
                  <a:prstDash val="solid"/>
                </a:ln>
                <a:solidFill>
                  <a:schemeClr val="bg1"/>
                </a:solidFill>
                <a:cs typeface="Arial"/>
              </a:endParaRPr>
            </a:p>
          </p:txBody>
        </p:sp>
        <p:sp>
          <p:nvSpPr>
            <p:cNvPr id="37" name="Rectangle 36"/>
            <p:cNvSpPr/>
            <p:nvPr/>
          </p:nvSpPr>
          <p:spPr>
            <a:xfrm rot="21356104">
              <a:off x="2967871" y="3542599"/>
              <a:ext cx="2154960" cy="1753419"/>
            </a:xfrm>
            <a:prstGeom prst="rect">
              <a:avLst/>
            </a:prstGeom>
            <a:noFill/>
          </p:spPr>
          <p:txBody>
            <a:bodyPr spcFirstLastPara="1" wrap="none">
              <a:prstTxWarp prst="textArchDown">
                <a:avLst>
                  <a:gd name="adj" fmla="val 16604063"/>
                </a:avLst>
              </a:prstTxWarp>
              <a:spAutoFit/>
            </a:bodyPr>
            <a:lstStyle/>
            <a:p>
              <a:pPr algn="ctr">
                <a:defRPr/>
              </a:pPr>
              <a:r>
                <a:rPr lang="en-AU" sz="800" b="1" dirty="0">
                  <a:ln w="12700">
                    <a:noFill/>
                    <a:prstDash val="solid"/>
                  </a:ln>
                  <a:solidFill>
                    <a:schemeClr val="bg1"/>
                  </a:solidFill>
                  <a:latin typeface="Arial"/>
                  <a:ea typeface="ＭＳ Ｐゴシック" charset="0"/>
                  <a:cs typeface="Arial"/>
                </a:rPr>
                <a:t>ADJUST TREATMENT</a:t>
              </a:r>
              <a:endParaRPr lang="en-US" sz="800" b="1" dirty="0">
                <a:ln w="12700">
                  <a:noFill/>
                  <a:prstDash val="solid"/>
                </a:ln>
                <a:solidFill>
                  <a:schemeClr val="bg1"/>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81764165"/>
      </p:ext>
    </p:extLst>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noChangeArrowheads="1"/>
          </p:cNvPicPr>
          <p:nvPr/>
        </p:nvPicPr>
        <p:blipFill>
          <a:blip r:embed="rId2">
            <a:extLst>
              <a:ext uri="{28A0092B-C50C-407E-A947-70E740481C1C}">
                <a14:useLocalDpi xmlns:a14="http://schemas.microsoft.com/office/drawing/2010/main" val="0"/>
              </a:ext>
            </a:extLst>
          </a:blip>
          <a:srcRect t="2068" b="-2068"/>
          <a:stretch>
            <a:fillRect/>
          </a:stretch>
        </p:blipFill>
        <p:spPr bwMode="auto">
          <a:xfrm>
            <a:off x="1609725" y="1382713"/>
            <a:ext cx="670560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5565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875"/>
            <a:ext cx="8818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5652" name="Rectangle 6"/>
          <p:cNvSpPr>
            <a:spLocks noGrp="1" noChangeArrowheads="1"/>
          </p:cNvSpPr>
          <p:nvPr>
            <p:ph type="title"/>
          </p:nvPr>
        </p:nvSpPr>
        <p:spPr bwMode="auto">
          <a:xfrm>
            <a:off x="173038" y="249238"/>
            <a:ext cx="7596187" cy="135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77" tIns="32139" rIns="40630" bIns="32139" numCol="1" anchorCtr="0" compatLnSpc="1">
            <a:prstTxWarp prst="textNoShape">
              <a:avLst/>
            </a:prstTxWarp>
          </a:bodyPr>
          <a:lstStyle/>
          <a:p>
            <a:pPr marL="222250"/>
            <a:r>
              <a:rPr lang="en-US" altLang="en-US" sz="2500" smtClean="0">
                <a:ea typeface="ヒラギノ角ゴ ProN W3" charset="-128"/>
              </a:rPr>
              <a:t>Stepwise approach – pharmacotherapy </a:t>
            </a:r>
            <a:br>
              <a:rPr lang="en-US" altLang="en-US" sz="2500" smtClean="0">
                <a:ea typeface="ヒラギノ角ゴ ProN W3" charset="-128"/>
              </a:rPr>
            </a:br>
            <a:r>
              <a:rPr lang="en-US" altLang="en-US" sz="2500" smtClean="0">
                <a:ea typeface="ヒラギノ角ゴ ProN W3" charset="-128"/>
              </a:rPr>
              <a:t>(children ≤5 years)</a:t>
            </a:r>
          </a:p>
        </p:txBody>
      </p:sp>
      <p:sp>
        <p:nvSpPr>
          <p:cNvPr id="155653" name="Rectangle 8"/>
          <p:cNvSpPr>
            <a:spLocks/>
          </p:cNvSpPr>
          <p:nvPr/>
        </p:nvSpPr>
        <p:spPr bwMode="auto">
          <a:xfrm>
            <a:off x="211138" y="6662738"/>
            <a:ext cx="20621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a:t>
            </a:r>
            <a:r>
              <a:rPr lang="en-US" altLang="en-US" sz="1100" i="1" dirty="0" smtClean="0">
                <a:solidFill>
                  <a:srgbClr val="FFFFFF"/>
                </a:solidFill>
                <a:latin typeface="Arial Italic" charset="0"/>
                <a:sym typeface="Arial Italic" charset="0"/>
              </a:rPr>
              <a:t>6-5 (3/8)</a:t>
            </a:r>
            <a:endParaRPr lang="en-US" altLang="en-US" sz="1100" i="1" dirty="0">
              <a:solidFill>
                <a:srgbClr val="FFFFFF"/>
              </a:solidFill>
              <a:latin typeface="Arial Italic" charset="0"/>
              <a:sym typeface="Arial Italic" charset="0"/>
            </a:endParaRPr>
          </a:p>
        </p:txBody>
      </p:sp>
      <p:sp>
        <p:nvSpPr>
          <p:cNvPr id="155654" name="Rectangle 10"/>
          <p:cNvSpPr>
            <a:spLocks/>
          </p:cNvSpPr>
          <p:nvPr/>
        </p:nvSpPr>
        <p:spPr bwMode="auto">
          <a:xfrm>
            <a:off x="1751013" y="5022632"/>
            <a:ext cx="9366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solidFill>
                  <a:prstClr val="black"/>
                </a:solidFill>
              </a:rPr>
              <a:t>Infrequent</a:t>
            </a:r>
            <a:br>
              <a:rPr lang="en-US" altLang="en-US" sz="1000">
                <a:solidFill>
                  <a:prstClr val="black"/>
                </a:solidFill>
              </a:rPr>
            </a:br>
            <a:r>
              <a:rPr lang="en-US" altLang="en-US" sz="1000">
                <a:solidFill>
                  <a:prstClr val="black"/>
                </a:solidFill>
              </a:rPr>
              <a:t>viral wheezing and no or </a:t>
            </a:r>
            <a:br>
              <a:rPr lang="en-US" altLang="en-US" sz="1000">
                <a:solidFill>
                  <a:prstClr val="black"/>
                </a:solidFill>
              </a:rPr>
            </a:br>
            <a:r>
              <a:rPr lang="en-US" altLang="en-US" sz="1000">
                <a:solidFill>
                  <a:prstClr val="black"/>
                </a:solidFill>
              </a:rPr>
              <a:t>few interval symptoms</a:t>
            </a:r>
          </a:p>
        </p:txBody>
      </p:sp>
      <p:sp>
        <p:nvSpPr>
          <p:cNvPr id="155655" name="Rectangle 11"/>
          <p:cNvSpPr>
            <a:spLocks/>
          </p:cNvSpPr>
          <p:nvPr/>
        </p:nvSpPr>
        <p:spPr bwMode="auto">
          <a:xfrm>
            <a:off x="2714625" y="5022632"/>
            <a:ext cx="322421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563"/>
              </a:spcBef>
            </a:pPr>
            <a:r>
              <a:rPr lang="en-US" altLang="en-US" sz="1000">
                <a:solidFill>
                  <a:prstClr val="black"/>
                </a:solidFill>
              </a:rPr>
              <a:t>Symptom pattern consistent with asthma </a:t>
            </a:r>
            <a:br>
              <a:rPr lang="en-US" altLang="en-US" sz="1000">
                <a:solidFill>
                  <a:prstClr val="black"/>
                </a:solidFill>
              </a:rPr>
            </a:br>
            <a:r>
              <a:rPr lang="en-US" altLang="en-US" sz="1000">
                <a:solidFill>
                  <a:prstClr val="black"/>
                </a:solidFill>
              </a:rPr>
              <a:t>and asthma symptoms not well-controlled, or </a:t>
            </a:r>
            <a:br>
              <a:rPr lang="en-US" altLang="en-US" sz="1000">
                <a:solidFill>
                  <a:prstClr val="black"/>
                </a:solidFill>
              </a:rPr>
            </a:br>
            <a:r>
              <a:rPr lang="en-US" altLang="en-US" sz="1000">
                <a:solidFill>
                  <a:prstClr val="black"/>
                </a:solidFill>
              </a:rPr>
              <a:t>≥3 exacerbations per year </a:t>
            </a:r>
          </a:p>
          <a:p>
            <a:pPr eaLnBrk="1" hangingPunct="1">
              <a:lnSpc>
                <a:spcPct val="110000"/>
              </a:lnSpc>
              <a:spcBef>
                <a:spcPts val="563"/>
              </a:spcBef>
            </a:pPr>
            <a:r>
              <a:rPr lang="en-US" altLang="en-US" sz="1000">
                <a:solidFill>
                  <a:prstClr val="black"/>
                </a:solidFill>
              </a:rPr>
              <a:t>Symptom pattern not consistent with asthma but wheezing episodes occur frequently, e.g. every </a:t>
            </a:r>
            <a:br>
              <a:rPr lang="en-US" altLang="en-US" sz="1000">
                <a:solidFill>
                  <a:prstClr val="black"/>
                </a:solidFill>
              </a:rPr>
            </a:br>
            <a:r>
              <a:rPr lang="en-US" altLang="en-US" sz="1000">
                <a:solidFill>
                  <a:prstClr val="black"/>
                </a:solidFill>
              </a:rPr>
              <a:t>6–8 weeks. </a:t>
            </a:r>
            <a:br>
              <a:rPr lang="en-US" altLang="en-US" sz="1000">
                <a:solidFill>
                  <a:prstClr val="black"/>
                </a:solidFill>
              </a:rPr>
            </a:br>
            <a:r>
              <a:rPr lang="en-US" altLang="en-US" sz="1000">
                <a:solidFill>
                  <a:prstClr val="black"/>
                </a:solidFill>
              </a:rPr>
              <a:t>Give diagnostic trial for 3 months.</a:t>
            </a:r>
          </a:p>
        </p:txBody>
      </p:sp>
      <p:sp>
        <p:nvSpPr>
          <p:cNvPr id="155656" name="Rectangle 12"/>
          <p:cNvSpPr>
            <a:spLocks/>
          </p:cNvSpPr>
          <p:nvPr/>
        </p:nvSpPr>
        <p:spPr bwMode="auto">
          <a:xfrm>
            <a:off x="5964238" y="5022632"/>
            <a:ext cx="14652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solidFill>
                  <a:prstClr val="black"/>
                </a:solidFill>
              </a:rPr>
              <a:t>Asthma diagnosis, and not well-controlled on low dose ICS</a:t>
            </a:r>
          </a:p>
        </p:txBody>
      </p:sp>
      <p:sp>
        <p:nvSpPr>
          <p:cNvPr id="155657" name="Rectangle 13"/>
          <p:cNvSpPr>
            <a:spLocks/>
          </p:cNvSpPr>
          <p:nvPr/>
        </p:nvSpPr>
        <p:spPr bwMode="auto">
          <a:xfrm>
            <a:off x="7440613" y="5032157"/>
            <a:ext cx="73183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solidFill>
                  <a:prstClr val="black"/>
                </a:solidFill>
              </a:rPr>
              <a:t>Not well-controlled on double ICS</a:t>
            </a:r>
          </a:p>
        </p:txBody>
      </p:sp>
      <p:sp>
        <p:nvSpPr>
          <p:cNvPr id="155658" name="Rectangle 14"/>
          <p:cNvSpPr>
            <a:spLocks/>
          </p:cNvSpPr>
          <p:nvPr/>
        </p:nvSpPr>
        <p:spPr bwMode="auto">
          <a:xfrm>
            <a:off x="5964238" y="5746532"/>
            <a:ext cx="22240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solidFill>
                  <a:prstClr val="black"/>
                </a:solidFill>
              </a:rPr>
              <a:t>First check diagnosis, inhaler skills, adherence, exposures</a:t>
            </a:r>
          </a:p>
        </p:txBody>
      </p:sp>
      <p:sp>
        <p:nvSpPr>
          <p:cNvPr id="155659" name="Rectangle 15"/>
          <p:cNvSpPr>
            <a:spLocks/>
          </p:cNvSpPr>
          <p:nvPr/>
        </p:nvSpPr>
        <p:spPr bwMode="auto">
          <a:xfrm>
            <a:off x="446088" y="5054600"/>
            <a:ext cx="11699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solidFill>
                <a:prstClr val="black"/>
              </a:solidFill>
            </a:endParaRPr>
          </a:p>
        </p:txBody>
      </p:sp>
      <p:sp>
        <p:nvSpPr>
          <p:cNvPr id="155660" name="Rectangle 16"/>
          <p:cNvSpPr>
            <a:spLocks/>
          </p:cNvSpPr>
          <p:nvPr/>
        </p:nvSpPr>
        <p:spPr bwMode="auto">
          <a:xfrm>
            <a:off x="893763" y="4562475"/>
            <a:ext cx="704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solidFill>
                <a:prstClr val="black"/>
              </a:solidFill>
            </a:endParaRPr>
          </a:p>
        </p:txBody>
      </p:sp>
      <p:sp>
        <p:nvSpPr>
          <p:cNvPr id="155661" name="Rectangle 17"/>
          <p:cNvSpPr>
            <a:spLocks/>
          </p:cNvSpPr>
          <p:nvPr/>
        </p:nvSpPr>
        <p:spPr bwMode="auto">
          <a:xfrm>
            <a:off x="873125" y="3821113"/>
            <a:ext cx="7270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i="1">
                <a:solidFill>
                  <a:prstClr val="black"/>
                </a:solidFill>
                <a:latin typeface="Arial Italic" charset="0"/>
                <a:sym typeface="Arial Italic" charset="0"/>
              </a:rPr>
              <a:t>Other </a:t>
            </a:r>
            <a:br>
              <a:rPr lang="en-US" altLang="en-US" sz="1000" i="1">
                <a:solidFill>
                  <a:prstClr val="black"/>
                </a:solidFill>
                <a:latin typeface="Arial Italic" charset="0"/>
                <a:sym typeface="Arial Italic" charset="0"/>
              </a:rPr>
            </a:br>
            <a:r>
              <a:rPr lang="en-US" altLang="en-US" sz="1000" i="1">
                <a:solidFill>
                  <a:prstClr val="black"/>
                </a:solidFill>
                <a:latin typeface="Arial Italic" charset="0"/>
                <a:sym typeface="Arial Italic" charset="0"/>
              </a:rPr>
              <a:t>controller </a:t>
            </a:r>
            <a:br>
              <a:rPr lang="en-US" altLang="en-US" sz="1000" i="1">
                <a:solidFill>
                  <a:prstClr val="black"/>
                </a:solidFill>
                <a:latin typeface="Arial Italic" charset="0"/>
                <a:sym typeface="Arial Italic" charset="0"/>
              </a:rPr>
            </a:br>
            <a:r>
              <a:rPr lang="en-US" altLang="en-US" sz="1000" i="1">
                <a:solidFill>
                  <a:prstClr val="black"/>
                </a:solidFill>
                <a:latin typeface="Arial Italic" charset="0"/>
                <a:sym typeface="Arial Italic" charset="0"/>
              </a:rPr>
              <a:t>options</a:t>
            </a:r>
          </a:p>
          <a:p>
            <a:pPr eaLnBrk="1" hangingPunct="1">
              <a:lnSpc>
                <a:spcPct val="120000"/>
              </a:lnSpc>
            </a:pPr>
            <a:endParaRPr lang="en-US" altLang="en-US" sz="1000">
              <a:solidFill>
                <a:prstClr val="black"/>
              </a:solidFill>
            </a:endParaRPr>
          </a:p>
        </p:txBody>
      </p:sp>
      <p:sp>
        <p:nvSpPr>
          <p:cNvPr id="155662" name="Rectangle 18"/>
          <p:cNvSpPr>
            <a:spLocks/>
          </p:cNvSpPr>
          <p:nvPr/>
        </p:nvSpPr>
        <p:spPr bwMode="auto">
          <a:xfrm>
            <a:off x="534988" y="2581275"/>
            <a:ext cx="10810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solidFill>
                <a:prstClr val="black"/>
              </a:solidFill>
            </a:endParaRPr>
          </a:p>
        </p:txBody>
      </p:sp>
      <p:sp>
        <p:nvSpPr>
          <p:cNvPr id="155663" name="Rectangle 19"/>
          <p:cNvSpPr>
            <a:spLocks/>
          </p:cNvSpPr>
          <p:nvPr/>
        </p:nvSpPr>
        <p:spPr bwMode="auto">
          <a:xfrm>
            <a:off x="1751013" y="4543425"/>
            <a:ext cx="64293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solidFill>
                  <a:prstClr val="black"/>
                </a:solidFill>
              </a:rPr>
              <a:t>As-needed short-acting beta</a:t>
            </a:r>
            <a:r>
              <a:rPr lang="en-US" altLang="en-US" sz="1000" baseline="-25000">
                <a:solidFill>
                  <a:prstClr val="black"/>
                </a:solidFill>
              </a:rPr>
              <a:t>2</a:t>
            </a:r>
            <a:r>
              <a:rPr lang="en-US" altLang="en-US" sz="1000">
                <a:solidFill>
                  <a:prstClr val="black"/>
                </a:solidFill>
              </a:rPr>
              <a:t>-agonist (all children) </a:t>
            </a:r>
          </a:p>
        </p:txBody>
      </p:sp>
      <p:sp>
        <p:nvSpPr>
          <p:cNvPr id="155664" name="Rectangle 20"/>
          <p:cNvSpPr>
            <a:spLocks/>
          </p:cNvSpPr>
          <p:nvPr/>
        </p:nvSpPr>
        <p:spPr bwMode="auto">
          <a:xfrm>
            <a:off x="2705100" y="3860800"/>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1100" i="1">
                <a:solidFill>
                  <a:prstClr val="black"/>
                </a:solidFill>
                <a:latin typeface="Arial Italic" charset="0"/>
                <a:sym typeface="Arial Italic" charset="0"/>
              </a:rPr>
              <a:t>Leukotriene receptor antagonist (LTRA)</a:t>
            </a:r>
          </a:p>
          <a:p>
            <a:pPr algn="ctr" eaLnBrk="1" hangingPunct="1">
              <a:spcBef>
                <a:spcPts val="275"/>
              </a:spcBef>
            </a:pPr>
            <a:r>
              <a:rPr lang="en-US" altLang="en-US" sz="1100" i="1">
                <a:solidFill>
                  <a:prstClr val="black"/>
                </a:solidFill>
                <a:latin typeface="Arial Italic" charset="0"/>
                <a:sym typeface="Arial Italic" charset="0"/>
              </a:rPr>
              <a:t>Intermittent ICS</a:t>
            </a:r>
          </a:p>
        </p:txBody>
      </p:sp>
      <p:sp>
        <p:nvSpPr>
          <p:cNvPr id="155665" name="Rectangle 21"/>
          <p:cNvSpPr>
            <a:spLocks/>
          </p:cNvSpPr>
          <p:nvPr/>
        </p:nvSpPr>
        <p:spPr bwMode="auto">
          <a:xfrm>
            <a:off x="5946775" y="3860800"/>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000" i="1">
                <a:solidFill>
                  <a:prstClr val="black"/>
                </a:solidFill>
                <a:latin typeface="Arial Italic" charset="0"/>
                <a:sym typeface="Arial Italic" charset="0"/>
              </a:rPr>
              <a:t>Low dose ICS + LTRA</a:t>
            </a:r>
          </a:p>
        </p:txBody>
      </p:sp>
      <p:sp>
        <p:nvSpPr>
          <p:cNvPr id="17430" name="Rectangle 22"/>
          <p:cNvSpPr>
            <a:spLocks/>
          </p:cNvSpPr>
          <p:nvPr/>
        </p:nvSpPr>
        <p:spPr bwMode="auto">
          <a:xfrm>
            <a:off x="7380288" y="3860800"/>
            <a:ext cx="8080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defRPr/>
            </a:pPr>
            <a:r>
              <a:rPr lang="en-US" sz="900" i="1" kern="100" spc="-30" dirty="0">
                <a:solidFill>
                  <a:prstClr val="black"/>
                </a:solidFill>
                <a:latin typeface="Arial Italic" charset="0"/>
                <a:ea typeface="ＭＳ Ｐゴシック" charset="0"/>
                <a:cs typeface="Arial Italic" charset="0"/>
                <a:sym typeface="Arial Italic" charset="0"/>
              </a:rPr>
              <a:t>Add LTRA </a:t>
            </a:r>
          </a:p>
          <a:p>
            <a:pPr algn="ctr">
              <a:defRPr/>
            </a:pPr>
            <a:r>
              <a:rPr lang="en-US" sz="900" i="1" kern="100" spc="-30" dirty="0">
                <a:solidFill>
                  <a:prstClr val="black"/>
                </a:solidFill>
                <a:latin typeface="Arial Italic" charset="0"/>
                <a:ea typeface="ＭＳ Ｐゴシック" charset="0"/>
                <a:cs typeface="Arial Italic" charset="0"/>
                <a:sym typeface="Arial Italic" charset="0"/>
              </a:rPr>
              <a:t>Inc. ICS</a:t>
            </a:r>
            <a:br>
              <a:rPr lang="en-US" sz="900" i="1" kern="100" spc="-30" dirty="0">
                <a:solidFill>
                  <a:prstClr val="black"/>
                </a:solidFill>
                <a:latin typeface="Arial Italic" charset="0"/>
                <a:ea typeface="ＭＳ Ｐゴシック" charset="0"/>
                <a:cs typeface="Arial Italic" charset="0"/>
                <a:sym typeface="Arial Italic" charset="0"/>
              </a:rPr>
            </a:br>
            <a:r>
              <a:rPr lang="en-US" sz="900" i="1" kern="100" spc="-30" dirty="0">
                <a:solidFill>
                  <a:prstClr val="black"/>
                </a:solidFill>
                <a:latin typeface="Arial Italic" charset="0"/>
                <a:ea typeface="ＭＳ Ｐゴシック" charset="0"/>
                <a:cs typeface="Arial Italic" charset="0"/>
                <a:sym typeface="Arial Italic" charset="0"/>
              </a:rPr>
              <a:t>frequency</a:t>
            </a:r>
          </a:p>
          <a:p>
            <a:pPr algn="ctr">
              <a:defRPr/>
            </a:pPr>
            <a:r>
              <a:rPr lang="en-US" sz="900" i="1" kern="100" spc="-30" dirty="0">
                <a:solidFill>
                  <a:prstClr val="black"/>
                </a:solidFill>
                <a:latin typeface="Arial Italic" charset="0"/>
                <a:ea typeface="ＭＳ Ｐゴシック" charset="0"/>
                <a:cs typeface="Arial Italic" charset="0"/>
                <a:sym typeface="Arial Italic" charset="0"/>
              </a:rPr>
              <a:t>Add </a:t>
            </a:r>
            <a:r>
              <a:rPr lang="en-US" sz="900" i="1" kern="100" spc="-30" dirty="0" err="1">
                <a:solidFill>
                  <a:prstClr val="black"/>
                </a:solidFill>
                <a:latin typeface="Arial Italic" charset="0"/>
                <a:ea typeface="ＭＳ Ｐゴシック" charset="0"/>
                <a:cs typeface="Arial Italic" charset="0"/>
                <a:sym typeface="Arial Italic" charset="0"/>
              </a:rPr>
              <a:t>intermitt</a:t>
            </a:r>
            <a:r>
              <a:rPr lang="en-US" sz="900" i="1" kern="100" spc="-30" dirty="0">
                <a:solidFill>
                  <a:prstClr val="black"/>
                </a:solidFill>
                <a:latin typeface="Arial Italic" charset="0"/>
                <a:ea typeface="ＭＳ Ｐゴシック" charset="0"/>
                <a:cs typeface="Arial Italic" charset="0"/>
                <a:sym typeface="Arial Italic" charset="0"/>
              </a:rPr>
              <a:t> ICS</a:t>
            </a:r>
          </a:p>
        </p:txBody>
      </p:sp>
      <p:sp>
        <p:nvSpPr>
          <p:cNvPr id="155667" name="Rectangle 23"/>
          <p:cNvSpPr>
            <a:spLocks/>
          </p:cNvSpPr>
          <p:nvPr/>
        </p:nvSpPr>
        <p:spPr bwMode="auto">
          <a:xfrm>
            <a:off x="2705100" y="3392488"/>
            <a:ext cx="32242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dirty="0">
                <a:solidFill>
                  <a:prstClr val="black"/>
                </a:solidFill>
                <a:latin typeface="Arial Bold" charset="0"/>
                <a:sym typeface="Arial Bold" charset="0"/>
              </a:rPr>
              <a:t>Daily low dose ICS</a:t>
            </a:r>
          </a:p>
        </p:txBody>
      </p:sp>
      <p:sp>
        <p:nvSpPr>
          <p:cNvPr id="155668" name="Rectangle 24"/>
          <p:cNvSpPr>
            <a:spLocks/>
          </p:cNvSpPr>
          <p:nvPr/>
        </p:nvSpPr>
        <p:spPr bwMode="auto">
          <a:xfrm>
            <a:off x="5956300" y="3098800"/>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dirty="0">
                <a:solidFill>
                  <a:prstClr val="black"/>
                </a:solidFill>
                <a:latin typeface="Arial Bold" charset="0"/>
                <a:sym typeface="Arial Bold" charset="0"/>
              </a:rPr>
              <a:t>Double </a:t>
            </a:r>
            <a:br>
              <a:rPr lang="en-US" altLang="en-US" sz="1000" b="1" dirty="0">
                <a:solidFill>
                  <a:prstClr val="black"/>
                </a:solidFill>
                <a:latin typeface="Arial Bold" charset="0"/>
                <a:sym typeface="Arial Bold" charset="0"/>
              </a:rPr>
            </a:br>
            <a:r>
              <a:rPr lang="ja-JP" altLang="en-US" sz="1000" b="1" dirty="0">
                <a:solidFill>
                  <a:prstClr val="black"/>
                </a:solidFill>
                <a:sym typeface="Arial Bold" charset="0"/>
              </a:rPr>
              <a:t>‘</a:t>
            </a:r>
            <a:r>
              <a:rPr lang="en-US" altLang="ja-JP" sz="1000" b="1" dirty="0">
                <a:solidFill>
                  <a:prstClr val="black"/>
                </a:solidFill>
                <a:latin typeface="Arial Bold" charset="0"/>
                <a:sym typeface="Arial Bold" charset="0"/>
              </a:rPr>
              <a:t>low dose</a:t>
            </a:r>
            <a:r>
              <a:rPr lang="ja-JP" altLang="en-US" sz="1000" b="1" dirty="0">
                <a:solidFill>
                  <a:prstClr val="black"/>
                </a:solidFill>
                <a:sym typeface="Arial Bold" charset="0"/>
              </a:rPr>
              <a:t>’</a:t>
            </a:r>
            <a:r>
              <a:rPr lang="en-US" altLang="ja-JP" sz="1000" b="1" dirty="0">
                <a:solidFill>
                  <a:prstClr val="black"/>
                </a:solidFill>
                <a:latin typeface="Arial Bold" charset="0"/>
                <a:sym typeface="Arial Bold" charset="0"/>
              </a:rPr>
              <a:t> </a:t>
            </a:r>
            <a:br>
              <a:rPr lang="en-US" altLang="ja-JP" sz="1000" b="1" dirty="0">
                <a:solidFill>
                  <a:prstClr val="black"/>
                </a:solidFill>
                <a:latin typeface="Arial Bold" charset="0"/>
                <a:sym typeface="Arial Bold" charset="0"/>
              </a:rPr>
            </a:br>
            <a:r>
              <a:rPr lang="en-US" altLang="ja-JP" sz="1000" b="1" dirty="0">
                <a:solidFill>
                  <a:prstClr val="black"/>
                </a:solidFill>
                <a:latin typeface="Arial Bold" charset="0"/>
                <a:sym typeface="Arial Bold" charset="0"/>
              </a:rPr>
              <a:t>ICS</a:t>
            </a:r>
            <a:endParaRPr lang="en-US" altLang="en-US" sz="1000" b="1" dirty="0">
              <a:solidFill>
                <a:prstClr val="black"/>
              </a:solidFill>
              <a:latin typeface="Arial Bold" charset="0"/>
              <a:sym typeface="Arial Bold" charset="0"/>
            </a:endParaRPr>
          </a:p>
        </p:txBody>
      </p:sp>
      <p:sp>
        <p:nvSpPr>
          <p:cNvPr id="155669" name="Rectangle 25"/>
          <p:cNvSpPr>
            <a:spLocks/>
          </p:cNvSpPr>
          <p:nvPr/>
        </p:nvSpPr>
        <p:spPr bwMode="auto">
          <a:xfrm>
            <a:off x="7367588" y="2705100"/>
            <a:ext cx="8382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dirty="0">
                <a:solidFill>
                  <a:prstClr val="black"/>
                </a:solidFill>
              </a:rPr>
              <a:t>Continue controller </a:t>
            </a:r>
            <a:br>
              <a:rPr lang="en-US" altLang="en-US" sz="1000" dirty="0">
                <a:solidFill>
                  <a:prstClr val="black"/>
                </a:solidFill>
              </a:rPr>
            </a:br>
            <a:r>
              <a:rPr lang="en-US" altLang="en-US" sz="1000" dirty="0">
                <a:solidFill>
                  <a:prstClr val="black"/>
                </a:solidFill>
              </a:rPr>
              <a:t>&amp; refer for specialist assessment</a:t>
            </a:r>
          </a:p>
          <a:p>
            <a:pPr algn="ctr" eaLnBrk="1" hangingPunct="1">
              <a:lnSpc>
                <a:spcPct val="120000"/>
              </a:lnSpc>
            </a:pPr>
            <a:endParaRPr lang="en-US" altLang="en-US" sz="1000" dirty="0">
              <a:solidFill>
                <a:prstClr val="black"/>
              </a:solidFill>
            </a:endParaRPr>
          </a:p>
        </p:txBody>
      </p:sp>
      <p:sp>
        <p:nvSpPr>
          <p:cNvPr id="155670" name="Rectangle 26"/>
          <p:cNvSpPr>
            <a:spLocks/>
          </p:cNvSpPr>
          <p:nvPr/>
        </p:nvSpPr>
        <p:spPr bwMode="auto">
          <a:xfrm>
            <a:off x="1751013" y="2643188"/>
            <a:ext cx="9366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solidFill>
                  <a:prstClr val="black"/>
                </a:solidFill>
                <a:latin typeface="Arial Bold" charset="0"/>
                <a:sym typeface="Arial Bold" charset="0"/>
              </a:rPr>
              <a:t>STEP 1</a:t>
            </a:r>
          </a:p>
        </p:txBody>
      </p:sp>
      <p:sp>
        <p:nvSpPr>
          <p:cNvPr id="155671" name="Rectangle 27"/>
          <p:cNvSpPr>
            <a:spLocks/>
          </p:cNvSpPr>
          <p:nvPr/>
        </p:nvSpPr>
        <p:spPr bwMode="auto">
          <a:xfrm>
            <a:off x="2705100" y="2643188"/>
            <a:ext cx="32242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solidFill>
                  <a:prstClr val="black"/>
                </a:solidFill>
                <a:latin typeface="Arial Bold" charset="0"/>
                <a:sym typeface="Arial Bold" charset="0"/>
              </a:rPr>
              <a:t>STEP 2</a:t>
            </a:r>
          </a:p>
        </p:txBody>
      </p:sp>
      <p:sp>
        <p:nvSpPr>
          <p:cNvPr id="155672" name="Rectangle 28"/>
          <p:cNvSpPr>
            <a:spLocks/>
          </p:cNvSpPr>
          <p:nvPr/>
        </p:nvSpPr>
        <p:spPr bwMode="auto">
          <a:xfrm>
            <a:off x="5946775" y="2500313"/>
            <a:ext cx="14462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solidFill>
                  <a:prstClr val="black"/>
                </a:solidFill>
                <a:latin typeface="Arial Bold" charset="0"/>
                <a:sym typeface="Arial Bold" charset="0"/>
              </a:rPr>
              <a:t>STEP 3</a:t>
            </a:r>
          </a:p>
        </p:txBody>
      </p:sp>
      <p:sp>
        <p:nvSpPr>
          <p:cNvPr id="155673" name="Rectangle 29"/>
          <p:cNvSpPr>
            <a:spLocks/>
          </p:cNvSpPr>
          <p:nvPr/>
        </p:nvSpPr>
        <p:spPr bwMode="auto">
          <a:xfrm>
            <a:off x="7392988" y="2098675"/>
            <a:ext cx="812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solidFill>
                  <a:prstClr val="black"/>
                </a:solidFill>
                <a:latin typeface="Arial Bold" charset="0"/>
                <a:sym typeface="Arial Bold" charset="0"/>
              </a:rPr>
              <a:t>STEP 4</a:t>
            </a:r>
          </a:p>
        </p:txBody>
      </p:sp>
    </p:spTree>
    <p:extLst>
      <p:ext uri="{BB962C8B-B14F-4D97-AF65-F5344CB8AC3E}">
        <p14:creationId xmlns:p14="http://schemas.microsoft.com/office/powerpoint/2010/main" val="2446695345"/>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SLIDE 135.jpg"/>
          <p:cNvPicPr>
            <a:picLocks noChangeAspect="1"/>
          </p:cNvPicPr>
          <p:nvPr/>
        </p:nvPicPr>
        <p:blipFill>
          <a:blip r:embed="rId2" cstate="print">
            <a:extLst>
              <a:ext uri="{28A0092B-C50C-407E-A947-70E740481C1C}">
                <a14:useLocalDpi xmlns:a14="http://schemas.microsoft.com/office/drawing/2010/main" val="0"/>
              </a:ext>
            </a:extLst>
          </a:blip>
          <a:srcRect t="16817" b="-11"/>
          <a:stretch>
            <a:fillRect/>
          </a:stretch>
        </p:blipFill>
        <p:spPr bwMode="auto">
          <a:xfrm>
            <a:off x="611188" y="1414463"/>
            <a:ext cx="8208962"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6676" name="Rectangle 5"/>
          <p:cNvSpPr>
            <a:spLocks noGrp="1" noChangeArrowheads="1"/>
          </p:cNvSpPr>
          <p:nvPr>
            <p:ph type="body" idx="1"/>
          </p:nvPr>
        </p:nvSpPr>
        <p:spPr bwMode="auto">
          <a:xfrm>
            <a:off x="457200" y="3079749"/>
            <a:ext cx="8528050" cy="357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t" anchorCtr="0" compatLnSpc="1">
            <a:prstTxWarp prst="textNoShape">
              <a:avLst/>
            </a:prstTxWarp>
            <a:normAutofit lnSpcReduction="10000"/>
          </a:bodyPr>
          <a:lstStyle/>
          <a:p>
            <a:pPr eaLnBrk="1" hangingPunct="1">
              <a:buFont typeface="Wingdings" panose="05000000000000000000" pitchFamily="2" charset="2"/>
              <a:buChar char="n"/>
            </a:pPr>
            <a:r>
              <a:rPr lang="en-US" altLang="en-US" sz="2000" smtClean="0">
                <a:ea typeface="ヒラギノ角ゴ ProN W3" charset="-128"/>
              </a:rPr>
              <a:t>Assess asthma control</a:t>
            </a:r>
          </a:p>
          <a:p>
            <a:pPr lvl="1" eaLnBrk="1" hangingPunct="1"/>
            <a:r>
              <a:rPr lang="en-US" altLang="en-US" sz="1800" smtClean="0">
                <a:ea typeface="ヒラギノ角ゴ ProN W3" charset="-128"/>
              </a:rPr>
              <a:t>Symptom control, future risk, comorbidities</a:t>
            </a:r>
          </a:p>
          <a:p>
            <a:pPr eaLnBrk="1" hangingPunct="1">
              <a:buFont typeface="Wingdings" panose="05000000000000000000" pitchFamily="2" charset="2"/>
              <a:buChar char="n"/>
            </a:pPr>
            <a:r>
              <a:rPr lang="en-US" altLang="en-US" sz="2000" smtClean="0">
                <a:ea typeface="ヒラギノ角ゴ ProN W3" charset="-128"/>
              </a:rPr>
              <a:t>Self-management</a:t>
            </a:r>
          </a:p>
          <a:p>
            <a:pPr lvl="1" eaLnBrk="1" hangingPunct="1"/>
            <a:r>
              <a:rPr lang="en-US" altLang="en-US" sz="1800" smtClean="0">
                <a:ea typeface="ヒラギノ角ゴ ProN W3" charset="-128"/>
              </a:rPr>
              <a:t>Education, inhaler skills, written asthma action plan, adherence</a:t>
            </a:r>
          </a:p>
          <a:p>
            <a:pPr eaLnBrk="1" hangingPunct="1">
              <a:buFont typeface="Wingdings" panose="05000000000000000000" pitchFamily="2" charset="2"/>
              <a:buChar char="n"/>
            </a:pPr>
            <a:r>
              <a:rPr lang="en-US" altLang="en-US" sz="2000" smtClean="0">
                <a:ea typeface="ヒラギノ角ゴ ProN W3" charset="-128"/>
              </a:rPr>
              <a:t>Regular review</a:t>
            </a:r>
          </a:p>
          <a:p>
            <a:pPr lvl="1" eaLnBrk="1" hangingPunct="1"/>
            <a:r>
              <a:rPr lang="en-US" altLang="en-US" sz="1800" smtClean="0">
                <a:ea typeface="ヒラギノ角ゴ ProN W3" charset="-128"/>
              </a:rPr>
              <a:t>Assess response, adverse events, establish minimal effective treatment</a:t>
            </a:r>
          </a:p>
          <a:p>
            <a:pPr lvl="1" eaLnBrk="1" hangingPunct="1"/>
            <a:r>
              <a:rPr lang="en-US" altLang="en-US" sz="1800" smtClean="0">
                <a:ea typeface="ヒラギノ角ゴ ProN W3" charset="-128"/>
              </a:rPr>
              <a:t>Record height each year, as poorly-controlled asthma may influence growth, and ICS may be associated with growth delay in first 1-2 years</a:t>
            </a:r>
          </a:p>
          <a:p>
            <a:pPr eaLnBrk="1" hangingPunct="1">
              <a:buFont typeface="Wingdings" panose="05000000000000000000" pitchFamily="2" charset="2"/>
              <a:buChar char="n"/>
            </a:pPr>
            <a:r>
              <a:rPr lang="en-US" altLang="en-US" sz="2000" smtClean="0">
                <a:ea typeface="ヒラギノ角ゴ ProN W3" charset="-128"/>
              </a:rPr>
              <a:t>Other</a:t>
            </a:r>
          </a:p>
          <a:p>
            <a:pPr lvl="1" eaLnBrk="1" hangingPunct="1"/>
            <a:r>
              <a:rPr lang="en-US" altLang="en-US" sz="1800" smtClean="0">
                <a:ea typeface="ヒラギノ角ゴ ProN W3" charset="-128"/>
              </a:rPr>
              <a:t>(Where relevant): environmental control for smoke, allergens, indoor or outdoor air pollution</a:t>
            </a:r>
          </a:p>
        </p:txBody>
      </p:sp>
      <p:sp>
        <p:nvSpPr>
          <p:cNvPr id="156677" name="Rectangle 6"/>
          <p:cNvSpPr>
            <a:spLocks noGrp="1" noChangeArrowheads="1"/>
          </p:cNvSpPr>
          <p:nvPr>
            <p:ph type="title"/>
          </p:nvPr>
        </p:nvSpPr>
        <p:spPr bwMode="auto">
          <a:xfrm>
            <a:off x="173038" y="250825"/>
            <a:ext cx="7578725" cy="2651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Stepwise approach – key issues </a:t>
            </a:r>
            <a:br>
              <a:rPr lang="en-US" altLang="en-US" smtClean="0">
                <a:ea typeface="ヒラギノ角ゴ ProN W3" charset="-128"/>
              </a:rPr>
            </a:br>
            <a:r>
              <a:rPr lang="en-US" altLang="en-US" smtClean="0">
                <a:ea typeface="ヒラギノ角ゴ ProN W3" charset="-128"/>
              </a:rPr>
              <a:t>(children ≤5 years)</a:t>
            </a:r>
          </a:p>
        </p:txBody>
      </p:sp>
      <p:sp>
        <p:nvSpPr>
          <p:cNvPr id="156678" name="Rectangle 8"/>
          <p:cNvSpPr>
            <a:spLocks/>
          </p:cNvSpPr>
          <p:nvPr/>
        </p:nvSpPr>
        <p:spPr bwMode="auto">
          <a:xfrm>
            <a:off x="1778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(4/8)</a:t>
            </a:r>
            <a:endParaRPr lang="en-US" altLang="en-US" sz="1200" i="1" dirty="0">
              <a:solidFill>
                <a:srgbClr val="FFFFFF"/>
              </a:solidFill>
              <a:latin typeface="Arial Italic" charset="0"/>
              <a:sym typeface="Arial Italic" charset="0"/>
            </a:endParaRPr>
          </a:p>
        </p:txBody>
      </p:sp>
      <p:sp>
        <p:nvSpPr>
          <p:cNvPr id="156679" name="Rectangle 2"/>
          <p:cNvSpPr>
            <a:spLocks noChangeArrowheads="1"/>
          </p:cNvSpPr>
          <p:nvPr/>
        </p:nvSpPr>
        <p:spPr bwMode="auto">
          <a:xfrm>
            <a:off x="-71438" y="1387475"/>
            <a:ext cx="8270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200" b="1">
                <a:solidFill>
                  <a:srgbClr val="134679"/>
                </a:solidFill>
                <a:latin typeface="Arial Bold" charset="0"/>
                <a:sym typeface="Arial Bold" charset="0"/>
              </a:rPr>
              <a:t>KEY </a:t>
            </a:r>
            <a:br>
              <a:rPr lang="en-US" altLang="en-US" sz="1200" b="1">
                <a:solidFill>
                  <a:srgbClr val="134679"/>
                </a:solidFill>
                <a:latin typeface="Arial Bold" charset="0"/>
                <a:sym typeface="Arial Bold" charset="0"/>
              </a:rPr>
            </a:br>
            <a:r>
              <a:rPr lang="en-US" altLang="en-US" sz="1200" b="1">
                <a:solidFill>
                  <a:srgbClr val="134679"/>
                </a:solidFill>
                <a:latin typeface="Arial Bold" charset="0"/>
                <a:sym typeface="Arial Bold" charset="0"/>
              </a:rPr>
              <a:t>ISSUES</a:t>
            </a:r>
          </a:p>
        </p:txBody>
      </p:sp>
      <p:sp>
        <p:nvSpPr>
          <p:cNvPr id="156680" name="Rectangle 3"/>
          <p:cNvSpPr>
            <a:spLocks noChangeArrowheads="1"/>
          </p:cNvSpPr>
          <p:nvPr/>
        </p:nvSpPr>
        <p:spPr bwMode="auto">
          <a:xfrm>
            <a:off x="900113" y="1412875"/>
            <a:ext cx="748823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tabLst>
                <a:tab pos="201613" algn="l"/>
              </a:tabLst>
              <a:defRPr sz="2400">
                <a:solidFill>
                  <a:schemeClr val="tx1"/>
                </a:solidFill>
                <a:latin typeface="Arial" pitchFamily="34" charset="0"/>
                <a:ea typeface="ＭＳ Ｐゴシック" pitchFamily="34" charset="-128"/>
              </a:defRPr>
            </a:lvl1pPr>
            <a:lvl2pPr marL="742950" indent="-285750" eaLnBrk="0" hangingPunct="0">
              <a:tabLst>
                <a:tab pos="201613" algn="l"/>
              </a:tabLst>
              <a:defRPr sz="2400">
                <a:solidFill>
                  <a:schemeClr val="tx1"/>
                </a:solidFill>
                <a:latin typeface="Arial" pitchFamily="34" charset="0"/>
                <a:ea typeface="ＭＳ Ｐゴシック" pitchFamily="34" charset="-128"/>
              </a:defRPr>
            </a:lvl2pPr>
            <a:lvl3pPr marL="1143000" indent="-228600" eaLnBrk="0" hangingPunct="0">
              <a:tabLst>
                <a:tab pos="201613" algn="l"/>
              </a:tabLst>
              <a:defRPr sz="2400">
                <a:solidFill>
                  <a:schemeClr val="tx1"/>
                </a:solidFill>
                <a:latin typeface="Arial" pitchFamily="34" charset="0"/>
                <a:ea typeface="ＭＳ Ｐゴシック" pitchFamily="34" charset="-128"/>
              </a:defRPr>
            </a:lvl3pPr>
            <a:lvl4pPr marL="1600200" indent="-228600" eaLnBrk="0" hangingPunct="0">
              <a:tabLst>
                <a:tab pos="201613" algn="l"/>
              </a:tabLst>
              <a:defRPr sz="2400">
                <a:solidFill>
                  <a:schemeClr val="tx1"/>
                </a:solidFill>
                <a:latin typeface="Arial" pitchFamily="34" charset="0"/>
                <a:ea typeface="ＭＳ Ｐゴシック" pitchFamily="34" charset="-128"/>
              </a:defRPr>
            </a:lvl4pPr>
            <a:lvl5pPr marL="2057400" indent="-228600" eaLnBrk="0" hangingPunct="0">
              <a:tabLst>
                <a:tab pos="2016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9pPr>
          </a:lstStyle>
          <a:p>
            <a:pPr eaLnBrk="1" hangingPunct="1">
              <a:lnSpc>
                <a:spcPct val="120000"/>
              </a:lnSpc>
              <a:spcBef>
                <a:spcPts val="563"/>
              </a:spcBef>
            </a:pPr>
            <a:r>
              <a:rPr lang="en-US" altLang="en-US" sz="1400" b="1" dirty="0">
                <a:sym typeface="Arial Bold" charset="0"/>
              </a:rPr>
              <a:t>ALL CHILDREN</a:t>
            </a:r>
            <a:endParaRPr lang="en-US" altLang="en-US" sz="1300" b="1" dirty="0"/>
          </a:p>
          <a:p>
            <a:pPr eaLnBrk="1" hangingPunct="1">
              <a:lnSpc>
                <a:spcPct val="90000"/>
              </a:lnSpc>
              <a:spcBef>
                <a:spcPts val="563"/>
              </a:spcBef>
            </a:pPr>
            <a:r>
              <a:rPr lang="en-US" altLang="en-US" sz="1300" dirty="0">
                <a:latin typeface="Arial Bold" charset="0"/>
                <a:sym typeface="Arial Bold" charset="0"/>
              </a:rPr>
              <a:t>•	</a:t>
            </a:r>
            <a:r>
              <a:rPr lang="en-US" altLang="en-US" sz="1300" b="1" dirty="0">
                <a:latin typeface="Arial Bold" charset="0"/>
                <a:sym typeface="Arial Bold" charset="0"/>
              </a:rPr>
              <a:t>Assess</a:t>
            </a:r>
            <a:r>
              <a:rPr lang="en-US" altLang="en-US" sz="1300" dirty="0"/>
              <a:t> symptom control, future risk, comorbidities</a:t>
            </a:r>
          </a:p>
          <a:p>
            <a:pPr eaLnBrk="1" hangingPunct="1">
              <a:lnSpc>
                <a:spcPct val="90000"/>
              </a:lnSpc>
              <a:spcBef>
                <a:spcPts val="563"/>
              </a:spcBef>
            </a:pPr>
            <a:r>
              <a:rPr lang="en-US" altLang="en-US" sz="1300" dirty="0">
                <a:latin typeface="Arial Bold" charset="0"/>
                <a:sym typeface="Arial Bold" charset="0"/>
              </a:rPr>
              <a:t>•	</a:t>
            </a:r>
            <a:r>
              <a:rPr lang="en-US" altLang="en-US" sz="1300" b="1" dirty="0">
                <a:latin typeface="Arial Bold" charset="0"/>
                <a:sym typeface="Arial Bold" charset="0"/>
              </a:rPr>
              <a:t>Self-management: </a:t>
            </a:r>
            <a:r>
              <a:rPr lang="en-US" altLang="en-US" sz="1300" dirty="0"/>
              <a:t>education, inhaler skills, written asthma action plan, adherence</a:t>
            </a:r>
          </a:p>
          <a:p>
            <a:pPr eaLnBrk="1" hangingPunct="1">
              <a:lnSpc>
                <a:spcPct val="90000"/>
              </a:lnSpc>
              <a:spcBef>
                <a:spcPts val="563"/>
              </a:spcBef>
            </a:pPr>
            <a:r>
              <a:rPr lang="en-US" altLang="en-US" sz="1300" dirty="0">
                <a:latin typeface="Arial Bold" charset="0"/>
                <a:sym typeface="Arial Bold" charset="0"/>
              </a:rPr>
              <a:t>•	</a:t>
            </a:r>
            <a:r>
              <a:rPr lang="en-US" altLang="en-US" sz="1300" b="1" dirty="0">
                <a:latin typeface="Arial Bold" charset="0"/>
                <a:sym typeface="Arial Bold" charset="0"/>
              </a:rPr>
              <a:t>Regular review:</a:t>
            </a:r>
            <a:r>
              <a:rPr lang="en-US" altLang="en-US" sz="1300" b="1" dirty="0"/>
              <a:t> </a:t>
            </a:r>
            <a:r>
              <a:rPr lang="en-US" altLang="en-US" sz="1300" dirty="0"/>
              <a:t>assess response, adverse events, establish minimal effective treatment</a:t>
            </a:r>
          </a:p>
          <a:p>
            <a:pPr eaLnBrk="1" hangingPunct="1">
              <a:lnSpc>
                <a:spcPct val="90000"/>
              </a:lnSpc>
              <a:spcBef>
                <a:spcPts val="425"/>
              </a:spcBef>
            </a:pPr>
            <a:r>
              <a:rPr lang="en-US" altLang="en-US" sz="1300" dirty="0">
                <a:latin typeface="Arial Bold" charset="0"/>
                <a:sym typeface="Arial Bold" charset="0"/>
              </a:rPr>
              <a:t>•	</a:t>
            </a:r>
            <a:r>
              <a:rPr lang="en-US" altLang="en-US" sz="1300" dirty="0"/>
              <a:t>(Where relevant): environmental control for smoke, allergens, indoor/outdoor air pollution</a:t>
            </a:r>
          </a:p>
        </p:txBody>
      </p:sp>
    </p:spTree>
    <p:extLst>
      <p:ext uri="{BB962C8B-B14F-4D97-AF65-F5344CB8AC3E}">
        <p14:creationId xmlns:p14="http://schemas.microsoft.com/office/powerpoint/2010/main" val="3782321582"/>
      </p:ext>
    </p:extLst>
  </p:cSld>
  <p:clrMapOvr>
    <a:masterClrMapping/>
  </p:clrMapOvr>
  <p:transition spd="slow"/>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descr="SLIDE 138.jpg"/>
          <p:cNvPicPr>
            <a:picLocks noChangeAspect="1"/>
          </p:cNvPicPr>
          <p:nvPr/>
        </p:nvPicPr>
        <p:blipFill>
          <a:blip r:embed="rId2" cstate="print">
            <a:extLst>
              <a:ext uri="{28A0092B-C50C-407E-A947-70E740481C1C}">
                <a14:useLocalDpi xmlns:a14="http://schemas.microsoft.com/office/drawing/2010/main" val="0"/>
              </a:ext>
            </a:extLst>
          </a:blip>
          <a:srcRect t="1994" b="2663"/>
          <a:stretch>
            <a:fillRect/>
          </a:stretch>
        </p:blipFill>
        <p:spPr bwMode="auto">
          <a:xfrm>
            <a:off x="1619250" y="1357313"/>
            <a:ext cx="67564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69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7700"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1 (children ≤5 years) – as-needed inhaled SABA </a:t>
            </a:r>
          </a:p>
        </p:txBody>
      </p:sp>
      <p:sp>
        <p:nvSpPr>
          <p:cNvPr id="157701" name="Rectangle 7"/>
          <p:cNvSpPr>
            <a:spLocks/>
          </p:cNvSpPr>
          <p:nvPr/>
        </p:nvSpPr>
        <p:spPr bwMode="auto">
          <a:xfrm>
            <a:off x="193675" y="6654800"/>
            <a:ext cx="20589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(5/8)</a:t>
            </a:r>
            <a:endParaRPr lang="en-US" altLang="en-US" sz="1200" i="1" dirty="0">
              <a:solidFill>
                <a:srgbClr val="FFFFFF"/>
              </a:solidFill>
              <a:latin typeface="Arial Italic" charset="0"/>
              <a:sym typeface="Arial Italic" charset="0"/>
            </a:endParaRPr>
          </a:p>
        </p:txBody>
      </p:sp>
      <p:sp>
        <p:nvSpPr>
          <p:cNvPr id="157702" name="Rectangle 10"/>
          <p:cNvSpPr>
            <a:spLocks/>
          </p:cNvSpPr>
          <p:nvPr/>
        </p:nvSpPr>
        <p:spPr bwMode="auto">
          <a:xfrm>
            <a:off x="1751013" y="5005388"/>
            <a:ext cx="936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Infrequent</a:t>
            </a:r>
            <a:br>
              <a:rPr lang="en-US" altLang="en-US" sz="1000"/>
            </a:br>
            <a:r>
              <a:rPr lang="en-US" altLang="en-US" sz="1000"/>
              <a:t>viral wheezing and no or </a:t>
            </a:r>
            <a:br>
              <a:rPr lang="en-US" altLang="en-US" sz="1000"/>
            </a:br>
            <a:r>
              <a:rPr lang="en-US" altLang="en-US" sz="1000"/>
              <a:t>few interval symptoms</a:t>
            </a:r>
          </a:p>
        </p:txBody>
      </p:sp>
      <p:sp>
        <p:nvSpPr>
          <p:cNvPr id="157703" name="Rectangle 11"/>
          <p:cNvSpPr>
            <a:spLocks/>
          </p:cNvSpPr>
          <p:nvPr/>
        </p:nvSpPr>
        <p:spPr bwMode="auto">
          <a:xfrm>
            <a:off x="2714625" y="5005388"/>
            <a:ext cx="32242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563"/>
              </a:spcBef>
            </a:pPr>
            <a:r>
              <a:rPr lang="en-US" altLang="en-US" sz="1000"/>
              <a:t>Symptom pattern consistent with asthma </a:t>
            </a:r>
            <a:br>
              <a:rPr lang="en-US" altLang="en-US" sz="1000"/>
            </a:br>
            <a:r>
              <a:rPr lang="en-US" altLang="en-US" sz="1000"/>
              <a:t>and asthma symptoms not well-controlled, or </a:t>
            </a:r>
            <a:br>
              <a:rPr lang="en-US" altLang="en-US" sz="1000"/>
            </a:br>
            <a:r>
              <a:rPr lang="en-US" altLang="en-US" sz="1000"/>
              <a:t>≥3 exacerbations per year </a:t>
            </a:r>
          </a:p>
          <a:p>
            <a:pPr eaLnBrk="1" hangingPunct="1">
              <a:lnSpc>
                <a:spcPct val="110000"/>
              </a:lnSpc>
              <a:spcBef>
                <a:spcPts val="563"/>
              </a:spcBef>
            </a:pPr>
            <a:r>
              <a:rPr lang="en-US" altLang="en-US" sz="1000"/>
              <a:t>Symptom pattern not consistent with asthma but wheezing episodes occur frequently, e.g. every </a:t>
            </a:r>
            <a:br>
              <a:rPr lang="en-US" altLang="en-US" sz="1000"/>
            </a:br>
            <a:r>
              <a:rPr lang="en-US" altLang="en-US" sz="1000"/>
              <a:t>6–8 weeks. </a:t>
            </a:r>
            <a:br>
              <a:rPr lang="en-US" altLang="en-US" sz="1000"/>
            </a:br>
            <a:r>
              <a:rPr lang="en-US" altLang="en-US" sz="1000"/>
              <a:t>Give diagnostic trial for 3 months.</a:t>
            </a:r>
          </a:p>
        </p:txBody>
      </p:sp>
      <p:sp>
        <p:nvSpPr>
          <p:cNvPr id="157704" name="Rectangle 12"/>
          <p:cNvSpPr>
            <a:spLocks/>
          </p:cNvSpPr>
          <p:nvPr/>
        </p:nvSpPr>
        <p:spPr bwMode="auto">
          <a:xfrm>
            <a:off x="5988050" y="5005388"/>
            <a:ext cx="14636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Asthma diagnosis, and not well-controlled on low dose ICS</a:t>
            </a:r>
          </a:p>
        </p:txBody>
      </p:sp>
      <p:sp>
        <p:nvSpPr>
          <p:cNvPr id="157705" name="Rectangle 13"/>
          <p:cNvSpPr>
            <a:spLocks/>
          </p:cNvSpPr>
          <p:nvPr/>
        </p:nvSpPr>
        <p:spPr bwMode="auto">
          <a:xfrm>
            <a:off x="7440613" y="5013325"/>
            <a:ext cx="7318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Not well-controlled on double ICS</a:t>
            </a:r>
          </a:p>
        </p:txBody>
      </p:sp>
      <p:sp>
        <p:nvSpPr>
          <p:cNvPr id="157706" name="Rectangle 14"/>
          <p:cNvSpPr>
            <a:spLocks/>
          </p:cNvSpPr>
          <p:nvPr/>
        </p:nvSpPr>
        <p:spPr bwMode="auto">
          <a:xfrm>
            <a:off x="6011863" y="5789613"/>
            <a:ext cx="22240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First check diagnosis, inhaler skills, adherence, exposures</a:t>
            </a:r>
          </a:p>
        </p:txBody>
      </p:sp>
      <p:sp>
        <p:nvSpPr>
          <p:cNvPr id="157707" name="Rectangle 15"/>
          <p:cNvSpPr>
            <a:spLocks/>
          </p:cNvSpPr>
          <p:nvPr/>
        </p:nvSpPr>
        <p:spPr bwMode="auto">
          <a:xfrm>
            <a:off x="446088" y="5054600"/>
            <a:ext cx="11699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p>
        </p:txBody>
      </p:sp>
      <p:sp>
        <p:nvSpPr>
          <p:cNvPr id="157708" name="Rectangle 16"/>
          <p:cNvSpPr>
            <a:spLocks/>
          </p:cNvSpPr>
          <p:nvPr/>
        </p:nvSpPr>
        <p:spPr bwMode="auto">
          <a:xfrm>
            <a:off x="893763" y="4562475"/>
            <a:ext cx="704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p>
        </p:txBody>
      </p:sp>
      <p:sp>
        <p:nvSpPr>
          <p:cNvPr id="157709" name="Rectangle 17"/>
          <p:cNvSpPr>
            <a:spLocks/>
          </p:cNvSpPr>
          <p:nvPr/>
        </p:nvSpPr>
        <p:spPr bwMode="auto">
          <a:xfrm>
            <a:off x="873125" y="3821113"/>
            <a:ext cx="7270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i="1">
                <a:latin typeface="Arial Italic" charset="0"/>
                <a:sym typeface="Arial Italic" charset="0"/>
              </a:rPr>
              <a:t>Other </a:t>
            </a:r>
            <a:br>
              <a:rPr lang="en-US" altLang="en-US" sz="1000" i="1">
                <a:latin typeface="Arial Italic" charset="0"/>
                <a:sym typeface="Arial Italic" charset="0"/>
              </a:rPr>
            </a:br>
            <a:r>
              <a:rPr lang="en-US" altLang="en-US" sz="1000" i="1">
                <a:latin typeface="Arial Italic" charset="0"/>
                <a:sym typeface="Arial Italic" charset="0"/>
              </a:rPr>
              <a:t>controller </a:t>
            </a:r>
            <a:br>
              <a:rPr lang="en-US" altLang="en-US" sz="1000" i="1">
                <a:latin typeface="Arial Italic" charset="0"/>
                <a:sym typeface="Arial Italic" charset="0"/>
              </a:rPr>
            </a:br>
            <a:r>
              <a:rPr lang="en-US" altLang="en-US" sz="1000" i="1">
                <a:latin typeface="Arial Italic" charset="0"/>
                <a:sym typeface="Arial Italic" charset="0"/>
              </a:rPr>
              <a:t>options</a:t>
            </a:r>
          </a:p>
          <a:p>
            <a:pPr eaLnBrk="1" hangingPunct="1">
              <a:lnSpc>
                <a:spcPct val="120000"/>
              </a:lnSpc>
            </a:pPr>
            <a:endParaRPr lang="en-US" altLang="en-US" sz="1000"/>
          </a:p>
        </p:txBody>
      </p:sp>
      <p:sp>
        <p:nvSpPr>
          <p:cNvPr id="157710" name="Rectangle 18"/>
          <p:cNvSpPr>
            <a:spLocks/>
          </p:cNvSpPr>
          <p:nvPr/>
        </p:nvSpPr>
        <p:spPr bwMode="auto">
          <a:xfrm>
            <a:off x="534988" y="2581275"/>
            <a:ext cx="10810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p>
        </p:txBody>
      </p:sp>
      <p:sp>
        <p:nvSpPr>
          <p:cNvPr id="157711" name="Rectangle 19"/>
          <p:cNvSpPr>
            <a:spLocks/>
          </p:cNvSpPr>
          <p:nvPr/>
        </p:nvSpPr>
        <p:spPr bwMode="auto">
          <a:xfrm>
            <a:off x="1751013" y="4437063"/>
            <a:ext cx="64293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As-needed short-acting beta</a:t>
            </a:r>
            <a:r>
              <a:rPr lang="en-US" altLang="en-US" sz="1000" baseline="-25000"/>
              <a:t>2</a:t>
            </a:r>
            <a:r>
              <a:rPr lang="en-US" altLang="en-US" sz="1000"/>
              <a:t>-agonist (all children) </a:t>
            </a:r>
          </a:p>
        </p:txBody>
      </p:sp>
      <p:sp>
        <p:nvSpPr>
          <p:cNvPr id="157712" name="Rectangle 20"/>
          <p:cNvSpPr>
            <a:spLocks/>
          </p:cNvSpPr>
          <p:nvPr/>
        </p:nvSpPr>
        <p:spPr bwMode="auto">
          <a:xfrm>
            <a:off x="2705100" y="3860800"/>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1050" i="1" dirty="0">
                <a:latin typeface="Arial Italic" charset="0"/>
                <a:sym typeface="Arial Italic" charset="0"/>
              </a:rPr>
              <a:t>Leukotriene receptor antagonist (LTRA)</a:t>
            </a:r>
          </a:p>
          <a:p>
            <a:pPr algn="ctr" eaLnBrk="1" hangingPunct="1">
              <a:spcBef>
                <a:spcPts val="275"/>
              </a:spcBef>
            </a:pPr>
            <a:r>
              <a:rPr lang="en-US" altLang="en-US" sz="1050" i="1" dirty="0">
                <a:latin typeface="Arial Italic" charset="0"/>
                <a:sym typeface="Arial Italic" charset="0"/>
              </a:rPr>
              <a:t>Intermittent ICS</a:t>
            </a:r>
          </a:p>
        </p:txBody>
      </p:sp>
      <p:sp>
        <p:nvSpPr>
          <p:cNvPr id="157713" name="Rectangle 21"/>
          <p:cNvSpPr>
            <a:spLocks/>
          </p:cNvSpPr>
          <p:nvPr/>
        </p:nvSpPr>
        <p:spPr bwMode="auto">
          <a:xfrm>
            <a:off x="5946775" y="3860800"/>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i="1">
                <a:latin typeface="Arial Italic" charset="0"/>
                <a:sym typeface="Arial Italic" charset="0"/>
              </a:rPr>
              <a:t>Low dose ICS + LTRA</a:t>
            </a:r>
          </a:p>
        </p:txBody>
      </p:sp>
      <p:sp>
        <p:nvSpPr>
          <p:cNvPr id="28" name="Rectangle 22"/>
          <p:cNvSpPr>
            <a:spLocks/>
          </p:cNvSpPr>
          <p:nvPr/>
        </p:nvSpPr>
        <p:spPr bwMode="auto">
          <a:xfrm>
            <a:off x="7380288" y="3860800"/>
            <a:ext cx="8080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spcBef>
                <a:spcPts val="281"/>
              </a:spcBef>
              <a:defRPr/>
            </a:pPr>
            <a:r>
              <a:rPr lang="en-US" sz="800" i="1" kern="100" spc="-30" dirty="0">
                <a:latin typeface="Arial Italic" charset="0"/>
                <a:ea typeface="ＭＳ Ｐゴシック" charset="0"/>
                <a:cs typeface="Arial Italic" charset="0"/>
                <a:sym typeface="Arial Italic" charset="0"/>
              </a:rPr>
              <a:t>Add LTRA </a:t>
            </a:r>
          </a:p>
          <a:p>
            <a:pPr algn="ctr">
              <a:spcBef>
                <a:spcPts val="281"/>
              </a:spcBef>
              <a:defRPr/>
            </a:pPr>
            <a:r>
              <a:rPr lang="en-US" sz="800" i="1" kern="100" spc="-30" dirty="0">
                <a:latin typeface="Arial Italic" charset="0"/>
                <a:ea typeface="ＭＳ Ｐゴシック" charset="0"/>
                <a:cs typeface="Arial Italic" charset="0"/>
                <a:sym typeface="Arial Italic" charset="0"/>
              </a:rPr>
              <a:t>Inc. ICS</a:t>
            </a:r>
            <a:br>
              <a:rPr lang="en-US" sz="800" i="1" kern="100" spc="-30" dirty="0">
                <a:latin typeface="Arial Italic" charset="0"/>
                <a:ea typeface="ＭＳ Ｐゴシック" charset="0"/>
                <a:cs typeface="Arial Italic" charset="0"/>
                <a:sym typeface="Arial Italic" charset="0"/>
              </a:rPr>
            </a:br>
            <a:r>
              <a:rPr lang="en-US" sz="800" i="1" kern="100" spc="-30" dirty="0">
                <a:latin typeface="Arial Italic" charset="0"/>
                <a:ea typeface="ＭＳ Ｐゴシック" charset="0"/>
                <a:cs typeface="Arial Italic" charset="0"/>
                <a:sym typeface="Arial Italic" charset="0"/>
              </a:rPr>
              <a:t>frequency</a:t>
            </a:r>
          </a:p>
          <a:p>
            <a:pPr algn="ctr">
              <a:spcBef>
                <a:spcPts val="281"/>
              </a:spcBef>
              <a:defRPr/>
            </a:pPr>
            <a:r>
              <a:rPr lang="en-US" sz="800" i="1" kern="100" spc="-30" dirty="0">
                <a:latin typeface="Arial Italic" charset="0"/>
                <a:ea typeface="ＭＳ Ｐゴシック" charset="0"/>
                <a:cs typeface="Arial Italic" charset="0"/>
                <a:sym typeface="Arial Italic" charset="0"/>
              </a:rPr>
              <a:t>Add </a:t>
            </a:r>
            <a:r>
              <a:rPr lang="en-US" sz="800" i="1" kern="100" spc="-30" dirty="0" err="1">
                <a:latin typeface="Arial Italic" charset="0"/>
                <a:ea typeface="ＭＳ Ｐゴシック" charset="0"/>
                <a:cs typeface="Arial Italic" charset="0"/>
                <a:sym typeface="Arial Italic" charset="0"/>
              </a:rPr>
              <a:t>intermitt</a:t>
            </a:r>
            <a:r>
              <a:rPr lang="en-US" sz="800" i="1" kern="100" spc="-30" dirty="0">
                <a:latin typeface="Arial Italic" charset="0"/>
                <a:ea typeface="ＭＳ Ｐゴシック" charset="0"/>
                <a:cs typeface="Arial Italic" charset="0"/>
                <a:sym typeface="Arial Italic" charset="0"/>
              </a:rPr>
              <a:t> ICS</a:t>
            </a:r>
          </a:p>
        </p:txBody>
      </p:sp>
      <p:sp>
        <p:nvSpPr>
          <p:cNvPr id="157715" name="Rectangle 23"/>
          <p:cNvSpPr>
            <a:spLocks/>
          </p:cNvSpPr>
          <p:nvPr/>
        </p:nvSpPr>
        <p:spPr bwMode="auto">
          <a:xfrm>
            <a:off x="2705100" y="3392488"/>
            <a:ext cx="32242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latin typeface="Arial Bold" charset="0"/>
                <a:sym typeface="Arial Bold" charset="0"/>
              </a:rPr>
              <a:t>Daily low dose ICS</a:t>
            </a:r>
          </a:p>
        </p:txBody>
      </p:sp>
      <p:sp>
        <p:nvSpPr>
          <p:cNvPr id="157716" name="Rectangle 24"/>
          <p:cNvSpPr>
            <a:spLocks/>
          </p:cNvSpPr>
          <p:nvPr/>
        </p:nvSpPr>
        <p:spPr bwMode="auto">
          <a:xfrm>
            <a:off x="5956300" y="3098800"/>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a:latin typeface="Arial Bold" charset="0"/>
                <a:sym typeface="Arial Bold" charset="0"/>
              </a:rPr>
              <a:t>Double </a:t>
            </a:r>
            <a:br>
              <a:rPr lang="en-US" altLang="en-US" sz="1000" b="1">
                <a:latin typeface="Arial Bold" charset="0"/>
                <a:sym typeface="Arial Bold" charset="0"/>
              </a:rPr>
            </a:br>
            <a:r>
              <a:rPr lang="ja-JP" altLang="en-US" sz="1000" b="1">
                <a:sym typeface="Arial Bold" charset="0"/>
              </a:rPr>
              <a:t>‘</a:t>
            </a:r>
            <a:r>
              <a:rPr lang="en-US" altLang="ja-JP" sz="1000" b="1">
                <a:latin typeface="Arial Bold" charset="0"/>
                <a:sym typeface="Arial Bold" charset="0"/>
              </a:rPr>
              <a:t>low dose</a:t>
            </a:r>
            <a:r>
              <a:rPr lang="ja-JP" altLang="en-US" sz="1000" b="1">
                <a:sym typeface="Arial Bold" charset="0"/>
              </a:rPr>
              <a:t>’</a:t>
            </a:r>
            <a:r>
              <a:rPr lang="en-US" altLang="ja-JP" sz="1000" b="1">
                <a:latin typeface="Arial Bold" charset="0"/>
                <a:sym typeface="Arial Bold" charset="0"/>
              </a:rPr>
              <a:t> </a:t>
            </a:r>
            <a:br>
              <a:rPr lang="en-US" altLang="ja-JP" sz="1000" b="1">
                <a:latin typeface="Arial Bold" charset="0"/>
                <a:sym typeface="Arial Bold" charset="0"/>
              </a:rPr>
            </a:br>
            <a:r>
              <a:rPr lang="en-US" altLang="ja-JP" sz="1000" b="1">
                <a:latin typeface="Arial Bold" charset="0"/>
                <a:sym typeface="Arial Bold" charset="0"/>
              </a:rPr>
              <a:t>ICS</a:t>
            </a:r>
            <a:endParaRPr lang="en-US" altLang="en-US" sz="1000" b="1">
              <a:latin typeface="Arial Bold" charset="0"/>
              <a:sym typeface="Arial Bold" charset="0"/>
            </a:endParaRPr>
          </a:p>
        </p:txBody>
      </p:sp>
      <p:sp>
        <p:nvSpPr>
          <p:cNvPr id="157717" name="Rectangle 25"/>
          <p:cNvSpPr>
            <a:spLocks/>
          </p:cNvSpPr>
          <p:nvPr/>
        </p:nvSpPr>
        <p:spPr bwMode="auto">
          <a:xfrm>
            <a:off x="7367588" y="2705100"/>
            <a:ext cx="8382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Continue controller </a:t>
            </a:r>
            <a:br>
              <a:rPr lang="en-US" altLang="en-US" sz="1000"/>
            </a:br>
            <a:r>
              <a:rPr lang="en-US" altLang="en-US" sz="1000"/>
              <a:t>&amp; refer for specialist assessment</a:t>
            </a:r>
          </a:p>
          <a:p>
            <a:pPr algn="ctr" eaLnBrk="1" hangingPunct="1">
              <a:lnSpc>
                <a:spcPct val="120000"/>
              </a:lnSpc>
            </a:pPr>
            <a:endParaRPr lang="en-US" altLang="en-US" sz="1000"/>
          </a:p>
        </p:txBody>
      </p:sp>
      <p:sp>
        <p:nvSpPr>
          <p:cNvPr id="157718" name="Rectangle 26"/>
          <p:cNvSpPr>
            <a:spLocks/>
          </p:cNvSpPr>
          <p:nvPr/>
        </p:nvSpPr>
        <p:spPr bwMode="auto">
          <a:xfrm>
            <a:off x="1751013" y="2643188"/>
            <a:ext cx="9366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1</a:t>
            </a:r>
          </a:p>
        </p:txBody>
      </p:sp>
      <p:sp>
        <p:nvSpPr>
          <p:cNvPr id="157719" name="Rectangle 27"/>
          <p:cNvSpPr>
            <a:spLocks/>
          </p:cNvSpPr>
          <p:nvPr/>
        </p:nvSpPr>
        <p:spPr bwMode="auto">
          <a:xfrm>
            <a:off x="2705100" y="2643188"/>
            <a:ext cx="32242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2</a:t>
            </a:r>
          </a:p>
        </p:txBody>
      </p:sp>
      <p:sp>
        <p:nvSpPr>
          <p:cNvPr id="157720" name="Rectangle 28"/>
          <p:cNvSpPr>
            <a:spLocks/>
          </p:cNvSpPr>
          <p:nvPr/>
        </p:nvSpPr>
        <p:spPr bwMode="auto">
          <a:xfrm>
            <a:off x="5940425" y="2500313"/>
            <a:ext cx="145256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3</a:t>
            </a:r>
          </a:p>
        </p:txBody>
      </p:sp>
      <p:sp>
        <p:nvSpPr>
          <p:cNvPr id="157721" name="Rectangle 29"/>
          <p:cNvSpPr>
            <a:spLocks/>
          </p:cNvSpPr>
          <p:nvPr/>
        </p:nvSpPr>
        <p:spPr bwMode="auto">
          <a:xfrm>
            <a:off x="7392988" y="2098675"/>
            <a:ext cx="812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4</a:t>
            </a:r>
          </a:p>
        </p:txBody>
      </p:sp>
    </p:spTree>
    <p:extLst>
      <p:ext uri="{BB962C8B-B14F-4D97-AF65-F5344CB8AC3E}">
        <p14:creationId xmlns:p14="http://schemas.microsoft.com/office/powerpoint/2010/main" val="2217020110"/>
      </p:ext>
    </p:extLst>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52805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mtClean="0">
                <a:ea typeface="ＭＳ Ｐゴシック" pitchFamily="34" charset="-128"/>
              </a:rPr>
              <a:t>Preferred option: as-needed inhaled SABA</a:t>
            </a:r>
          </a:p>
          <a:p>
            <a:pPr lvl="1" eaLnBrk="1" hangingPunct="1"/>
            <a:r>
              <a:rPr lang="en-AU" altLang="en-US" smtClean="0">
                <a:ea typeface="ＭＳ Ｐゴシック" pitchFamily="34" charset="-128"/>
              </a:rPr>
              <a:t>Provide inhaled SABA to all children who experience wheezing episodes</a:t>
            </a:r>
          </a:p>
          <a:p>
            <a:pPr lvl="1" eaLnBrk="1" hangingPunct="1"/>
            <a:r>
              <a:rPr lang="en-AU" altLang="en-US" smtClean="0">
                <a:ea typeface="ＭＳ Ｐゴシック" pitchFamily="34" charset="-128"/>
              </a:rPr>
              <a:t>Not effective in all children</a:t>
            </a:r>
          </a:p>
          <a:p>
            <a:pPr eaLnBrk="1" hangingPunct="1"/>
            <a:r>
              <a:rPr lang="en-AU" altLang="en-US" smtClean="0">
                <a:ea typeface="ＭＳ Ｐゴシック" pitchFamily="34" charset="-128"/>
              </a:rPr>
              <a:t>Other options</a:t>
            </a:r>
          </a:p>
          <a:p>
            <a:pPr lvl="1" eaLnBrk="1" hangingPunct="1"/>
            <a:r>
              <a:rPr lang="en-AU" altLang="en-US" smtClean="0">
                <a:ea typeface="ＭＳ Ｐゴシック" pitchFamily="34" charset="-128"/>
              </a:rPr>
              <a:t>Oral bronchodilator therapy is not recommended (slower onset of action, more side-effects)</a:t>
            </a:r>
          </a:p>
          <a:p>
            <a:pPr lvl="1" eaLnBrk="1" hangingPunct="1"/>
            <a:r>
              <a:rPr lang="en-AU" altLang="en-US" smtClean="0">
                <a:ea typeface="ＭＳ Ｐゴシック" pitchFamily="34" charset="-128"/>
              </a:rPr>
              <a:t>For children with intermittent viral-induced wheeze and no interval symptoms, if as-needed SABA is not sufficient, consider intermittent ICS. Because of the risk of side-effects, this should only be considered if the physician is confident that the treatment will be used appropriately. </a:t>
            </a:r>
          </a:p>
        </p:txBody>
      </p:sp>
      <p:sp>
        <p:nvSpPr>
          <p:cNvPr id="158722"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1 (children ≤5 years) – as-needed inhaled SABA</a:t>
            </a:r>
          </a:p>
        </p:txBody>
      </p:sp>
      <p:sp>
        <p:nvSpPr>
          <p:cNvPr id="158723"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a:t>
            </a:r>
            <a:endParaRPr lang="en-AU" altLang="en-US" sz="1200" i="1" dirty="0">
              <a:solidFill>
                <a:srgbClr val="FFFFFF"/>
              </a:solidFill>
            </a:endParaRPr>
          </a:p>
        </p:txBody>
      </p:sp>
    </p:spTree>
    <p:extLst>
      <p:ext uri="{BB962C8B-B14F-4D97-AF65-F5344CB8AC3E}">
        <p14:creationId xmlns:p14="http://schemas.microsoft.com/office/powerpoint/2010/main" val="3283399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descr="SLIDE 141.jpg"/>
          <p:cNvPicPr>
            <a:picLocks noChangeAspect="1"/>
          </p:cNvPicPr>
          <p:nvPr/>
        </p:nvPicPr>
        <p:blipFill>
          <a:blip r:embed="rId2" cstate="print">
            <a:extLst>
              <a:ext uri="{28A0092B-C50C-407E-A947-70E740481C1C}">
                <a14:useLocalDpi xmlns:a14="http://schemas.microsoft.com/office/drawing/2010/main" val="0"/>
              </a:ext>
            </a:extLst>
          </a:blip>
          <a:srcRect t="4018" b="1338"/>
          <a:stretch>
            <a:fillRect/>
          </a:stretch>
        </p:blipFill>
        <p:spPr bwMode="auto">
          <a:xfrm>
            <a:off x="1547813" y="1417638"/>
            <a:ext cx="6840537"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7"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748"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2 (children ≤5 years) – initial controller  </a:t>
            </a:r>
            <a:br>
              <a:rPr lang="en-US" altLang="en-US" smtClean="0">
                <a:ea typeface="ヒラギノ角ゴ ProN W3" charset="-128"/>
              </a:rPr>
            </a:br>
            <a:r>
              <a:rPr lang="en-US" altLang="en-US" smtClean="0">
                <a:ea typeface="ヒラギノ角ゴ ProN W3" charset="-128"/>
              </a:rPr>
              <a:t>+ as-needed SABA</a:t>
            </a:r>
          </a:p>
        </p:txBody>
      </p:sp>
      <p:sp>
        <p:nvSpPr>
          <p:cNvPr id="159749" name="Rectangle 7"/>
          <p:cNvSpPr>
            <a:spLocks/>
          </p:cNvSpPr>
          <p:nvPr/>
        </p:nvSpPr>
        <p:spPr bwMode="auto">
          <a:xfrm>
            <a:off x="168275" y="6650038"/>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(6/8)</a:t>
            </a:r>
            <a:endParaRPr lang="en-US" altLang="en-US" sz="1200" i="1" dirty="0">
              <a:solidFill>
                <a:srgbClr val="FFFFFF"/>
              </a:solidFill>
              <a:latin typeface="Arial Italic" charset="0"/>
              <a:sym typeface="Arial Italic" charset="0"/>
            </a:endParaRPr>
          </a:p>
        </p:txBody>
      </p:sp>
      <p:sp>
        <p:nvSpPr>
          <p:cNvPr id="159750" name="Rectangle 10"/>
          <p:cNvSpPr>
            <a:spLocks/>
          </p:cNvSpPr>
          <p:nvPr/>
        </p:nvSpPr>
        <p:spPr bwMode="auto">
          <a:xfrm>
            <a:off x="1751013" y="5013325"/>
            <a:ext cx="936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Infrequent</a:t>
            </a:r>
            <a:br>
              <a:rPr lang="en-US" altLang="en-US" sz="1000"/>
            </a:br>
            <a:r>
              <a:rPr lang="en-US" altLang="en-US" sz="1000"/>
              <a:t>viral wheezing and no or </a:t>
            </a:r>
            <a:br>
              <a:rPr lang="en-US" altLang="en-US" sz="1000"/>
            </a:br>
            <a:r>
              <a:rPr lang="en-US" altLang="en-US" sz="1000"/>
              <a:t>few interval symptoms</a:t>
            </a:r>
          </a:p>
        </p:txBody>
      </p:sp>
      <p:sp>
        <p:nvSpPr>
          <p:cNvPr id="159751" name="Rectangle 11"/>
          <p:cNvSpPr>
            <a:spLocks/>
          </p:cNvSpPr>
          <p:nvPr/>
        </p:nvSpPr>
        <p:spPr bwMode="auto">
          <a:xfrm>
            <a:off x="2771775" y="5013325"/>
            <a:ext cx="32242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563"/>
              </a:spcBef>
            </a:pPr>
            <a:r>
              <a:rPr lang="en-US" altLang="en-US" sz="1000"/>
              <a:t>Symptom pattern consistent with asthma </a:t>
            </a:r>
            <a:br>
              <a:rPr lang="en-US" altLang="en-US" sz="1000"/>
            </a:br>
            <a:r>
              <a:rPr lang="en-US" altLang="en-US" sz="1000"/>
              <a:t>and asthma symptoms not well-controlled, or </a:t>
            </a:r>
            <a:br>
              <a:rPr lang="en-US" altLang="en-US" sz="1000"/>
            </a:br>
            <a:r>
              <a:rPr lang="en-US" altLang="en-US" sz="1000"/>
              <a:t>≥3 exacerbations per year </a:t>
            </a:r>
          </a:p>
          <a:p>
            <a:pPr eaLnBrk="1" hangingPunct="1">
              <a:spcBef>
                <a:spcPts val="563"/>
              </a:spcBef>
            </a:pPr>
            <a:r>
              <a:rPr lang="en-US" altLang="en-US" sz="1000"/>
              <a:t>Symptom pattern not consistent with asthma but wheezing episodes occur frequently, e.g. every </a:t>
            </a:r>
            <a:br>
              <a:rPr lang="en-US" altLang="en-US" sz="1000"/>
            </a:br>
            <a:r>
              <a:rPr lang="en-US" altLang="en-US" sz="1000"/>
              <a:t>6–8 weeks. </a:t>
            </a:r>
            <a:br>
              <a:rPr lang="en-US" altLang="en-US" sz="1000"/>
            </a:br>
            <a:r>
              <a:rPr lang="en-US" altLang="en-US" sz="1000"/>
              <a:t>Give diagnostic trial for 3 months.</a:t>
            </a:r>
          </a:p>
        </p:txBody>
      </p:sp>
      <p:sp>
        <p:nvSpPr>
          <p:cNvPr id="159752" name="Rectangle 12"/>
          <p:cNvSpPr>
            <a:spLocks/>
          </p:cNvSpPr>
          <p:nvPr/>
        </p:nvSpPr>
        <p:spPr bwMode="auto">
          <a:xfrm>
            <a:off x="5988050" y="5013325"/>
            <a:ext cx="13922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Asthma diagnosis, and not well-controlled on low dose ICS</a:t>
            </a:r>
          </a:p>
        </p:txBody>
      </p:sp>
      <p:sp>
        <p:nvSpPr>
          <p:cNvPr id="159753" name="Rectangle 13"/>
          <p:cNvSpPr>
            <a:spLocks/>
          </p:cNvSpPr>
          <p:nvPr/>
        </p:nvSpPr>
        <p:spPr bwMode="auto">
          <a:xfrm>
            <a:off x="7367588" y="5013325"/>
            <a:ext cx="7334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Not well-controlled on double ICS</a:t>
            </a:r>
          </a:p>
        </p:txBody>
      </p:sp>
      <p:sp>
        <p:nvSpPr>
          <p:cNvPr id="159754" name="Rectangle 14"/>
          <p:cNvSpPr>
            <a:spLocks/>
          </p:cNvSpPr>
          <p:nvPr/>
        </p:nvSpPr>
        <p:spPr bwMode="auto">
          <a:xfrm>
            <a:off x="6021388" y="5824538"/>
            <a:ext cx="2151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First check diagnosis, inhaler skills, adherence, exposures</a:t>
            </a:r>
          </a:p>
        </p:txBody>
      </p:sp>
      <p:sp>
        <p:nvSpPr>
          <p:cNvPr id="159755" name="Rectangle 15"/>
          <p:cNvSpPr>
            <a:spLocks/>
          </p:cNvSpPr>
          <p:nvPr/>
        </p:nvSpPr>
        <p:spPr bwMode="auto">
          <a:xfrm>
            <a:off x="446088" y="5087938"/>
            <a:ext cx="11699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p>
        </p:txBody>
      </p:sp>
      <p:sp>
        <p:nvSpPr>
          <p:cNvPr id="159756" name="Rectangle 16"/>
          <p:cNvSpPr>
            <a:spLocks/>
          </p:cNvSpPr>
          <p:nvPr/>
        </p:nvSpPr>
        <p:spPr bwMode="auto">
          <a:xfrm>
            <a:off x="893763" y="4597400"/>
            <a:ext cx="704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p>
        </p:txBody>
      </p:sp>
      <p:sp>
        <p:nvSpPr>
          <p:cNvPr id="159757" name="Rectangle 17"/>
          <p:cNvSpPr>
            <a:spLocks/>
          </p:cNvSpPr>
          <p:nvPr/>
        </p:nvSpPr>
        <p:spPr bwMode="auto">
          <a:xfrm>
            <a:off x="873125" y="3856038"/>
            <a:ext cx="7270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i="1">
                <a:latin typeface="Arial Italic" charset="0"/>
                <a:sym typeface="Arial Italic" charset="0"/>
              </a:rPr>
              <a:t>Other </a:t>
            </a:r>
            <a:br>
              <a:rPr lang="en-US" altLang="en-US" sz="1000" i="1">
                <a:latin typeface="Arial Italic" charset="0"/>
                <a:sym typeface="Arial Italic" charset="0"/>
              </a:rPr>
            </a:br>
            <a:r>
              <a:rPr lang="en-US" altLang="en-US" sz="1000" i="1">
                <a:latin typeface="Arial Italic" charset="0"/>
                <a:sym typeface="Arial Italic" charset="0"/>
              </a:rPr>
              <a:t>controller </a:t>
            </a:r>
            <a:br>
              <a:rPr lang="en-US" altLang="en-US" sz="1000" i="1">
                <a:latin typeface="Arial Italic" charset="0"/>
                <a:sym typeface="Arial Italic" charset="0"/>
              </a:rPr>
            </a:br>
            <a:r>
              <a:rPr lang="en-US" altLang="en-US" sz="1000" i="1">
                <a:latin typeface="Arial Italic" charset="0"/>
                <a:sym typeface="Arial Italic" charset="0"/>
              </a:rPr>
              <a:t>options</a:t>
            </a:r>
          </a:p>
          <a:p>
            <a:pPr eaLnBrk="1" hangingPunct="1">
              <a:lnSpc>
                <a:spcPct val="120000"/>
              </a:lnSpc>
            </a:pPr>
            <a:endParaRPr lang="en-US" altLang="en-US" sz="1000" i="1"/>
          </a:p>
        </p:txBody>
      </p:sp>
      <p:sp>
        <p:nvSpPr>
          <p:cNvPr id="159758" name="Rectangle 18"/>
          <p:cNvSpPr>
            <a:spLocks/>
          </p:cNvSpPr>
          <p:nvPr/>
        </p:nvSpPr>
        <p:spPr bwMode="auto">
          <a:xfrm>
            <a:off x="534988" y="261461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p>
        </p:txBody>
      </p:sp>
      <p:sp>
        <p:nvSpPr>
          <p:cNvPr id="159759" name="Rectangle 19"/>
          <p:cNvSpPr>
            <a:spLocks/>
          </p:cNvSpPr>
          <p:nvPr/>
        </p:nvSpPr>
        <p:spPr bwMode="auto">
          <a:xfrm>
            <a:off x="1751013" y="4437063"/>
            <a:ext cx="64293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As-needed short-acting beta</a:t>
            </a:r>
            <a:r>
              <a:rPr lang="en-US" altLang="en-US" sz="1000" baseline="-25000"/>
              <a:t>2</a:t>
            </a:r>
            <a:r>
              <a:rPr lang="en-US" altLang="en-US" sz="1000"/>
              <a:t>-agonist (all children) </a:t>
            </a:r>
          </a:p>
        </p:txBody>
      </p:sp>
      <p:sp>
        <p:nvSpPr>
          <p:cNvPr id="159760" name="Rectangle 20"/>
          <p:cNvSpPr>
            <a:spLocks/>
          </p:cNvSpPr>
          <p:nvPr/>
        </p:nvSpPr>
        <p:spPr bwMode="auto">
          <a:xfrm>
            <a:off x="2705100" y="3863975"/>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1050" i="1">
                <a:latin typeface="Arial Italic" charset="0"/>
                <a:sym typeface="Arial Italic" charset="0"/>
              </a:rPr>
              <a:t>Leukotriene receptor antagonist (LTRA)</a:t>
            </a:r>
          </a:p>
          <a:p>
            <a:pPr algn="ctr" eaLnBrk="1" hangingPunct="1">
              <a:spcBef>
                <a:spcPts val="275"/>
              </a:spcBef>
            </a:pPr>
            <a:r>
              <a:rPr lang="en-US" altLang="en-US" sz="1050" i="1">
                <a:latin typeface="Arial Italic" charset="0"/>
                <a:sym typeface="Arial Italic" charset="0"/>
              </a:rPr>
              <a:t>Intermittent ICS</a:t>
            </a:r>
          </a:p>
        </p:txBody>
      </p:sp>
      <p:sp>
        <p:nvSpPr>
          <p:cNvPr id="159761" name="Rectangle 21"/>
          <p:cNvSpPr>
            <a:spLocks/>
          </p:cNvSpPr>
          <p:nvPr/>
        </p:nvSpPr>
        <p:spPr bwMode="auto">
          <a:xfrm>
            <a:off x="5946775" y="3863975"/>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i="1">
                <a:latin typeface="Arial Italic" charset="0"/>
                <a:sym typeface="Arial Italic" charset="0"/>
              </a:rPr>
              <a:t>Low dose ICS + LTRA</a:t>
            </a:r>
          </a:p>
        </p:txBody>
      </p:sp>
      <p:sp>
        <p:nvSpPr>
          <p:cNvPr id="44" name="Rectangle 22"/>
          <p:cNvSpPr>
            <a:spLocks/>
          </p:cNvSpPr>
          <p:nvPr/>
        </p:nvSpPr>
        <p:spPr bwMode="auto">
          <a:xfrm>
            <a:off x="7321550" y="3863975"/>
            <a:ext cx="808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spcBef>
                <a:spcPts val="281"/>
              </a:spcBef>
              <a:defRPr/>
            </a:pPr>
            <a:r>
              <a:rPr lang="en-US" sz="800" i="1" kern="100" spc="-30" dirty="0">
                <a:latin typeface="Arial Italic" charset="0"/>
                <a:ea typeface="ＭＳ Ｐゴシック" charset="0"/>
                <a:cs typeface="Arial Italic" charset="0"/>
                <a:sym typeface="Arial Italic" charset="0"/>
              </a:rPr>
              <a:t>Add LTRA </a:t>
            </a:r>
          </a:p>
          <a:p>
            <a:pPr algn="ctr">
              <a:spcBef>
                <a:spcPts val="281"/>
              </a:spcBef>
              <a:defRPr/>
            </a:pPr>
            <a:r>
              <a:rPr lang="en-US" sz="800" i="1" kern="100" spc="-30" dirty="0">
                <a:latin typeface="Arial Italic" charset="0"/>
                <a:ea typeface="ＭＳ Ｐゴシック" charset="0"/>
                <a:cs typeface="Arial Italic" charset="0"/>
                <a:sym typeface="Arial Italic" charset="0"/>
              </a:rPr>
              <a:t>Inc. ICS</a:t>
            </a:r>
            <a:br>
              <a:rPr lang="en-US" sz="800" i="1" kern="100" spc="-30" dirty="0">
                <a:latin typeface="Arial Italic" charset="0"/>
                <a:ea typeface="ＭＳ Ｐゴシック" charset="0"/>
                <a:cs typeface="Arial Italic" charset="0"/>
                <a:sym typeface="Arial Italic" charset="0"/>
              </a:rPr>
            </a:br>
            <a:r>
              <a:rPr lang="en-US" sz="800" i="1" kern="100" spc="-30" dirty="0">
                <a:latin typeface="Arial Italic" charset="0"/>
                <a:ea typeface="ＭＳ Ｐゴシック" charset="0"/>
                <a:cs typeface="Arial Italic" charset="0"/>
                <a:sym typeface="Arial Italic" charset="0"/>
              </a:rPr>
              <a:t>frequency</a:t>
            </a:r>
          </a:p>
          <a:p>
            <a:pPr algn="ctr">
              <a:spcBef>
                <a:spcPts val="281"/>
              </a:spcBef>
              <a:defRPr/>
            </a:pPr>
            <a:r>
              <a:rPr lang="en-US" sz="800" i="1" kern="100" spc="-30" dirty="0">
                <a:latin typeface="Arial Italic" charset="0"/>
                <a:ea typeface="ＭＳ Ｐゴシック" charset="0"/>
                <a:cs typeface="Arial Italic" charset="0"/>
                <a:sym typeface="Arial Italic" charset="0"/>
              </a:rPr>
              <a:t>Add </a:t>
            </a:r>
            <a:r>
              <a:rPr lang="en-US" sz="800" i="1" kern="100" spc="-30" dirty="0" err="1">
                <a:latin typeface="Arial Italic" charset="0"/>
                <a:ea typeface="ＭＳ Ｐゴシック" charset="0"/>
                <a:cs typeface="Arial Italic" charset="0"/>
                <a:sym typeface="Arial Italic" charset="0"/>
              </a:rPr>
              <a:t>intermitt</a:t>
            </a:r>
            <a:r>
              <a:rPr lang="en-US" sz="800" i="1" kern="100" spc="-30" dirty="0">
                <a:latin typeface="Arial Italic" charset="0"/>
                <a:ea typeface="ＭＳ Ｐゴシック" charset="0"/>
                <a:cs typeface="Arial Italic" charset="0"/>
                <a:sym typeface="Arial Italic" charset="0"/>
              </a:rPr>
              <a:t> ICS</a:t>
            </a:r>
          </a:p>
        </p:txBody>
      </p:sp>
      <p:sp>
        <p:nvSpPr>
          <p:cNvPr id="159763" name="Rectangle 23"/>
          <p:cNvSpPr>
            <a:spLocks/>
          </p:cNvSpPr>
          <p:nvPr/>
        </p:nvSpPr>
        <p:spPr bwMode="auto">
          <a:xfrm>
            <a:off x="2705100" y="3397250"/>
            <a:ext cx="322421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latin typeface="Arial Bold" charset="0"/>
                <a:sym typeface="Arial Bold" charset="0"/>
              </a:rPr>
              <a:t>Daily low dose ICS</a:t>
            </a:r>
          </a:p>
        </p:txBody>
      </p:sp>
      <p:sp>
        <p:nvSpPr>
          <p:cNvPr id="159764" name="Rectangle 24"/>
          <p:cNvSpPr>
            <a:spLocks/>
          </p:cNvSpPr>
          <p:nvPr/>
        </p:nvSpPr>
        <p:spPr bwMode="auto">
          <a:xfrm>
            <a:off x="5956300" y="3101975"/>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a:latin typeface="Arial Bold" charset="0"/>
                <a:sym typeface="Arial Bold" charset="0"/>
              </a:rPr>
              <a:t>Double </a:t>
            </a:r>
            <a:br>
              <a:rPr lang="en-US" altLang="en-US" sz="1000" b="1">
                <a:latin typeface="Arial Bold" charset="0"/>
                <a:sym typeface="Arial Bold" charset="0"/>
              </a:rPr>
            </a:br>
            <a:r>
              <a:rPr lang="ja-JP" altLang="en-US" sz="1000" b="1">
                <a:sym typeface="Arial Bold" charset="0"/>
              </a:rPr>
              <a:t>‘</a:t>
            </a:r>
            <a:r>
              <a:rPr lang="en-US" altLang="ja-JP" sz="1000" b="1">
                <a:latin typeface="Arial Bold" charset="0"/>
                <a:sym typeface="Arial Bold" charset="0"/>
              </a:rPr>
              <a:t>low dose</a:t>
            </a:r>
            <a:r>
              <a:rPr lang="ja-JP" altLang="en-US" sz="1000" b="1">
                <a:sym typeface="Arial Bold" charset="0"/>
              </a:rPr>
              <a:t>’</a:t>
            </a:r>
            <a:r>
              <a:rPr lang="en-US" altLang="ja-JP" sz="1000" b="1">
                <a:latin typeface="Arial Bold" charset="0"/>
                <a:sym typeface="Arial Bold" charset="0"/>
              </a:rPr>
              <a:t> </a:t>
            </a:r>
            <a:br>
              <a:rPr lang="en-US" altLang="ja-JP" sz="1000" b="1">
                <a:latin typeface="Arial Bold" charset="0"/>
                <a:sym typeface="Arial Bold" charset="0"/>
              </a:rPr>
            </a:br>
            <a:r>
              <a:rPr lang="en-US" altLang="ja-JP" sz="1000" b="1">
                <a:latin typeface="Arial Bold" charset="0"/>
                <a:sym typeface="Arial Bold" charset="0"/>
              </a:rPr>
              <a:t>ICS</a:t>
            </a:r>
            <a:endParaRPr lang="en-US" altLang="en-US" sz="1000" b="1">
              <a:latin typeface="Arial Bold" charset="0"/>
              <a:sym typeface="Arial Bold" charset="0"/>
            </a:endParaRPr>
          </a:p>
        </p:txBody>
      </p:sp>
      <p:sp>
        <p:nvSpPr>
          <p:cNvPr id="159765" name="Rectangle 25"/>
          <p:cNvSpPr>
            <a:spLocks/>
          </p:cNvSpPr>
          <p:nvPr/>
        </p:nvSpPr>
        <p:spPr bwMode="auto">
          <a:xfrm>
            <a:off x="7308850" y="2708275"/>
            <a:ext cx="8382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Continue controller </a:t>
            </a:r>
            <a:br>
              <a:rPr lang="en-US" altLang="en-US" sz="1000"/>
            </a:br>
            <a:r>
              <a:rPr lang="en-US" altLang="en-US" sz="1000"/>
              <a:t>&amp; refer for specialist assessment</a:t>
            </a:r>
          </a:p>
          <a:p>
            <a:pPr algn="ctr" eaLnBrk="1" hangingPunct="1">
              <a:lnSpc>
                <a:spcPct val="120000"/>
              </a:lnSpc>
            </a:pPr>
            <a:endParaRPr lang="en-US" altLang="en-US" sz="1000"/>
          </a:p>
        </p:txBody>
      </p:sp>
      <p:sp>
        <p:nvSpPr>
          <p:cNvPr id="159766" name="Rectangle 26"/>
          <p:cNvSpPr>
            <a:spLocks/>
          </p:cNvSpPr>
          <p:nvPr/>
        </p:nvSpPr>
        <p:spPr bwMode="auto">
          <a:xfrm>
            <a:off x="1751013" y="2678113"/>
            <a:ext cx="9366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1</a:t>
            </a:r>
          </a:p>
        </p:txBody>
      </p:sp>
      <p:sp>
        <p:nvSpPr>
          <p:cNvPr id="159767" name="Rectangle 27"/>
          <p:cNvSpPr>
            <a:spLocks/>
          </p:cNvSpPr>
          <p:nvPr/>
        </p:nvSpPr>
        <p:spPr bwMode="auto">
          <a:xfrm>
            <a:off x="2705100" y="2678113"/>
            <a:ext cx="3224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2</a:t>
            </a:r>
          </a:p>
        </p:txBody>
      </p:sp>
      <p:sp>
        <p:nvSpPr>
          <p:cNvPr id="159768" name="Rectangle 28"/>
          <p:cNvSpPr>
            <a:spLocks/>
          </p:cNvSpPr>
          <p:nvPr/>
        </p:nvSpPr>
        <p:spPr bwMode="auto">
          <a:xfrm>
            <a:off x="5940425" y="2535238"/>
            <a:ext cx="14525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3</a:t>
            </a:r>
          </a:p>
        </p:txBody>
      </p:sp>
      <p:sp>
        <p:nvSpPr>
          <p:cNvPr id="159769" name="Rectangle 29"/>
          <p:cNvSpPr>
            <a:spLocks/>
          </p:cNvSpPr>
          <p:nvPr/>
        </p:nvSpPr>
        <p:spPr bwMode="auto">
          <a:xfrm>
            <a:off x="7392988" y="2133600"/>
            <a:ext cx="8128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4</a:t>
            </a:r>
          </a:p>
        </p:txBody>
      </p:sp>
    </p:spTree>
    <p:extLst>
      <p:ext uri="{BB962C8B-B14F-4D97-AF65-F5344CB8AC3E}">
        <p14:creationId xmlns:p14="http://schemas.microsoft.com/office/powerpoint/2010/main" val="684357303"/>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45719"/>
            <a:ext cx="8686800" cy="5570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AU" altLang="en-US" sz="2000" smtClean="0">
                <a:ea typeface="ＭＳ Ｐゴシック" pitchFamily="34" charset="-128"/>
              </a:rPr>
              <a:t>Indication</a:t>
            </a:r>
          </a:p>
          <a:p>
            <a:pPr lvl="1" eaLnBrk="1" hangingPunct="1"/>
            <a:r>
              <a:rPr lang="en-AU" altLang="en-US" sz="1900" smtClean="0">
                <a:ea typeface="ＭＳ Ｐゴシック" pitchFamily="34" charset="-128"/>
              </a:rPr>
              <a:t>Child with symptom pattern consistent with asthma, and symptoms not </a:t>
            </a:r>
            <a:br>
              <a:rPr lang="en-AU" altLang="en-US" sz="1900" smtClean="0">
                <a:ea typeface="ＭＳ Ｐゴシック" pitchFamily="34" charset="-128"/>
              </a:rPr>
            </a:br>
            <a:r>
              <a:rPr lang="en-AU" altLang="en-US" sz="1900" smtClean="0">
                <a:ea typeface="ＭＳ Ｐゴシック" pitchFamily="34" charset="-128"/>
              </a:rPr>
              <a:t>well-controlled, or ≥3 exacerbations per year</a:t>
            </a:r>
          </a:p>
          <a:p>
            <a:pPr lvl="1" eaLnBrk="1" hangingPunct="1"/>
            <a:r>
              <a:rPr lang="en-AU" altLang="en-US" sz="1900" smtClean="0">
                <a:ea typeface="ＭＳ Ｐゴシック" pitchFamily="34" charset="-128"/>
              </a:rPr>
              <a:t>May also be used as a diagnostic trial for children with frequent wheezing episodes</a:t>
            </a:r>
          </a:p>
          <a:p>
            <a:pPr eaLnBrk="1" hangingPunct="1"/>
            <a:r>
              <a:rPr lang="en-AU" altLang="en-US" sz="2000" smtClean="0">
                <a:ea typeface="ＭＳ Ｐゴシック" pitchFamily="34" charset="-128"/>
              </a:rPr>
              <a:t>Preferred option: regular daily low dose ICS + as-needed inhaled SABA</a:t>
            </a:r>
          </a:p>
          <a:p>
            <a:pPr lvl="1" eaLnBrk="1" hangingPunct="1"/>
            <a:r>
              <a:rPr lang="en-AU" altLang="en-US" sz="1900" smtClean="0">
                <a:ea typeface="ＭＳ Ｐゴシック" pitchFamily="34" charset="-128"/>
              </a:rPr>
              <a:t>Give for ≥3 months to establish effectiveness, and review response</a:t>
            </a:r>
          </a:p>
          <a:p>
            <a:pPr eaLnBrk="1" hangingPunct="1"/>
            <a:r>
              <a:rPr lang="en-AU" altLang="en-US" sz="2000" smtClean="0">
                <a:ea typeface="ＭＳ Ｐゴシック" pitchFamily="34" charset="-128"/>
              </a:rPr>
              <a:t>Other options depend on symptom pattern</a:t>
            </a:r>
          </a:p>
          <a:p>
            <a:pPr lvl="1" eaLnBrk="1" hangingPunct="1"/>
            <a:r>
              <a:rPr lang="en-AU" altLang="en-US" sz="1900" i="1" smtClean="0">
                <a:ea typeface="ＭＳ Ｐゴシック" pitchFamily="34" charset="-128"/>
              </a:rPr>
              <a:t>Persistent asthma</a:t>
            </a:r>
            <a:r>
              <a:rPr lang="en-AU" altLang="en-US" sz="1900" smtClean="0">
                <a:ea typeface="ＭＳ Ｐゴシック" pitchFamily="34" charset="-128"/>
              </a:rPr>
              <a:t> – regular leukotriene receptor antagonist (LTRA) leads to modest reduction in symptoms and need for OCS compared with placebo </a:t>
            </a:r>
          </a:p>
          <a:p>
            <a:pPr lvl="1" eaLnBrk="1" hangingPunct="1"/>
            <a:r>
              <a:rPr lang="en-AU" altLang="en-US" sz="1900" i="1" smtClean="0">
                <a:ea typeface="ＭＳ Ｐゴシック" pitchFamily="34" charset="-128"/>
              </a:rPr>
              <a:t>Intermittent viral-induced wheeze</a:t>
            </a:r>
            <a:r>
              <a:rPr lang="en-AU" altLang="en-US" sz="1900" smtClean="0">
                <a:ea typeface="ＭＳ Ｐゴシック" pitchFamily="34" charset="-128"/>
              </a:rPr>
              <a:t> – regular LTRA improves some outcomes but does not reduce risk of exacerbations</a:t>
            </a:r>
          </a:p>
          <a:p>
            <a:pPr lvl="1" eaLnBrk="1" hangingPunct="1"/>
            <a:r>
              <a:rPr lang="en-AU" altLang="en-US" sz="1900" i="1" smtClean="0">
                <a:ea typeface="ＭＳ Ｐゴシック" pitchFamily="34" charset="-128"/>
              </a:rPr>
              <a:t>Frequent viral-induced wheeze with interval symptoms</a:t>
            </a:r>
            <a:r>
              <a:rPr lang="en-AU" altLang="en-US" sz="1900" smtClean="0">
                <a:ea typeface="ＭＳ Ｐゴシック" pitchFamily="34" charset="-128"/>
              </a:rPr>
              <a:t> – consider episodic or as-needed ICS, but give a trial of regular ICS first </a:t>
            </a:r>
          </a:p>
          <a:p>
            <a:pPr lvl="2"/>
            <a:r>
              <a:rPr lang="en-AU" sz="1600" smtClean="0"/>
              <a:t>Reduction </a:t>
            </a:r>
            <a:r>
              <a:rPr lang="en-AU" sz="1600"/>
              <a:t>in exacerbations seems similar for regular and high dose episodic </a:t>
            </a:r>
            <a:r>
              <a:rPr lang="en-AU" sz="1600" smtClean="0"/>
              <a:t>ICS</a:t>
            </a:r>
            <a:endParaRPr lang="en-AU" altLang="en-US" sz="1700" smtClean="0">
              <a:ea typeface="ＭＳ Ｐゴシック" pitchFamily="34" charset="-128"/>
            </a:endParaRPr>
          </a:p>
        </p:txBody>
      </p:sp>
      <p:sp>
        <p:nvSpPr>
          <p:cNvPr id="160770"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2 (children ≤5 years) – initial controller  </a:t>
            </a:r>
            <a:br>
              <a:rPr lang="en-AU" altLang="en-US" smtClean="0">
                <a:ea typeface="ＭＳ Ｐゴシック" pitchFamily="34" charset="-128"/>
              </a:rPr>
            </a:br>
            <a:r>
              <a:rPr lang="en-AU" altLang="en-US" smtClean="0">
                <a:ea typeface="ＭＳ Ｐゴシック" pitchFamily="34" charset="-128"/>
              </a:rPr>
              <a:t>+ as-needed SABA</a:t>
            </a:r>
          </a:p>
        </p:txBody>
      </p:sp>
      <p:sp>
        <p:nvSpPr>
          <p:cNvPr id="160771"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a:t>
            </a:r>
            <a:endParaRPr lang="en-AU" altLang="en-US" sz="1200" i="1" dirty="0">
              <a:solidFill>
                <a:srgbClr val="FFFFFF"/>
              </a:solidFill>
            </a:endParaRPr>
          </a:p>
        </p:txBody>
      </p:sp>
      <p:grpSp>
        <p:nvGrpSpPr>
          <p:cNvPr id="5" name="Group 10"/>
          <p:cNvGrpSpPr>
            <a:grpSpLocks/>
          </p:cNvGrpSpPr>
          <p:nvPr/>
        </p:nvGrpSpPr>
        <p:grpSpPr bwMode="auto">
          <a:xfrm>
            <a:off x="6923046" y="276225"/>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4178754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mtClean="0"/>
              <a:t>Check height at least yearly, because:</a:t>
            </a:r>
          </a:p>
          <a:p>
            <a:pPr lvl="1"/>
            <a:r>
              <a:rPr lang="en-US" smtClean="0"/>
              <a:t>Poorly-controlled asthma can affect growth </a:t>
            </a:r>
            <a:r>
              <a:rPr lang="en-US" sz="1800" i="1" smtClean="0"/>
              <a:t>[Pedersen 2001]</a:t>
            </a:r>
            <a:endParaRPr lang="en-US" i="1" smtClean="0"/>
          </a:p>
          <a:p>
            <a:pPr lvl="1"/>
            <a:r>
              <a:rPr lang="en-US" smtClean="0"/>
              <a:t>Growth velocity may be lower in the first 1-2 years of ICS treatment but this is </a:t>
            </a:r>
            <a:r>
              <a:rPr lang="en-US" u="sng" smtClean="0"/>
              <a:t>not</a:t>
            </a:r>
            <a:r>
              <a:rPr lang="en-US" smtClean="0"/>
              <a:t> progressive or cumulative </a:t>
            </a:r>
            <a:r>
              <a:rPr lang="en-US" sz="1800" i="1"/>
              <a:t>[Kelly 2012, Loke 2015]</a:t>
            </a:r>
            <a:r>
              <a:rPr lang="en-US"/>
              <a:t>.</a:t>
            </a:r>
          </a:p>
          <a:p>
            <a:pPr lvl="1"/>
            <a:r>
              <a:rPr lang="en-US"/>
              <a:t>The one study that examined long-term outcomes showed a difference of only 0.7% in adult height </a:t>
            </a:r>
            <a:r>
              <a:rPr lang="en-US" sz="1800" i="1"/>
              <a:t>[Kelly 2012, Loke 2015]</a:t>
            </a:r>
            <a:r>
              <a:rPr lang="en-US"/>
              <a:t> </a:t>
            </a:r>
            <a:endParaRPr lang="en-AU" smtClean="0"/>
          </a:p>
          <a:p>
            <a:r>
              <a:rPr lang="en-AU" smtClean="0"/>
              <a:t>If decreased growth velocity is seen, also consider:</a:t>
            </a:r>
          </a:p>
          <a:p>
            <a:pPr lvl="1"/>
            <a:r>
              <a:rPr lang="en-AU" smtClean="0"/>
              <a:t>Poorly-controlled asthma</a:t>
            </a:r>
          </a:p>
          <a:p>
            <a:pPr lvl="1"/>
            <a:r>
              <a:rPr lang="en-AU" smtClean="0"/>
              <a:t>Frequent use of OCS</a:t>
            </a:r>
          </a:p>
          <a:p>
            <a:pPr lvl="1"/>
            <a:r>
              <a:rPr lang="en-AU" smtClean="0"/>
              <a:t>Poor nutrition</a:t>
            </a:r>
          </a:p>
        </p:txBody>
      </p:sp>
      <p:sp>
        <p:nvSpPr>
          <p:cNvPr id="3" name="Title 2"/>
          <p:cNvSpPr>
            <a:spLocks noGrp="1"/>
          </p:cNvSpPr>
          <p:nvPr>
            <p:ph type="title"/>
          </p:nvPr>
        </p:nvSpPr>
        <p:spPr/>
        <p:txBody>
          <a:bodyPr/>
          <a:lstStyle/>
          <a:p>
            <a:r>
              <a:rPr lang="en-AU" altLang="en-US" smtClean="0"/>
              <a:t>Checking height in children with asthma</a:t>
            </a:r>
            <a:endParaRPr lang="en-AU"/>
          </a:p>
        </p:txBody>
      </p:sp>
    </p:spTree>
    <p:extLst>
      <p:ext uri="{BB962C8B-B14F-4D97-AF65-F5344CB8AC3E}">
        <p14:creationId xmlns:p14="http://schemas.microsoft.com/office/powerpoint/2010/main" val="211965021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t>Discuss decisions about controller treatment with </a:t>
            </a:r>
            <a:r>
              <a:rPr lang="en-US" smtClean="0"/>
              <a:t>parents/carers</a:t>
            </a:r>
            <a:endParaRPr lang="en-US"/>
          </a:p>
          <a:p>
            <a:pPr lvl="1"/>
            <a:r>
              <a:rPr lang="en-US" smtClean="0"/>
              <a:t>Discuss the relative </a:t>
            </a:r>
            <a:r>
              <a:rPr lang="en-US"/>
              <a:t>benefits and risks of </a:t>
            </a:r>
            <a:r>
              <a:rPr lang="en-US" smtClean="0"/>
              <a:t>treatment/no treatment</a:t>
            </a:r>
            <a:endParaRPr lang="en-US"/>
          </a:p>
          <a:p>
            <a:pPr lvl="1"/>
            <a:r>
              <a:rPr lang="en-US" smtClean="0"/>
              <a:t>Emphasize the importance </a:t>
            </a:r>
            <a:r>
              <a:rPr lang="en-US"/>
              <a:t>of maintaining normal activity levels for normal physical and social </a:t>
            </a:r>
            <a:r>
              <a:rPr lang="en-US" smtClean="0"/>
              <a:t>development</a:t>
            </a:r>
            <a:endParaRPr lang="en-US"/>
          </a:p>
          <a:p>
            <a:r>
              <a:rPr lang="en-US" smtClean="0"/>
              <a:t>ICS can have a small but usually temporary effect on growth</a:t>
            </a:r>
          </a:p>
          <a:p>
            <a:pPr lvl="1"/>
            <a:r>
              <a:rPr lang="en-US" smtClean="0"/>
              <a:t>An effect of ICS on </a:t>
            </a:r>
            <a:r>
              <a:rPr lang="en-US"/>
              <a:t>growth velocity </a:t>
            </a:r>
            <a:r>
              <a:rPr lang="en-US" smtClean="0"/>
              <a:t>is seen </a:t>
            </a:r>
            <a:r>
              <a:rPr lang="en-US"/>
              <a:t>in pre-pubertal children in the first 1-2 years of </a:t>
            </a:r>
            <a:r>
              <a:rPr lang="en-US" smtClean="0"/>
              <a:t>treatment</a:t>
            </a:r>
          </a:p>
          <a:p>
            <a:pPr lvl="1"/>
            <a:r>
              <a:rPr lang="en-US" smtClean="0"/>
              <a:t>This </a:t>
            </a:r>
            <a:r>
              <a:rPr lang="en-US"/>
              <a:t>is </a:t>
            </a:r>
            <a:r>
              <a:rPr lang="en-US" u="sng"/>
              <a:t>not</a:t>
            </a:r>
            <a:r>
              <a:rPr lang="en-US"/>
              <a:t> progressive or cumulative </a:t>
            </a:r>
            <a:r>
              <a:rPr lang="en-US" sz="1800" i="1"/>
              <a:t>[Kelly 2012, Loke 2015]</a:t>
            </a:r>
            <a:r>
              <a:rPr lang="en-US"/>
              <a:t>.</a:t>
            </a:r>
          </a:p>
          <a:p>
            <a:pPr lvl="1"/>
            <a:r>
              <a:rPr lang="en-US"/>
              <a:t>The one study that examined long-term outcomes showed a difference of only 0.7% in adult height </a:t>
            </a:r>
            <a:r>
              <a:rPr lang="en-US" sz="1800" i="1"/>
              <a:t>[Kelly 2012, Loke 2015]</a:t>
            </a:r>
            <a:r>
              <a:rPr lang="en-US"/>
              <a:t>  </a:t>
            </a:r>
          </a:p>
          <a:p>
            <a:r>
              <a:rPr lang="en-US" smtClean="0"/>
              <a:t>Poorly-controlled </a:t>
            </a:r>
            <a:r>
              <a:rPr lang="en-US"/>
              <a:t>asthma itself adversely affects adult height </a:t>
            </a:r>
            <a:r>
              <a:rPr lang="en-US" sz="1800" i="1"/>
              <a:t>[Pedersen 2001]</a:t>
            </a:r>
            <a:endParaRPr lang="en-US" i="1"/>
          </a:p>
          <a:p>
            <a:r>
              <a:rPr lang="en-US"/>
              <a:t>For more detail see </a:t>
            </a:r>
            <a:r>
              <a:rPr lang="en-US" smtClean="0"/>
              <a:t>GINA 2018 Appendix </a:t>
            </a:r>
            <a:r>
              <a:rPr lang="en-US"/>
              <a:t>Chapter 5B</a:t>
            </a:r>
            <a:endParaRPr lang="en-AU"/>
          </a:p>
        </p:txBody>
      </p:sp>
      <p:sp>
        <p:nvSpPr>
          <p:cNvPr id="3" name="Title 2"/>
          <p:cNvSpPr>
            <a:spLocks noGrp="1"/>
          </p:cNvSpPr>
          <p:nvPr>
            <p:ph type="title"/>
          </p:nvPr>
        </p:nvSpPr>
        <p:spPr/>
        <p:txBody>
          <a:bodyPr/>
          <a:lstStyle/>
          <a:p>
            <a:r>
              <a:rPr lang="en-AU" altLang="en-US"/>
              <a:t>Inhaled corticosteroids and growth in children</a:t>
            </a:r>
            <a:endParaRPr lang="en-AU"/>
          </a:p>
        </p:txBody>
      </p:sp>
    </p:spTree>
    <p:extLst>
      <p:ext uri="{BB962C8B-B14F-4D97-AF65-F5344CB8AC3E}">
        <p14:creationId xmlns:p14="http://schemas.microsoft.com/office/powerpoint/2010/main" val="10307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u="sng" dirty="0" smtClean="0"/>
              <a:t>Not</a:t>
            </a:r>
            <a:r>
              <a:rPr lang="en-AU" dirty="0" smtClean="0"/>
              <a:t> a guideline, but a practical approach to managing asthma in clinical practice</a:t>
            </a:r>
          </a:p>
          <a:p>
            <a:r>
              <a:rPr lang="en-AU" dirty="0" smtClean="0"/>
              <a:t>A global strategy, relevant to both low and high resource countries</a:t>
            </a:r>
          </a:p>
          <a:p>
            <a:r>
              <a:rPr lang="en-AU" dirty="0" smtClean="0"/>
              <a:t>Evidence-based and clinically-oriented</a:t>
            </a:r>
          </a:p>
          <a:p>
            <a:r>
              <a:rPr lang="en-AU" dirty="0" smtClean="0"/>
              <a:t>Provides clinical tools and measurable outcomes</a:t>
            </a:r>
          </a:p>
          <a:p>
            <a:endParaRPr lang="en-AU" dirty="0" smtClean="0"/>
          </a:p>
          <a:p>
            <a:endParaRPr lang="en-AU" dirty="0" smtClean="0"/>
          </a:p>
          <a:p>
            <a:endParaRPr lang="en-AU" dirty="0" smtClean="0"/>
          </a:p>
          <a:p>
            <a:endParaRPr lang="en-AU" dirty="0"/>
          </a:p>
        </p:txBody>
      </p:sp>
      <p:sp>
        <p:nvSpPr>
          <p:cNvPr id="2" name="Title 1"/>
          <p:cNvSpPr>
            <a:spLocks noGrp="1"/>
          </p:cNvSpPr>
          <p:nvPr>
            <p:ph type="title"/>
          </p:nvPr>
        </p:nvSpPr>
        <p:spPr/>
        <p:txBody>
          <a:bodyPr/>
          <a:lstStyle/>
          <a:p>
            <a:r>
              <a:rPr lang="en-AU" smtClean="0"/>
              <a:t>GINA Global Strategy for Asthma Management and Prevention</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127745478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SLIDE 143-144.jpg"/>
          <p:cNvPicPr>
            <a:picLocks noChangeAspect="1"/>
          </p:cNvPicPr>
          <p:nvPr/>
        </p:nvPicPr>
        <p:blipFill>
          <a:blip r:embed="rId2" cstate="print">
            <a:extLst>
              <a:ext uri="{28A0092B-C50C-407E-A947-70E740481C1C}">
                <a14:useLocalDpi xmlns:a14="http://schemas.microsoft.com/office/drawing/2010/main" val="0"/>
              </a:ext>
            </a:extLst>
          </a:blip>
          <a:srcRect t="2705" b="2039"/>
          <a:stretch>
            <a:fillRect/>
          </a:stretch>
        </p:blipFill>
        <p:spPr bwMode="auto">
          <a:xfrm>
            <a:off x="1547813" y="1403350"/>
            <a:ext cx="681355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1796"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3 (children ≤5 years) – medium dose ICS </a:t>
            </a:r>
            <a:br>
              <a:rPr lang="en-US" altLang="en-US" smtClean="0">
                <a:ea typeface="ヒラギノ角ゴ ProN W3" charset="-128"/>
              </a:rPr>
            </a:br>
            <a:r>
              <a:rPr lang="en-US" altLang="en-US" smtClean="0">
                <a:ea typeface="ヒラギノ角ゴ ProN W3" charset="-128"/>
              </a:rPr>
              <a:t>+ as-needed inhaled SABA</a:t>
            </a:r>
          </a:p>
        </p:txBody>
      </p:sp>
      <p:sp>
        <p:nvSpPr>
          <p:cNvPr id="161797" name="Rectangle 7"/>
          <p:cNvSpPr>
            <a:spLocks/>
          </p:cNvSpPr>
          <p:nvPr/>
        </p:nvSpPr>
        <p:spPr bwMode="auto">
          <a:xfrm>
            <a:off x="177800" y="6650038"/>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(7/8)</a:t>
            </a:r>
            <a:endParaRPr lang="en-US" altLang="en-US" sz="1200" i="1" dirty="0">
              <a:solidFill>
                <a:srgbClr val="FFFFFF"/>
              </a:solidFill>
              <a:latin typeface="Arial Italic" charset="0"/>
              <a:sym typeface="Arial Italic" charset="0"/>
            </a:endParaRPr>
          </a:p>
        </p:txBody>
      </p:sp>
      <p:sp>
        <p:nvSpPr>
          <p:cNvPr id="161798" name="Rectangle 10"/>
          <p:cNvSpPr>
            <a:spLocks/>
          </p:cNvSpPr>
          <p:nvPr/>
        </p:nvSpPr>
        <p:spPr bwMode="auto">
          <a:xfrm>
            <a:off x="1751013" y="5013325"/>
            <a:ext cx="936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Infrequent</a:t>
            </a:r>
            <a:br>
              <a:rPr lang="en-US" altLang="en-US" sz="1000"/>
            </a:br>
            <a:r>
              <a:rPr lang="en-US" altLang="en-US" sz="1000"/>
              <a:t>viral wheezing and no or </a:t>
            </a:r>
            <a:br>
              <a:rPr lang="en-US" altLang="en-US" sz="1000"/>
            </a:br>
            <a:r>
              <a:rPr lang="en-US" altLang="en-US" sz="1000"/>
              <a:t>few interval symptoms</a:t>
            </a:r>
          </a:p>
        </p:txBody>
      </p:sp>
      <p:sp>
        <p:nvSpPr>
          <p:cNvPr id="161799" name="Rectangle 11"/>
          <p:cNvSpPr>
            <a:spLocks/>
          </p:cNvSpPr>
          <p:nvPr/>
        </p:nvSpPr>
        <p:spPr bwMode="auto">
          <a:xfrm>
            <a:off x="2771775" y="5013325"/>
            <a:ext cx="32242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563"/>
              </a:spcBef>
            </a:pPr>
            <a:r>
              <a:rPr lang="en-US" altLang="en-US" sz="1000"/>
              <a:t>Symptom pattern consistent with asthma </a:t>
            </a:r>
            <a:br>
              <a:rPr lang="en-US" altLang="en-US" sz="1000"/>
            </a:br>
            <a:r>
              <a:rPr lang="en-US" altLang="en-US" sz="1000"/>
              <a:t>and asthma symptoms not well-controlled, or </a:t>
            </a:r>
            <a:br>
              <a:rPr lang="en-US" altLang="en-US" sz="1000"/>
            </a:br>
            <a:r>
              <a:rPr lang="en-US" altLang="en-US" sz="1000"/>
              <a:t>≥3 exacerbations per year </a:t>
            </a:r>
          </a:p>
          <a:p>
            <a:pPr eaLnBrk="1" hangingPunct="1">
              <a:spcBef>
                <a:spcPts val="563"/>
              </a:spcBef>
            </a:pPr>
            <a:r>
              <a:rPr lang="en-US" altLang="en-US" sz="1000"/>
              <a:t>Symptom pattern not consistent with asthma but wheezing episodes occur frequently, e.g. every </a:t>
            </a:r>
            <a:br>
              <a:rPr lang="en-US" altLang="en-US" sz="1000"/>
            </a:br>
            <a:r>
              <a:rPr lang="en-US" altLang="en-US" sz="1000"/>
              <a:t>6–8 weeks. </a:t>
            </a:r>
            <a:br>
              <a:rPr lang="en-US" altLang="en-US" sz="1000"/>
            </a:br>
            <a:r>
              <a:rPr lang="en-US" altLang="en-US" sz="1000"/>
              <a:t>Give diagnostic trial for 3 months.</a:t>
            </a:r>
          </a:p>
        </p:txBody>
      </p:sp>
      <p:sp>
        <p:nvSpPr>
          <p:cNvPr id="161800" name="Rectangle 12"/>
          <p:cNvSpPr>
            <a:spLocks/>
          </p:cNvSpPr>
          <p:nvPr/>
        </p:nvSpPr>
        <p:spPr bwMode="auto">
          <a:xfrm>
            <a:off x="5940425" y="5013325"/>
            <a:ext cx="13922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Asthma diagnosis, and not well-controlled on low dose ICS</a:t>
            </a:r>
          </a:p>
        </p:txBody>
      </p:sp>
      <p:sp>
        <p:nvSpPr>
          <p:cNvPr id="161801" name="Rectangle 13"/>
          <p:cNvSpPr>
            <a:spLocks/>
          </p:cNvSpPr>
          <p:nvPr/>
        </p:nvSpPr>
        <p:spPr bwMode="auto">
          <a:xfrm>
            <a:off x="7367588" y="5013325"/>
            <a:ext cx="7334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Not well-controlled on double ICS</a:t>
            </a:r>
          </a:p>
        </p:txBody>
      </p:sp>
      <p:sp>
        <p:nvSpPr>
          <p:cNvPr id="161802" name="Rectangle 14"/>
          <p:cNvSpPr>
            <a:spLocks/>
          </p:cNvSpPr>
          <p:nvPr/>
        </p:nvSpPr>
        <p:spPr bwMode="auto">
          <a:xfrm>
            <a:off x="5973763" y="5824538"/>
            <a:ext cx="2151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First check diagnosis, inhaler skills, adherence, exposures</a:t>
            </a:r>
          </a:p>
        </p:txBody>
      </p:sp>
      <p:sp>
        <p:nvSpPr>
          <p:cNvPr id="161803" name="Rectangle 15"/>
          <p:cNvSpPr>
            <a:spLocks/>
          </p:cNvSpPr>
          <p:nvPr/>
        </p:nvSpPr>
        <p:spPr bwMode="auto">
          <a:xfrm>
            <a:off x="446088" y="5087938"/>
            <a:ext cx="11699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p>
        </p:txBody>
      </p:sp>
      <p:sp>
        <p:nvSpPr>
          <p:cNvPr id="161804" name="Rectangle 16"/>
          <p:cNvSpPr>
            <a:spLocks/>
          </p:cNvSpPr>
          <p:nvPr/>
        </p:nvSpPr>
        <p:spPr bwMode="auto">
          <a:xfrm>
            <a:off x="893763" y="4597400"/>
            <a:ext cx="704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p>
        </p:txBody>
      </p:sp>
      <p:sp>
        <p:nvSpPr>
          <p:cNvPr id="161805" name="Rectangle 17"/>
          <p:cNvSpPr>
            <a:spLocks/>
          </p:cNvSpPr>
          <p:nvPr/>
        </p:nvSpPr>
        <p:spPr bwMode="auto">
          <a:xfrm>
            <a:off x="873125" y="3856038"/>
            <a:ext cx="7270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i="1">
                <a:latin typeface="Arial Italic" charset="0"/>
                <a:sym typeface="Arial Italic" charset="0"/>
              </a:rPr>
              <a:t>Other </a:t>
            </a:r>
            <a:br>
              <a:rPr lang="en-US" altLang="en-US" sz="1000" i="1">
                <a:latin typeface="Arial Italic" charset="0"/>
                <a:sym typeface="Arial Italic" charset="0"/>
              </a:rPr>
            </a:br>
            <a:r>
              <a:rPr lang="en-US" altLang="en-US" sz="1000" i="1">
                <a:latin typeface="Arial Italic" charset="0"/>
                <a:sym typeface="Arial Italic" charset="0"/>
              </a:rPr>
              <a:t>controller </a:t>
            </a:r>
            <a:br>
              <a:rPr lang="en-US" altLang="en-US" sz="1000" i="1">
                <a:latin typeface="Arial Italic" charset="0"/>
                <a:sym typeface="Arial Italic" charset="0"/>
              </a:rPr>
            </a:br>
            <a:r>
              <a:rPr lang="en-US" altLang="en-US" sz="1000" i="1">
                <a:latin typeface="Arial Italic" charset="0"/>
                <a:sym typeface="Arial Italic" charset="0"/>
              </a:rPr>
              <a:t>options</a:t>
            </a:r>
          </a:p>
          <a:p>
            <a:pPr eaLnBrk="1" hangingPunct="1">
              <a:lnSpc>
                <a:spcPct val="120000"/>
              </a:lnSpc>
            </a:pPr>
            <a:endParaRPr lang="en-US" altLang="en-US" sz="1000" i="1"/>
          </a:p>
        </p:txBody>
      </p:sp>
      <p:sp>
        <p:nvSpPr>
          <p:cNvPr id="161806" name="Rectangle 18"/>
          <p:cNvSpPr>
            <a:spLocks/>
          </p:cNvSpPr>
          <p:nvPr/>
        </p:nvSpPr>
        <p:spPr bwMode="auto">
          <a:xfrm>
            <a:off x="534988" y="261461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p>
        </p:txBody>
      </p:sp>
      <p:sp>
        <p:nvSpPr>
          <p:cNvPr id="161807" name="Rectangle 19"/>
          <p:cNvSpPr>
            <a:spLocks/>
          </p:cNvSpPr>
          <p:nvPr/>
        </p:nvSpPr>
        <p:spPr bwMode="auto">
          <a:xfrm>
            <a:off x="1751013" y="4437063"/>
            <a:ext cx="64293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As-needed short-acting beta</a:t>
            </a:r>
            <a:r>
              <a:rPr lang="en-US" altLang="en-US" sz="1000" baseline="-25000"/>
              <a:t>2</a:t>
            </a:r>
            <a:r>
              <a:rPr lang="en-US" altLang="en-US" sz="1000"/>
              <a:t>-agonist (all children) </a:t>
            </a:r>
          </a:p>
        </p:txBody>
      </p:sp>
      <p:sp>
        <p:nvSpPr>
          <p:cNvPr id="161808" name="Rectangle 20"/>
          <p:cNvSpPr>
            <a:spLocks/>
          </p:cNvSpPr>
          <p:nvPr/>
        </p:nvSpPr>
        <p:spPr bwMode="auto">
          <a:xfrm>
            <a:off x="2705100" y="3863975"/>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1050" i="1">
                <a:latin typeface="Arial Italic" charset="0"/>
                <a:sym typeface="Arial Italic" charset="0"/>
              </a:rPr>
              <a:t>Leukotriene receptor antagonist (LTRA)</a:t>
            </a:r>
          </a:p>
          <a:p>
            <a:pPr algn="ctr" eaLnBrk="1" hangingPunct="1">
              <a:spcBef>
                <a:spcPts val="275"/>
              </a:spcBef>
            </a:pPr>
            <a:r>
              <a:rPr lang="en-US" altLang="en-US" sz="1050" i="1">
                <a:latin typeface="Arial Italic" charset="0"/>
                <a:sym typeface="Arial Italic" charset="0"/>
              </a:rPr>
              <a:t>Intermittent ICS</a:t>
            </a:r>
          </a:p>
        </p:txBody>
      </p:sp>
      <p:sp>
        <p:nvSpPr>
          <p:cNvPr id="161809" name="Rectangle 21"/>
          <p:cNvSpPr>
            <a:spLocks/>
          </p:cNvSpPr>
          <p:nvPr/>
        </p:nvSpPr>
        <p:spPr bwMode="auto">
          <a:xfrm>
            <a:off x="5946775" y="3863975"/>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i="1">
                <a:latin typeface="Arial Italic" charset="0"/>
                <a:sym typeface="Arial Italic" charset="0"/>
              </a:rPr>
              <a:t>Low dose ICS + LTRA</a:t>
            </a:r>
          </a:p>
        </p:txBody>
      </p:sp>
      <p:sp>
        <p:nvSpPr>
          <p:cNvPr id="29" name="Rectangle 22"/>
          <p:cNvSpPr>
            <a:spLocks/>
          </p:cNvSpPr>
          <p:nvPr/>
        </p:nvSpPr>
        <p:spPr bwMode="auto">
          <a:xfrm>
            <a:off x="7380288" y="3863975"/>
            <a:ext cx="749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spcBef>
                <a:spcPts val="281"/>
              </a:spcBef>
              <a:defRPr/>
            </a:pPr>
            <a:r>
              <a:rPr lang="en-US" sz="800" i="1" kern="100" spc="-30" dirty="0">
                <a:latin typeface="Arial Italic" charset="0"/>
                <a:ea typeface="ＭＳ Ｐゴシック" charset="0"/>
                <a:cs typeface="Arial Italic" charset="0"/>
                <a:sym typeface="Arial Italic" charset="0"/>
              </a:rPr>
              <a:t>Add LTRA </a:t>
            </a:r>
          </a:p>
          <a:p>
            <a:pPr algn="ctr">
              <a:spcBef>
                <a:spcPts val="281"/>
              </a:spcBef>
              <a:defRPr/>
            </a:pPr>
            <a:r>
              <a:rPr lang="en-US" sz="800" i="1" kern="100" spc="-30" dirty="0">
                <a:latin typeface="Arial Italic" charset="0"/>
                <a:ea typeface="ＭＳ Ｐゴシック" charset="0"/>
                <a:cs typeface="Arial Italic" charset="0"/>
                <a:sym typeface="Arial Italic" charset="0"/>
              </a:rPr>
              <a:t>Inc. ICS</a:t>
            </a:r>
            <a:br>
              <a:rPr lang="en-US" sz="800" i="1" kern="100" spc="-30" dirty="0">
                <a:latin typeface="Arial Italic" charset="0"/>
                <a:ea typeface="ＭＳ Ｐゴシック" charset="0"/>
                <a:cs typeface="Arial Italic" charset="0"/>
                <a:sym typeface="Arial Italic" charset="0"/>
              </a:rPr>
            </a:br>
            <a:r>
              <a:rPr lang="en-US" sz="800" i="1" kern="100" spc="-30" dirty="0">
                <a:latin typeface="Arial Italic" charset="0"/>
                <a:ea typeface="ＭＳ Ｐゴシック" charset="0"/>
                <a:cs typeface="Arial Italic" charset="0"/>
                <a:sym typeface="Arial Italic" charset="0"/>
              </a:rPr>
              <a:t>frequency</a:t>
            </a:r>
          </a:p>
          <a:p>
            <a:pPr algn="ctr">
              <a:spcBef>
                <a:spcPts val="281"/>
              </a:spcBef>
              <a:defRPr/>
            </a:pPr>
            <a:r>
              <a:rPr lang="en-US" sz="800" i="1" kern="100" spc="-30" dirty="0">
                <a:latin typeface="Arial Italic" charset="0"/>
                <a:ea typeface="ＭＳ Ｐゴシック" charset="0"/>
                <a:cs typeface="Arial Italic" charset="0"/>
                <a:sym typeface="Arial Italic" charset="0"/>
              </a:rPr>
              <a:t>Add </a:t>
            </a:r>
            <a:r>
              <a:rPr lang="en-US" sz="800" i="1" kern="100" spc="-30" dirty="0" err="1">
                <a:latin typeface="Arial Italic" charset="0"/>
                <a:ea typeface="ＭＳ Ｐゴシック" charset="0"/>
                <a:cs typeface="Arial Italic" charset="0"/>
                <a:sym typeface="Arial Italic" charset="0"/>
              </a:rPr>
              <a:t>intermitt</a:t>
            </a:r>
            <a:r>
              <a:rPr lang="en-US" sz="800" i="1" kern="100" spc="-30" dirty="0">
                <a:latin typeface="Arial Italic" charset="0"/>
                <a:ea typeface="ＭＳ Ｐゴシック" charset="0"/>
                <a:cs typeface="Arial Italic" charset="0"/>
                <a:sym typeface="Arial Italic" charset="0"/>
              </a:rPr>
              <a:t> ICS</a:t>
            </a:r>
          </a:p>
        </p:txBody>
      </p:sp>
      <p:sp>
        <p:nvSpPr>
          <p:cNvPr id="161811" name="Rectangle 23"/>
          <p:cNvSpPr>
            <a:spLocks/>
          </p:cNvSpPr>
          <p:nvPr/>
        </p:nvSpPr>
        <p:spPr bwMode="auto">
          <a:xfrm>
            <a:off x="2705100" y="3397250"/>
            <a:ext cx="322421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latin typeface="Arial Bold" charset="0"/>
                <a:sym typeface="Arial Bold" charset="0"/>
              </a:rPr>
              <a:t>Daily low dose ICS</a:t>
            </a:r>
          </a:p>
        </p:txBody>
      </p:sp>
      <p:sp>
        <p:nvSpPr>
          <p:cNvPr id="161812" name="Rectangle 24"/>
          <p:cNvSpPr>
            <a:spLocks/>
          </p:cNvSpPr>
          <p:nvPr/>
        </p:nvSpPr>
        <p:spPr bwMode="auto">
          <a:xfrm>
            <a:off x="5956300" y="3101975"/>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a:latin typeface="Arial Bold" charset="0"/>
                <a:sym typeface="Arial Bold" charset="0"/>
              </a:rPr>
              <a:t>Double </a:t>
            </a:r>
            <a:br>
              <a:rPr lang="en-US" altLang="en-US" sz="1000" b="1">
                <a:latin typeface="Arial Bold" charset="0"/>
                <a:sym typeface="Arial Bold" charset="0"/>
              </a:rPr>
            </a:br>
            <a:r>
              <a:rPr lang="ja-JP" altLang="en-US" sz="1000" b="1">
                <a:sym typeface="Arial Bold" charset="0"/>
              </a:rPr>
              <a:t>‘</a:t>
            </a:r>
            <a:r>
              <a:rPr lang="en-US" altLang="ja-JP" sz="1000" b="1">
                <a:latin typeface="Arial Bold" charset="0"/>
                <a:sym typeface="Arial Bold" charset="0"/>
              </a:rPr>
              <a:t>low dose</a:t>
            </a:r>
            <a:r>
              <a:rPr lang="ja-JP" altLang="en-US" sz="1000" b="1">
                <a:sym typeface="Arial Bold" charset="0"/>
              </a:rPr>
              <a:t>’</a:t>
            </a:r>
            <a:r>
              <a:rPr lang="en-US" altLang="ja-JP" sz="1000" b="1">
                <a:latin typeface="Arial Bold" charset="0"/>
                <a:sym typeface="Arial Bold" charset="0"/>
              </a:rPr>
              <a:t> </a:t>
            </a:r>
            <a:br>
              <a:rPr lang="en-US" altLang="ja-JP" sz="1000" b="1">
                <a:latin typeface="Arial Bold" charset="0"/>
                <a:sym typeface="Arial Bold" charset="0"/>
              </a:rPr>
            </a:br>
            <a:r>
              <a:rPr lang="en-US" altLang="ja-JP" sz="1000" b="1">
                <a:latin typeface="Arial Bold" charset="0"/>
                <a:sym typeface="Arial Bold" charset="0"/>
              </a:rPr>
              <a:t>ICS</a:t>
            </a:r>
            <a:endParaRPr lang="en-US" altLang="en-US" sz="1000" b="1">
              <a:latin typeface="Arial Bold" charset="0"/>
              <a:sym typeface="Arial Bold" charset="0"/>
            </a:endParaRPr>
          </a:p>
        </p:txBody>
      </p:sp>
      <p:sp>
        <p:nvSpPr>
          <p:cNvPr id="161813" name="Rectangle 25"/>
          <p:cNvSpPr>
            <a:spLocks/>
          </p:cNvSpPr>
          <p:nvPr/>
        </p:nvSpPr>
        <p:spPr bwMode="auto">
          <a:xfrm>
            <a:off x="7380288" y="2708275"/>
            <a:ext cx="7667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Continue controller </a:t>
            </a:r>
            <a:br>
              <a:rPr lang="en-US" altLang="en-US" sz="1000"/>
            </a:br>
            <a:r>
              <a:rPr lang="en-US" altLang="en-US" sz="1000"/>
              <a:t>&amp; refer for specialist assessment</a:t>
            </a:r>
          </a:p>
          <a:p>
            <a:pPr algn="ctr" eaLnBrk="1" hangingPunct="1">
              <a:lnSpc>
                <a:spcPct val="120000"/>
              </a:lnSpc>
            </a:pPr>
            <a:endParaRPr lang="en-US" altLang="en-US" sz="1000"/>
          </a:p>
        </p:txBody>
      </p:sp>
      <p:sp>
        <p:nvSpPr>
          <p:cNvPr id="161814" name="Rectangle 26"/>
          <p:cNvSpPr>
            <a:spLocks/>
          </p:cNvSpPr>
          <p:nvPr/>
        </p:nvSpPr>
        <p:spPr bwMode="auto">
          <a:xfrm>
            <a:off x="1751013" y="2678113"/>
            <a:ext cx="9366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1</a:t>
            </a:r>
          </a:p>
        </p:txBody>
      </p:sp>
      <p:sp>
        <p:nvSpPr>
          <p:cNvPr id="161815" name="Rectangle 27"/>
          <p:cNvSpPr>
            <a:spLocks/>
          </p:cNvSpPr>
          <p:nvPr/>
        </p:nvSpPr>
        <p:spPr bwMode="auto">
          <a:xfrm>
            <a:off x="2705100" y="2678113"/>
            <a:ext cx="3224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2</a:t>
            </a:r>
          </a:p>
        </p:txBody>
      </p:sp>
      <p:sp>
        <p:nvSpPr>
          <p:cNvPr id="161816" name="Rectangle 28"/>
          <p:cNvSpPr>
            <a:spLocks/>
          </p:cNvSpPr>
          <p:nvPr/>
        </p:nvSpPr>
        <p:spPr bwMode="auto">
          <a:xfrm>
            <a:off x="5940425" y="2535238"/>
            <a:ext cx="14398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3</a:t>
            </a:r>
          </a:p>
        </p:txBody>
      </p:sp>
      <p:sp>
        <p:nvSpPr>
          <p:cNvPr id="161817" name="Rectangle 29"/>
          <p:cNvSpPr>
            <a:spLocks/>
          </p:cNvSpPr>
          <p:nvPr/>
        </p:nvSpPr>
        <p:spPr bwMode="auto">
          <a:xfrm>
            <a:off x="7380288" y="2133600"/>
            <a:ext cx="7778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4</a:t>
            </a:r>
          </a:p>
        </p:txBody>
      </p:sp>
    </p:spTree>
    <p:extLst>
      <p:ext uri="{BB962C8B-B14F-4D97-AF65-F5344CB8AC3E}">
        <p14:creationId xmlns:p14="http://schemas.microsoft.com/office/powerpoint/2010/main" val="1995629370"/>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68680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mtClean="0">
                <a:ea typeface="ＭＳ Ｐゴシック" pitchFamily="34" charset="-128"/>
              </a:rPr>
              <a:t>Indication</a:t>
            </a:r>
          </a:p>
          <a:p>
            <a:pPr lvl="1" eaLnBrk="1" hangingPunct="1"/>
            <a:r>
              <a:rPr lang="en-AU" altLang="en-US" smtClean="0">
                <a:ea typeface="ＭＳ Ｐゴシック" pitchFamily="34" charset="-128"/>
              </a:rPr>
              <a:t>Asthma diagnosis, and symptoms not well-controlled on low dose ICS</a:t>
            </a:r>
          </a:p>
          <a:p>
            <a:pPr lvl="1" eaLnBrk="1" hangingPunct="1"/>
            <a:r>
              <a:rPr lang="en-AU" altLang="en-US" smtClean="0">
                <a:ea typeface="ＭＳ Ｐゴシック" pitchFamily="34" charset="-128"/>
              </a:rPr>
              <a:t>First check symptoms are due to asthma, and check adherence, inhaler technique and environmental exposures</a:t>
            </a:r>
          </a:p>
          <a:p>
            <a:pPr eaLnBrk="1" hangingPunct="1"/>
            <a:r>
              <a:rPr lang="en-AU" altLang="en-US" smtClean="0">
                <a:ea typeface="ＭＳ Ｐゴシック" pitchFamily="34" charset="-128"/>
              </a:rPr>
              <a:t>Preferred option: medium dose ICS with as-needed inhaled SABA </a:t>
            </a:r>
          </a:p>
          <a:p>
            <a:pPr lvl="1" eaLnBrk="1" hangingPunct="1"/>
            <a:r>
              <a:rPr lang="en-AU" altLang="en-US" smtClean="0">
                <a:ea typeface="ＭＳ Ｐゴシック" pitchFamily="34" charset="-128"/>
              </a:rPr>
              <a:t>Review response after 3 months </a:t>
            </a:r>
          </a:p>
          <a:p>
            <a:pPr eaLnBrk="1" hangingPunct="1"/>
            <a:r>
              <a:rPr lang="en-AU" altLang="en-US" smtClean="0">
                <a:ea typeface="ＭＳ Ｐゴシック" pitchFamily="34" charset="-128"/>
              </a:rPr>
              <a:t>Other options</a:t>
            </a:r>
          </a:p>
          <a:p>
            <a:pPr lvl="1"/>
            <a:r>
              <a:rPr lang="en-AU"/>
              <a:t>Low-dose ICS + LTRA  is another controller option</a:t>
            </a:r>
          </a:p>
          <a:p>
            <a:pPr lvl="2"/>
            <a:r>
              <a:rPr lang="en-AU"/>
              <a:t>Blood eosinophils and atopy predict greater short-term response to moderate dose ICS than to LTRA </a:t>
            </a:r>
            <a:r>
              <a:rPr lang="en-AU" sz="1600" i="1"/>
              <a:t>(Fitzpatrick JACI 2016)</a:t>
            </a:r>
            <a:endParaRPr lang="en-AU" i="1"/>
          </a:p>
          <a:p>
            <a:pPr lvl="1"/>
            <a:r>
              <a:rPr lang="en-AU"/>
              <a:t>Relative cost of different treatment options in some countries may be relevant to controller choices</a:t>
            </a:r>
            <a:endParaRPr lang="en-AU" altLang="en-US" smtClean="0">
              <a:ea typeface="ＭＳ Ｐゴシック" pitchFamily="34" charset="-128"/>
            </a:endParaRPr>
          </a:p>
        </p:txBody>
      </p:sp>
      <p:sp>
        <p:nvSpPr>
          <p:cNvPr id="162818"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3 (children ≤5 years) – medium dose ICS </a:t>
            </a:r>
            <a:br>
              <a:rPr lang="en-AU" altLang="en-US" smtClean="0">
                <a:ea typeface="ＭＳ Ｐゴシック" pitchFamily="34" charset="-128"/>
              </a:rPr>
            </a:br>
            <a:r>
              <a:rPr lang="en-AU" altLang="en-US" smtClean="0">
                <a:ea typeface="ＭＳ Ｐゴシック" pitchFamily="34" charset="-128"/>
              </a:rPr>
              <a:t>+ as-needed inhaled SABA</a:t>
            </a:r>
          </a:p>
        </p:txBody>
      </p:sp>
      <p:sp>
        <p:nvSpPr>
          <p:cNvPr id="162819"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a:t>
            </a:r>
            <a:endParaRPr lang="en-AU" altLang="en-US" sz="1200" i="1" dirty="0">
              <a:solidFill>
                <a:srgbClr val="FFFFFF"/>
              </a:solidFill>
            </a:endParaRPr>
          </a:p>
        </p:txBody>
      </p:sp>
      <p:grpSp>
        <p:nvGrpSpPr>
          <p:cNvPr id="5" name="Group 10"/>
          <p:cNvGrpSpPr>
            <a:grpSpLocks/>
          </p:cNvGrpSpPr>
          <p:nvPr/>
        </p:nvGrpSpPr>
        <p:grpSpPr bwMode="auto">
          <a:xfrm>
            <a:off x="6981474" y="650418"/>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943867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descr="SLIDE 147.jpg"/>
          <p:cNvPicPr>
            <a:picLocks noChangeAspect="1"/>
          </p:cNvPicPr>
          <p:nvPr/>
        </p:nvPicPr>
        <p:blipFill>
          <a:blip r:embed="rId2" cstate="print">
            <a:extLst>
              <a:ext uri="{28A0092B-C50C-407E-A947-70E740481C1C}">
                <a14:useLocalDpi xmlns:a14="http://schemas.microsoft.com/office/drawing/2010/main" val="0"/>
              </a:ext>
            </a:extLst>
          </a:blip>
          <a:srcRect t="2029" b="1334"/>
          <a:stretch>
            <a:fillRect/>
          </a:stretch>
        </p:blipFill>
        <p:spPr bwMode="auto">
          <a:xfrm>
            <a:off x="1581150" y="1323975"/>
            <a:ext cx="673576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44"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4 (children ≤5 years) – refer for expert assessment</a:t>
            </a:r>
          </a:p>
        </p:txBody>
      </p:sp>
      <p:sp>
        <p:nvSpPr>
          <p:cNvPr id="163845" name="Rectangle 7"/>
          <p:cNvSpPr>
            <a:spLocks/>
          </p:cNvSpPr>
          <p:nvPr/>
        </p:nvSpPr>
        <p:spPr bwMode="auto">
          <a:xfrm>
            <a:off x="160338" y="6650038"/>
            <a:ext cx="2058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(8/8)</a:t>
            </a:r>
            <a:endParaRPr lang="en-US" altLang="en-US" sz="1200" i="1" dirty="0">
              <a:solidFill>
                <a:srgbClr val="FFFFFF"/>
              </a:solidFill>
              <a:latin typeface="Arial Italic" charset="0"/>
              <a:sym typeface="Arial Italic" charset="0"/>
            </a:endParaRPr>
          </a:p>
        </p:txBody>
      </p:sp>
      <p:sp>
        <p:nvSpPr>
          <p:cNvPr id="163846" name="Rectangle 10"/>
          <p:cNvSpPr>
            <a:spLocks/>
          </p:cNvSpPr>
          <p:nvPr/>
        </p:nvSpPr>
        <p:spPr bwMode="auto">
          <a:xfrm>
            <a:off x="1751013" y="5013325"/>
            <a:ext cx="936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Infrequent</a:t>
            </a:r>
            <a:br>
              <a:rPr lang="en-US" altLang="en-US" sz="1000"/>
            </a:br>
            <a:r>
              <a:rPr lang="en-US" altLang="en-US" sz="1000"/>
              <a:t>viral wheezing and no or </a:t>
            </a:r>
            <a:br>
              <a:rPr lang="en-US" altLang="en-US" sz="1000"/>
            </a:br>
            <a:r>
              <a:rPr lang="en-US" altLang="en-US" sz="1000"/>
              <a:t>few interval symptoms</a:t>
            </a:r>
          </a:p>
        </p:txBody>
      </p:sp>
      <p:sp>
        <p:nvSpPr>
          <p:cNvPr id="163847" name="Rectangle 11"/>
          <p:cNvSpPr>
            <a:spLocks/>
          </p:cNvSpPr>
          <p:nvPr/>
        </p:nvSpPr>
        <p:spPr bwMode="auto">
          <a:xfrm>
            <a:off x="2784475" y="5005388"/>
            <a:ext cx="322262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563"/>
              </a:spcBef>
            </a:pPr>
            <a:r>
              <a:rPr lang="en-US" altLang="en-US" sz="1000"/>
              <a:t>Symptom pattern consistent with asthma </a:t>
            </a:r>
            <a:br>
              <a:rPr lang="en-US" altLang="en-US" sz="1000"/>
            </a:br>
            <a:r>
              <a:rPr lang="en-US" altLang="en-US" sz="1000"/>
              <a:t>and asthma symptoms not well-controlled, or </a:t>
            </a:r>
            <a:br>
              <a:rPr lang="en-US" altLang="en-US" sz="1000"/>
            </a:br>
            <a:r>
              <a:rPr lang="en-US" altLang="en-US" sz="1000"/>
              <a:t>≥3 exacerbations per year </a:t>
            </a:r>
          </a:p>
          <a:p>
            <a:pPr eaLnBrk="1" hangingPunct="1">
              <a:spcBef>
                <a:spcPts val="563"/>
              </a:spcBef>
            </a:pPr>
            <a:r>
              <a:rPr lang="en-US" altLang="en-US" sz="1000"/>
              <a:t>Symptom pattern not consistent with asthma but wheezing episodes occur frequently, e.g. every </a:t>
            </a:r>
            <a:br>
              <a:rPr lang="en-US" altLang="en-US" sz="1000"/>
            </a:br>
            <a:r>
              <a:rPr lang="en-US" altLang="en-US" sz="1000"/>
              <a:t>6–8 weeks. </a:t>
            </a:r>
            <a:br>
              <a:rPr lang="en-US" altLang="en-US" sz="1000"/>
            </a:br>
            <a:r>
              <a:rPr lang="en-US" altLang="en-US" sz="1000"/>
              <a:t>Give diagnostic trial for 3 months.</a:t>
            </a:r>
          </a:p>
        </p:txBody>
      </p:sp>
      <p:sp>
        <p:nvSpPr>
          <p:cNvPr id="163848" name="Rectangle 12"/>
          <p:cNvSpPr>
            <a:spLocks/>
          </p:cNvSpPr>
          <p:nvPr/>
        </p:nvSpPr>
        <p:spPr bwMode="auto">
          <a:xfrm>
            <a:off x="5951538" y="5005388"/>
            <a:ext cx="1393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Asthma diagnosis, and not well-controlled on low dose ICS</a:t>
            </a:r>
          </a:p>
        </p:txBody>
      </p:sp>
      <p:sp>
        <p:nvSpPr>
          <p:cNvPr id="163849" name="Rectangle 13"/>
          <p:cNvSpPr>
            <a:spLocks/>
          </p:cNvSpPr>
          <p:nvPr/>
        </p:nvSpPr>
        <p:spPr bwMode="auto">
          <a:xfrm>
            <a:off x="7380288" y="5005388"/>
            <a:ext cx="73183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Not well-controlled on double ICS</a:t>
            </a:r>
          </a:p>
        </p:txBody>
      </p:sp>
      <p:sp>
        <p:nvSpPr>
          <p:cNvPr id="163850" name="Rectangle 14"/>
          <p:cNvSpPr>
            <a:spLocks/>
          </p:cNvSpPr>
          <p:nvPr/>
        </p:nvSpPr>
        <p:spPr bwMode="auto">
          <a:xfrm>
            <a:off x="5973763" y="5824538"/>
            <a:ext cx="2151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First check diagnosis, inhaler skills, adherence, exposures</a:t>
            </a:r>
          </a:p>
        </p:txBody>
      </p:sp>
      <p:sp>
        <p:nvSpPr>
          <p:cNvPr id="163851" name="Rectangle 15"/>
          <p:cNvSpPr>
            <a:spLocks/>
          </p:cNvSpPr>
          <p:nvPr/>
        </p:nvSpPr>
        <p:spPr bwMode="auto">
          <a:xfrm>
            <a:off x="446088" y="5087938"/>
            <a:ext cx="11699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p>
        </p:txBody>
      </p:sp>
      <p:sp>
        <p:nvSpPr>
          <p:cNvPr id="163852" name="Rectangle 16"/>
          <p:cNvSpPr>
            <a:spLocks/>
          </p:cNvSpPr>
          <p:nvPr/>
        </p:nvSpPr>
        <p:spPr bwMode="auto">
          <a:xfrm>
            <a:off x="893763" y="4597400"/>
            <a:ext cx="704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p>
        </p:txBody>
      </p:sp>
      <p:sp>
        <p:nvSpPr>
          <p:cNvPr id="163853" name="Rectangle 17"/>
          <p:cNvSpPr>
            <a:spLocks/>
          </p:cNvSpPr>
          <p:nvPr/>
        </p:nvSpPr>
        <p:spPr bwMode="auto">
          <a:xfrm>
            <a:off x="873125" y="3856038"/>
            <a:ext cx="7270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a:latin typeface="Arial Italic" charset="0"/>
                <a:sym typeface="Arial Italic" charset="0"/>
              </a:rPr>
              <a:t>Other </a:t>
            </a:r>
            <a:br>
              <a:rPr lang="en-US" altLang="en-US" sz="1000">
                <a:latin typeface="Arial Italic" charset="0"/>
                <a:sym typeface="Arial Italic" charset="0"/>
              </a:rPr>
            </a:br>
            <a:r>
              <a:rPr lang="en-US" altLang="en-US" sz="1000">
                <a:latin typeface="Arial Italic" charset="0"/>
                <a:sym typeface="Arial Italic" charset="0"/>
              </a:rPr>
              <a:t>controller </a:t>
            </a:r>
            <a:br>
              <a:rPr lang="en-US" altLang="en-US" sz="1000">
                <a:latin typeface="Arial Italic" charset="0"/>
                <a:sym typeface="Arial Italic" charset="0"/>
              </a:rPr>
            </a:br>
            <a:r>
              <a:rPr lang="en-US" altLang="en-US" sz="1000">
                <a:latin typeface="Arial Italic" charset="0"/>
                <a:sym typeface="Arial Italic" charset="0"/>
              </a:rPr>
              <a:t>options</a:t>
            </a:r>
          </a:p>
          <a:p>
            <a:pPr eaLnBrk="1" hangingPunct="1">
              <a:lnSpc>
                <a:spcPct val="120000"/>
              </a:lnSpc>
            </a:pPr>
            <a:endParaRPr lang="en-US" altLang="en-US" sz="1000"/>
          </a:p>
        </p:txBody>
      </p:sp>
      <p:sp>
        <p:nvSpPr>
          <p:cNvPr id="163854" name="Rectangle 18"/>
          <p:cNvSpPr>
            <a:spLocks/>
          </p:cNvSpPr>
          <p:nvPr/>
        </p:nvSpPr>
        <p:spPr bwMode="auto">
          <a:xfrm>
            <a:off x="534988" y="261461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p>
        </p:txBody>
      </p:sp>
      <p:sp>
        <p:nvSpPr>
          <p:cNvPr id="163855" name="Rectangle 19"/>
          <p:cNvSpPr>
            <a:spLocks/>
          </p:cNvSpPr>
          <p:nvPr/>
        </p:nvSpPr>
        <p:spPr bwMode="auto">
          <a:xfrm>
            <a:off x="1751013" y="4419600"/>
            <a:ext cx="64293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As-needed short-acting beta</a:t>
            </a:r>
            <a:r>
              <a:rPr lang="en-US" altLang="en-US" sz="1000" baseline="-25000"/>
              <a:t>2</a:t>
            </a:r>
            <a:r>
              <a:rPr lang="en-US" altLang="en-US" sz="1000"/>
              <a:t>-agonist (all children) </a:t>
            </a:r>
          </a:p>
        </p:txBody>
      </p:sp>
      <p:sp>
        <p:nvSpPr>
          <p:cNvPr id="163856" name="Rectangle 20"/>
          <p:cNvSpPr>
            <a:spLocks/>
          </p:cNvSpPr>
          <p:nvPr/>
        </p:nvSpPr>
        <p:spPr bwMode="auto">
          <a:xfrm>
            <a:off x="2705100" y="3860800"/>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1050" i="1">
                <a:latin typeface="Arial Italic" charset="0"/>
                <a:sym typeface="Arial Italic" charset="0"/>
              </a:rPr>
              <a:t>Leukotriene receptor antagonist (LTRA)</a:t>
            </a:r>
          </a:p>
          <a:p>
            <a:pPr algn="ctr" eaLnBrk="1" hangingPunct="1">
              <a:spcBef>
                <a:spcPts val="275"/>
              </a:spcBef>
            </a:pPr>
            <a:r>
              <a:rPr lang="en-US" altLang="en-US" sz="1050" i="1">
                <a:latin typeface="Arial Italic" charset="0"/>
                <a:sym typeface="Arial Italic" charset="0"/>
              </a:rPr>
              <a:t>Intermittent ICS</a:t>
            </a:r>
          </a:p>
        </p:txBody>
      </p:sp>
      <p:sp>
        <p:nvSpPr>
          <p:cNvPr id="163857" name="Rectangle 21"/>
          <p:cNvSpPr>
            <a:spLocks/>
          </p:cNvSpPr>
          <p:nvPr/>
        </p:nvSpPr>
        <p:spPr bwMode="auto">
          <a:xfrm>
            <a:off x="5946775" y="3860800"/>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i="1" dirty="0">
                <a:latin typeface="Arial Italic" charset="0"/>
                <a:sym typeface="Arial Italic" charset="0"/>
              </a:rPr>
              <a:t>Low dose ICS + LTRA</a:t>
            </a:r>
          </a:p>
        </p:txBody>
      </p:sp>
      <p:sp>
        <p:nvSpPr>
          <p:cNvPr id="27" name="Rectangle 22"/>
          <p:cNvSpPr>
            <a:spLocks/>
          </p:cNvSpPr>
          <p:nvPr/>
        </p:nvSpPr>
        <p:spPr bwMode="auto">
          <a:xfrm>
            <a:off x="7380288" y="3860800"/>
            <a:ext cx="749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spcBef>
                <a:spcPts val="281"/>
              </a:spcBef>
              <a:defRPr/>
            </a:pPr>
            <a:r>
              <a:rPr lang="en-US" sz="800" i="1" kern="100" spc="-30" dirty="0">
                <a:latin typeface="Arial Italic" charset="0"/>
                <a:ea typeface="ＭＳ Ｐゴシック" charset="0"/>
                <a:cs typeface="Arial Italic" charset="0"/>
                <a:sym typeface="Arial Italic" charset="0"/>
              </a:rPr>
              <a:t>Add LTRA </a:t>
            </a:r>
          </a:p>
          <a:p>
            <a:pPr algn="ctr">
              <a:lnSpc>
                <a:spcPct val="90000"/>
              </a:lnSpc>
              <a:spcBef>
                <a:spcPts val="281"/>
              </a:spcBef>
              <a:defRPr/>
            </a:pPr>
            <a:r>
              <a:rPr lang="en-US" sz="800" i="1" kern="100" spc="-30" dirty="0">
                <a:latin typeface="Arial Italic" charset="0"/>
                <a:ea typeface="ＭＳ Ｐゴシック" charset="0"/>
                <a:cs typeface="Arial Italic" charset="0"/>
                <a:sym typeface="Arial Italic" charset="0"/>
              </a:rPr>
              <a:t>Inc. ICS</a:t>
            </a:r>
            <a:br>
              <a:rPr lang="en-US" sz="800" i="1" kern="100" spc="-30" dirty="0">
                <a:latin typeface="Arial Italic" charset="0"/>
                <a:ea typeface="ＭＳ Ｐゴシック" charset="0"/>
                <a:cs typeface="Arial Italic" charset="0"/>
                <a:sym typeface="Arial Italic" charset="0"/>
              </a:rPr>
            </a:br>
            <a:r>
              <a:rPr lang="en-US" sz="800" i="1" kern="100" spc="-30" dirty="0">
                <a:latin typeface="Arial Italic" charset="0"/>
                <a:ea typeface="ＭＳ Ｐゴシック" charset="0"/>
                <a:cs typeface="Arial Italic" charset="0"/>
                <a:sym typeface="Arial Italic" charset="0"/>
              </a:rPr>
              <a:t>frequency</a:t>
            </a:r>
          </a:p>
          <a:p>
            <a:pPr algn="ctr">
              <a:lnSpc>
                <a:spcPct val="90000"/>
              </a:lnSpc>
              <a:spcBef>
                <a:spcPts val="281"/>
              </a:spcBef>
              <a:defRPr/>
            </a:pPr>
            <a:r>
              <a:rPr lang="en-US" sz="800" i="1" kern="100" spc="-30" dirty="0">
                <a:latin typeface="Arial Italic" charset="0"/>
                <a:ea typeface="ＭＳ Ｐゴシック" charset="0"/>
                <a:cs typeface="Arial Italic" charset="0"/>
                <a:sym typeface="Arial Italic" charset="0"/>
              </a:rPr>
              <a:t>Add </a:t>
            </a:r>
            <a:r>
              <a:rPr lang="en-US" sz="800" i="1" kern="100" spc="-30" dirty="0" err="1">
                <a:latin typeface="Arial Italic" charset="0"/>
                <a:ea typeface="ＭＳ Ｐゴシック" charset="0"/>
                <a:cs typeface="Arial Italic" charset="0"/>
                <a:sym typeface="Arial Italic" charset="0"/>
              </a:rPr>
              <a:t>intermitt</a:t>
            </a:r>
            <a:r>
              <a:rPr lang="en-US" sz="800" i="1" kern="100" spc="-30" dirty="0">
                <a:latin typeface="Arial Italic" charset="0"/>
                <a:ea typeface="ＭＳ Ｐゴシック" charset="0"/>
                <a:cs typeface="Arial Italic" charset="0"/>
                <a:sym typeface="Arial Italic" charset="0"/>
              </a:rPr>
              <a:t> ICS</a:t>
            </a:r>
          </a:p>
        </p:txBody>
      </p:sp>
      <p:sp>
        <p:nvSpPr>
          <p:cNvPr id="163859" name="Rectangle 23"/>
          <p:cNvSpPr>
            <a:spLocks/>
          </p:cNvSpPr>
          <p:nvPr/>
        </p:nvSpPr>
        <p:spPr bwMode="auto">
          <a:xfrm>
            <a:off x="2705100" y="3397250"/>
            <a:ext cx="322421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latin typeface="Arial Bold" charset="0"/>
                <a:sym typeface="Arial Bold" charset="0"/>
              </a:rPr>
              <a:t>Daily low dose ICS</a:t>
            </a:r>
          </a:p>
        </p:txBody>
      </p:sp>
      <p:sp>
        <p:nvSpPr>
          <p:cNvPr id="163860" name="Rectangle 24"/>
          <p:cNvSpPr>
            <a:spLocks/>
          </p:cNvSpPr>
          <p:nvPr/>
        </p:nvSpPr>
        <p:spPr bwMode="auto">
          <a:xfrm>
            <a:off x="5956300" y="3101975"/>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a:latin typeface="Arial Bold" charset="0"/>
                <a:sym typeface="Arial Bold" charset="0"/>
              </a:rPr>
              <a:t>Double </a:t>
            </a:r>
            <a:br>
              <a:rPr lang="en-US" altLang="en-US" sz="1000" b="1">
                <a:latin typeface="Arial Bold" charset="0"/>
                <a:sym typeface="Arial Bold" charset="0"/>
              </a:rPr>
            </a:br>
            <a:r>
              <a:rPr lang="ja-JP" altLang="en-US" sz="1000" b="1">
                <a:sym typeface="Arial Bold" charset="0"/>
              </a:rPr>
              <a:t>‘</a:t>
            </a:r>
            <a:r>
              <a:rPr lang="en-US" altLang="ja-JP" sz="1000" b="1">
                <a:latin typeface="Arial Bold" charset="0"/>
                <a:sym typeface="Arial Bold" charset="0"/>
              </a:rPr>
              <a:t>low dose</a:t>
            </a:r>
            <a:r>
              <a:rPr lang="ja-JP" altLang="en-US" sz="1000" b="1">
                <a:sym typeface="Arial Bold" charset="0"/>
              </a:rPr>
              <a:t>’</a:t>
            </a:r>
            <a:r>
              <a:rPr lang="en-US" altLang="ja-JP" sz="1000" b="1">
                <a:latin typeface="Arial Bold" charset="0"/>
                <a:sym typeface="Arial Bold" charset="0"/>
              </a:rPr>
              <a:t> </a:t>
            </a:r>
            <a:br>
              <a:rPr lang="en-US" altLang="ja-JP" sz="1000" b="1">
                <a:latin typeface="Arial Bold" charset="0"/>
                <a:sym typeface="Arial Bold" charset="0"/>
              </a:rPr>
            </a:br>
            <a:r>
              <a:rPr lang="en-US" altLang="ja-JP" sz="1000" b="1">
                <a:latin typeface="Arial Bold" charset="0"/>
                <a:sym typeface="Arial Bold" charset="0"/>
              </a:rPr>
              <a:t>ICS</a:t>
            </a:r>
            <a:endParaRPr lang="en-US" altLang="en-US" sz="1000" b="1">
              <a:latin typeface="Arial Bold" charset="0"/>
              <a:sym typeface="Arial Bold" charset="0"/>
            </a:endParaRPr>
          </a:p>
        </p:txBody>
      </p:sp>
      <p:sp>
        <p:nvSpPr>
          <p:cNvPr id="163861" name="Rectangle 25"/>
          <p:cNvSpPr>
            <a:spLocks/>
          </p:cNvSpPr>
          <p:nvPr/>
        </p:nvSpPr>
        <p:spPr bwMode="auto">
          <a:xfrm>
            <a:off x="7380288" y="2708275"/>
            <a:ext cx="7667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Continue controller </a:t>
            </a:r>
            <a:br>
              <a:rPr lang="en-US" altLang="en-US" sz="1000"/>
            </a:br>
            <a:r>
              <a:rPr lang="en-US" altLang="en-US" sz="1000"/>
              <a:t>&amp; refer for specialist assessment</a:t>
            </a:r>
          </a:p>
          <a:p>
            <a:pPr algn="ctr" eaLnBrk="1" hangingPunct="1">
              <a:lnSpc>
                <a:spcPct val="120000"/>
              </a:lnSpc>
            </a:pPr>
            <a:endParaRPr lang="en-US" altLang="en-US" sz="1000"/>
          </a:p>
        </p:txBody>
      </p:sp>
      <p:sp>
        <p:nvSpPr>
          <p:cNvPr id="163862" name="Rectangle 26"/>
          <p:cNvSpPr>
            <a:spLocks/>
          </p:cNvSpPr>
          <p:nvPr/>
        </p:nvSpPr>
        <p:spPr bwMode="auto">
          <a:xfrm>
            <a:off x="1751013" y="2678113"/>
            <a:ext cx="8763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1</a:t>
            </a:r>
          </a:p>
        </p:txBody>
      </p:sp>
      <p:sp>
        <p:nvSpPr>
          <p:cNvPr id="163863" name="Rectangle 27"/>
          <p:cNvSpPr>
            <a:spLocks/>
          </p:cNvSpPr>
          <p:nvPr/>
        </p:nvSpPr>
        <p:spPr bwMode="auto">
          <a:xfrm>
            <a:off x="2705100" y="2678113"/>
            <a:ext cx="3224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2</a:t>
            </a:r>
          </a:p>
        </p:txBody>
      </p:sp>
      <p:sp>
        <p:nvSpPr>
          <p:cNvPr id="163864" name="Rectangle 28"/>
          <p:cNvSpPr>
            <a:spLocks/>
          </p:cNvSpPr>
          <p:nvPr/>
        </p:nvSpPr>
        <p:spPr bwMode="auto">
          <a:xfrm>
            <a:off x="5940425" y="2535238"/>
            <a:ext cx="14398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3</a:t>
            </a:r>
          </a:p>
        </p:txBody>
      </p:sp>
      <p:sp>
        <p:nvSpPr>
          <p:cNvPr id="163865" name="Rectangle 29"/>
          <p:cNvSpPr>
            <a:spLocks/>
          </p:cNvSpPr>
          <p:nvPr/>
        </p:nvSpPr>
        <p:spPr bwMode="auto">
          <a:xfrm>
            <a:off x="7380288" y="2133600"/>
            <a:ext cx="7778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4</a:t>
            </a:r>
          </a:p>
        </p:txBody>
      </p:sp>
    </p:spTree>
    <p:extLst>
      <p:ext uri="{BB962C8B-B14F-4D97-AF65-F5344CB8AC3E}">
        <p14:creationId xmlns:p14="http://schemas.microsoft.com/office/powerpoint/2010/main" val="1259377995"/>
      </p:ext>
    </p:extLst>
  </p:cSld>
  <p:clrMapOvr>
    <a:masterClrMapping/>
  </p:clrMapOvr>
  <p:transition spd="slow"/>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52805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mtClean="0">
                <a:ea typeface="ＭＳ Ｐゴシック" pitchFamily="34" charset="-128"/>
              </a:rPr>
              <a:t>Indication</a:t>
            </a:r>
          </a:p>
          <a:p>
            <a:pPr lvl="1" eaLnBrk="1" hangingPunct="1"/>
            <a:r>
              <a:rPr lang="en-AU" altLang="en-US" smtClean="0">
                <a:ea typeface="ＭＳ Ｐゴシック" pitchFamily="34" charset="-128"/>
              </a:rPr>
              <a:t>Asthma diagnosis, and symptoms not well-controlled on medium dose ICS</a:t>
            </a:r>
          </a:p>
          <a:p>
            <a:pPr lvl="1" eaLnBrk="1" hangingPunct="1"/>
            <a:r>
              <a:rPr lang="en-AU" altLang="en-US" smtClean="0">
                <a:ea typeface="ＭＳ Ｐゴシック" pitchFamily="34" charset="-128"/>
              </a:rPr>
              <a:t>First check symptoms are due to asthma, and check adherence, inhaler technique and environmental exposures</a:t>
            </a:r>
          </a:p>
          <a:p>
            <a:pPr eaLnBrk="1" hangingPunct="1"/>
            <a:r>
              <a:rPr lang="en-AU" altLang="en-US" smtClean="0">
                <a:ea typeface="ＭＳ Ｐゴシック" pitchFamily="34" charset="-128"/>
              </a:rPr>
              <a:t>Preferred option: continue controller treatment and refer for expert assessment</a:t>
            </a:r>
          </a:p>
          <a:p>
            <a:pPr eaLnBrk="1" hangingPunct="1"/>
            <a:r>
              <a:rPr lang="en-AU" altLang="en-US" smtClean="0">
                <a:ea typeface="ＭＳ Ｐゴシック" pitchFamily="34" charset="-128"/>
              </a:rPr>
              <a:t>Other options (preferably with specialist advice)</a:t>
            </a:r>
          </a:p>
          <a:p>
            <a:pPr lvl="1" eaLnBrk="1" hangingPunct="1"/>
            <a:r>
              <a:rPr lang="en-AU" altLang="en-US" smtClean="0">
                <a:ea typeface="ＭＳ Ｐゴシック" pitchFamily="34" charset="-128"/>
              </a:rPr>
              <a:t>Higher dose ICS and/or more frequent dosing (for a few weeks)</a:t>
            </a:r>
          </a:p>
          <a:p>
            <a:pPr lvl="1" eaLnBrk="1" hangingPunct="1"/>
            <a:r>
              <a:rPr lang="en-AU" altLang="en-US" smtClean="0">
                <a:ea typeface="ＭＳ Ｐゴシック" pitchFamily="34" charset="-128"/>
              </a:rPr>
              <a:t>Add LTRA, theophylline or low dose OCS (for a few weeks only)</a:t>
            </a:r>
          </a:p>
          <a:p>
            <a:pPr lvl="1" eaLnBrk="1" hangingPunct="1"/>
            <a:r>
              <a:rPr lang="en-AU" altLang="en-US" smtClean="0">
                <a:ea typeface="ＭＳ Ｐゴシック" pitchFamily="34" charset="-128"/>
              </a:rPr>
              <a:t>Add intermittent ICS to regular daily ICS if exacerbations are the main problem</a:t>
            </a:r>
          </a:p>
          <a:p>
            <a:pPr lvl="1" eaLnBrk="1" hangingPunct="1"/>
            <a:r>
              <a:rPr lang="en-AU" altLang="en-US" smtClean="0">
                <a:ea typeface="ＭＳ Ｐゴシック" pitchFamily="34" charset="-128"/>
              </a:rPr>
              <a:t>ICS/LABA not recommended in this age group</a:t>
            </a:r>
          </a:p>
        </p:txBody>
      </p:sp>
      <p:sp>
        <p:nvSpPr>
          <p:cNvPr id="164866"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4 (children ≤5 years) – refer for expert assessment</a:t>
            </a:r>
          </a:p>
        </p:txBody>
      </p:sp>
      <p:sp>
        <p:nvSpPr>
          <p:cNvPr id="164867"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a:t>
            </a:r>
            <a:endParaRPr lang="en-AU" altLang="en-US" sz="1200" i="1" dirty="0">
              <a:solidFill>
                <a:srgbClr val="FFFFFF"/>
              </a:solidFill>
            </a:endParaRPr>
          </a:p>
        </p:txBody>
      </p:sp>
    </p:spTree>
    <p:extLst>
      <p:ext uri="{BB962C8B-B14F-4D97-AF65-F5344CB8AC3E}">
        <p14:creationId xmlns:p14="http://schemas.microsoft.com/office/powerpoint/2010/main" val="70914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41257"/>
            <a:ext cx="8527348" cy="1204684"/>
          </a:xfrm>
        </p:spPr>
        <p:txBody>
          <a:bodyPr>
            <a:normAutofit fontScale="92500"/>
          </a:bodyPr>
          <a:lstStyle/>
          <a:p>
            <a:pPr marL="261938" lvl="1" indent="-180975"/>
            <a:r>
              <a:rPr lang="en-AU" smtClean="0"/>
              <a:t>This </a:t>
            </a:r>
            <a:r>
              <a:rPr lang="en-AU" dirty="0" smtClean="0"/>
              <a:t>is not a table of equivalence</a:t>
            </a:r>
          </a:p>
          <a:p>
            <a:pPr marL="261938" lvl="1" indent="-180975"/>
            <a:r>
              <a:rPr lang="en-US" dirty="0"/>
              <a:t>A low daily dose is defined as </a:t>
            </a:r>
            <a:r>
              <a:rPr lang="en-US"/>
              <a:t>the </a:t>
            </a:r>
            <a:r>
              <a:rPr lang="en-AU"/>
              <a:t>lowest approved dose for which safety and effectiveness have been adequately studied in this age group</a:t>
            </a:r>
            <a:endParaRPr lang="en-US" dirty="0"/>
          </a:p>
        </p:txBody>
      </p:sp>
      <p:sp>
        <p:nvSpPr>
          <p:cNvPr id="2" name="Title 1"/>
          <p:cNvSpPr>
            <a:spLocks noGrp="1"/>
          </p:cNvSpPr>
          <p:nvPr>
            <p:ph type="title"/>
          </p:nvPr>
        </p:nvSpPr>
        <p:spPr/>
        <p:txBody>
          <a:bodyPr>
            <a:normAutofit/>
          </a:bodyPr>
          <a:lstStyle/>
          <a:p>
            <a:r>
              <a:rPr lang="en-AU" dirty="0" smtClean="0"/>
              <a:t>‘Low dose’ inhaled corticosteroids (mcg/day) </a:t>
            </a:r>
            <a:br>
              <a:rPr lang="en-AU" dirty="0" smtClean="0"/>
            </a:br>
            <a:r>
              <a:rPr lang="en-AU" dirty="0" smtClean="0"/>
              <a:t>for children ≤</a:t>
            </a:r>
            <a:r>
              <a:rPr lang="en-AU" smtClean="0"/>
              <a:t>5 years</a:t>
            </a:r>
            <a:endParaRPr lang="en-AU" dirty="0"/>
          </a:p>
        </p:txBody>
      </p:sp>
      <p:sp>
        <p:nvSpPr>
          <p:cNvPr id="4" name="TextBox 3"/>
          <p:cNvSpPr txBox="1"/>
          <p:nvPr/>
        </p:nvSpPr>
        <p:spPr>
          <a:xfrm>
            <a:off x="59963" y="6562835"/>
            <a:ext cx="5632009" cy="307777"/>
          </a:xfrm>
          <a:prstGeom prst="rect">
            <a:avLst/>
          </a:prstGeom>
          <a:noFill/>
        </p:spPr>
        <p:txBody>
          <a:bodyPr wrap="square" rtlCol="0">
            <a:spAutoFit/>
          </a:bodyPr>
          <a:lstStyle/>
          <a:p>
            <a:r>
              <a:rPr lang="en-AU" sz="1400" i="1">
                <a:solidFill>
                  <a:srgbClr val="134679"/>
                </a:solidFill>
                <a:cs typeface="Arial" panose="020B0604020202020204" pitchFamily="34" charset="0"/>
              </a:rPr>
              <a:t>GINA </a:t>
            </a:r>
            <a:r>
              <a:rPr lang="en-AU" sz="1400" i="1" smtClean="0">
                <a:solidFill>
                  <a:srgbClr val="134679"/>
                </a:solidFill>
                <a:cs typeface="Arial" panose="020B0604020202020204" pitchFamily="34" charset="0"/>
              </a:rPr>
              <a:t>2018, </a:t>
            </a:r>
            <a:r>
              <a:rPr lang="en-AU" sz="1400" i="1" dirty="0">
                <a:solidFill>
                  <a:srgbClr val="134679"/>
                </a:solidFill>
                <a:cs typeface="Arial" panose="020B0604020202020204" pitchFamily="34" charset="0"/>
              </a:rPr>
              <a:t>Box 6-6</a:t>
            </a:r>
          </a:p>
        </p:txBody>
      </p:sp>
      <p:graphicFrame>
        <p:nvGraphicFramePr>
          <p:cNvPr id="5" name="Content Placeholder 3"/>
          <p:cNvGraphicFramePr>
            <a:graphicFrameLocks/>
          </p:cNvGraphicFramePr>
          <p:nvPr>
            <p:extLst>
              <p:ext uri="{D42A27DB-BD31-4B8C-83A1-F6EECF244321}">
                <p14:modId xmlns:p14="http://schemas.microsoft.com/office/powerpoint/2010/main" val="520556276"/>
              </p:ext>
            </p:extLst>
          </p:nvPr>
        </p:nvGraphicFramePr>
        <p:xfrm>
          <a:off x="435429" y="1450355"/>
          <a:ext cx="8447314" cy="3747120"/>
        </p:xfrm>
        <a:graphic>
          <a:graphicData uri="http://schemas.openxmlformats.org/drawingml/2006/table">
            <a:tbl>
              <a:tblPr firstRow="1" bandRow="1">
                <a:tableStyleId>{7E9639D4-E3E2-4D34-9284-5A2195B3D0D7}</a:tableStyleId>
              </a:tblPr>
              <a:tblGrid>
                <a:gridCol w="4002962"/>
                <a:gridCol w="4444352"/>
              </a:tblGrid>
              <a:tr h="422337">
                <a:tc>
                  <a:txBody>
                    <a:bodyPr/>
                    <a:lstStyle/>
                    <a:p>
                      <a:pPr algn="l"/>
                      <a:r>
                        <a:rPr lang="en-AU" sz="2000" dirty="0" smtClean="0">
                          <a:solidFill>
                            <a:srgbClr val="134679"/>
                          </a:solidFill>
                          <a:latin typeface="Arial" panose="020B0604020202020204" pitchFamily="34" charset="0"/>
                          <a:cs typeface="Arial" panose="020B0604020202020204" pitchFamily="34" charset="0"/>
                        </a:rPr>
                        <a:t>Inhaled corticosteroid</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Low </a:t>
                      </a:r>
                      <a:r>
                        <a:rPr lang="en-AU" sz="2000" smtClean="0">
                          <a:solidFill>
                            <a:srgbClr val="134679"/>
                          </a:solidFill>
                          <a:latin typeface="Arial" panose="020B0604020202020204" pitchFamily="34" charset="0"/>
                          <a:cs typeface="Arial" panose="020B0604020202020204" pitchFamily="34" charset="0"/>
                        </a:rPr>
                        <a:t>daily dose, mcg </a:t>
                      </a:r>
                      <a:br>
                        <a:rPr lang="en-AU" sz="2000" smtClean="0">
                          <a:solidFill>
                            <a:srgbClr val="134679"/>
                          </a:solidFill>
                          <a:latin typeface="Arial" panose="020B0604020202020204" pitchFamily="34" charset="0"/>
                          <a:cs typeface="Arial" panose="020B0604020202020204" pitchFamily="34" charset="0"/>
                        </a:rPr>
                      </a:br>
                      <a:r>
                        <a:rPr lang="en-AU" sz="1800" smtClean="0">
                          <a:solidFill>
                            <a:srgbClr val="134679"/>
                          </a:solidFill>
                          <a:latin typeface="Arial" panose="020B0604020202020204" pitchFamily="34" charset="0"/>
                          <a:cs typeface="Arial" panose="020B0604020202020204" pitchFamily="34" charset="0"/>
                        </a:rPr>
                        <a:t>(with</a:t>
                      </a:r>
                      <a:r>
                        <a:rPr lang="en-AU" sz="1800" baseline="0" smtClean="0">
                          <a:solidFill>
                            <a:srgbClr val="134679"/>
                          </a:solidFill>
                          <a:latin typeface="Arial" panose="020B0604020202020204" pitchFamily="34" charset="0"/>
                          <a:cs typeface="Arial" panose="020B0604020202020204" pitchFamily="34" charset="0"/>
                        </a:rPr>
                        <a:t> lower limit of age-group studied)</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Beclometasone dipropionate</a:t>
                      </a:r>
                      <a:r>
                        <a:rPr lang="en-AU" sz="1800" baseline="0" dirty="0" smtClean="0">
                          <a:solidFill>
                            <a:srgbClr val="134679"/>
                          </a:solidFill>
                          <a:latin typeface="Arial" panose="020B0604020202020204" pitchFamily="34" charset="0"/>
                          <a:cs typeface="Arial" panose="020B0604020202020204" pitchFamily="34" charset="0"/>
                        </a:rPr>
                        <a:t> (HFA)</a:t>
                      </a:r>
                      <a:endParaRPr lang="en-AU" sz="1800" dirty="0" smtClean="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100 (ages ≥5 years)</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Budesonide </a:t>
                      </a:r>
                      <a:r>
                        <a:rPr lang="en-AU" sz="1800" smtClean="0">
                          <a:solidFill>
                            <a:srgbClr val="134679"/>
                          </a:solidFill>
                          <a:latin typeface="Arial" panose="020B0604020202020204" pitchFamily="34" charset="0"/>
                          <a:cs typeface="Arial" panose="020B0604020202020204" pitchFamily="34" charset="0"/>
                        </a:rPr>
                        <a:t>(nebulized)</a:t>
                      </a:r>
                      <a:endParaRPr lang="en-AU" sz="1800" dirty="0" smtClean="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500 (ages ≥1 year)</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Fluticasone propionate (HFA)</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100 (ages ≥4 years)</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Mometasone furoate </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110 (ages ≥4 years)</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kumimoji="0" lang="en-AU" sz="18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Budesonide (</a:t>
                      </a:r>
                      <a:r>
                        <a:rPr kumimoji="0" lang="en-AU" sz="1800" b="0" i="0" u="none" strike="noStrike" kern="1200" cap="none" spc="0" normalizeH="0" baseline="0" noProof="0" dirty="0" err="1" smtClean="0">
                          <a:ln>
                            <a:noFill/>
                          </a:ln>
                          <a:solidFill>
                            <a:srgbClr val="134679"/>
                          </a:solidFill>
                          <a:effectLst/>
                          <a:uLnTx/>
                          <a:uFillTx/>
                          <a:latin typeface="Arial" panose="020B0604020202020204" pitchFamily="34" charset="0"/>
                          <a:cs typeface="Arial" panose="020B0604020202020204" pitchFamily="34" charset="0"/>
                        </a:rPr>
                        <a:t>pMDI</a:t>
                      </a:r>
                      <a:r>
                        <a:rPr kumimoji="0" lang="en-AU" sz="18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 + spacer)</a:t>
                      </a:r>
                      <a:endParaRPr lang="en-AU" sz="1600" dirty="0" smtClean="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Not sufficiently studied in this age group</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Ciclesonide </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Not sufficiently studied in this age group</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Triamcinolone acetonide</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Not sufficiently studied in this age group</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6-6</a:t>
            </a:r>
          </a:p>
        </p:txBody>
      </p:sp>
      <p:grpSp>
        <p:nvGrpSpPr>
          <p:cNvPr id="7" name="Group 10"/>
          <p:cNvGrpSpPr>
            <a:grpSpLocks/>
          </p:cNvGrpSpPr>
          <p:nvPr/>
        </p:nvGrpSpPr>
        <p:grpSpPr bwMode="auto">
          <a:xfrm>
            <a:off x="6981474" y="447218"/>
            <a:ext cx="993775" cy="841375"/>
            <a:chOff x="0" y="0"/>
            <a:chExt cx="626" cy="530"/>
          </a:xfrm>
        </p:grpSpPr>
        <p:sp>
          <p:nvSpPr>
            <p:cNvPr id="8"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9" name="Rectangle 8"/>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38101610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Choosing an inhaler device for children ≤5 years</a:t>
            </a:r>
            <a:endParaRPr lang="en-AU" dirty="0"/>
          </a:p>
        </p:txBody>
      </p:sp>
      <p:sp>
        <p:nvSpPr>
          <p:cNvPr id="4" name="TextBox 3"/>
          <p:cNvSpPr txBox="1"/>
          <p:nvPr/>
        </p:nvSpPr>
        <p:spPr>
          <a:xfrm>
            <a:off x="59963" y="6562835"/>
            <a:ext cx="5632009" cy="307777"/>
          </a:xfrm>
          <a:prstGeom prst="rect">
            <a:avLst/>
          </a:prstGeom>
          <a:noFill/>
        </p:spPr>
        <p:txBody>
          <a:bodyPr wrap="square" rtlCol="0">
            <a:spAutoFit/>
          </a:bodyPr>
          <a:lstStyle/>
          <a:p>
            <a:r>
              <a:rPr lang="en-AU" sz="1400" i="1">
                <a:solidFill>
                  <a:srgbClr val="134679"/>
                </a:solidFill>
                <a:cs typeface="Arial" panose="020B0604020202020204" pitchFamily="34" charset="0"/>
              </a:rPr>
              <a:t>GINA </a:t>
            </a:r>
            <a:r>
              <a:rPr lang="en-AU" sz="1400" i="1" smtClean="0">
                <a:solidFill>
                  <a:srgbClr val="134679"/>
                </a:solidFill>
                <a:cs typeface="Arial" panose="020B0604020202020204" pitchFamily="34" charset="0"/>
              </a:rPr>
              <a:t>2018, </a:t>
            </a:r>
            <a:r>
              <a:rPr lang="en-AU" sz="1400" i="1" dirty="0">
                <a:solidFill>
                  <a:srgbClr val="134679"/>
                </a:solidFill>
                <a:cs typeface="Arial" panose="020B0604020202020204" pitchFamily="34" charset="0"/>
              </a:rPr>
              <a:t>Box 6-6</a:t>
            </a:r>
          </a:p>
        </p:txBody>
      </p:sp>
      <p:graphicFrame>
        <p:nvGraphicFramePr>
          <p:cNvPr id="5" name="Content Placeholder 3"/>
          <p:cNvGraphicFramePr>
            <a:graphicFrameLocks/>
          </p:cNvGraphicFramePr>
          <p:nvPr>
            <p:extLst>
              <p:ext uri="{D42A27DB-BD31-4B8C-83A1-F6EECF244321}">
                <p14:modId xmlns:p14="http://schemas.microsoft.com/office/powerpoint/2010/main" val="3502942814"/>
              </p:ext>
            </p:extLst>
          </p:nvPr>
        </p:nvGraphicFramePr>
        <p:xfrm>
          <a:off x="435429" y="1435841"/>
          <a:ext cx="8055428" cy="2788800"/>
        </p:xfrm>
        <a:graphic>
          <a:graphicData uri="http://schemas.openxmlformats.org/drawingml/2006/table">
            <a:tbl>
              <a:tblPr firstRow="1" bandRow="1">
                <a:tableStyleId>{7E9639D4-E3E2-4D34-9284-5A2195B3D0D7}</a:tableStyleId>
              </a:tblPr>
              <a:tblGrid>
                <a:gridCol w="1451428"/>
                <a:gridCol w="3302000"/>
                <a:gridCol w="3302000"/>
              </a:tblGrid>
              <a:tr h="422337">
                <a:tc>
                  <a:txBody>
                    <a:bodyPr/>
                    <a:lstStyle/>
                    <a:p>
                      <a:pPr algn="ctr"/>
                      <a:r>
                        <a:rPr lang="en-AU" sz="2000" dirty="0" smtClean="0">
                          <a:solidFill>
                            <a:srgbClr val="134679"/>
                          </a:solidFill>
                          <a:latin typeface="Arial" panose="020B0604020202020204" pitchFamily="34" charset="0"/>
                          <a:cs typeface="Arial" panose="020B0604020202020204" pitchFamily="34" charset="0"/>
                        </a:rPr>
                        <a:t>Age</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l"/>
                      <a:r>
                        <a:rPr lang="en-AU" sz="2000" dirty="0" smtClean="0">
                          <a:solidFill>
                            <a:srgbClr val="134679"/>
                          </a:solidFill>
                          <a:latin typeface="Arial" panose="020B0604020202020204" pitchFamily="34" charset="0"/>
                          <a:cs typeface="Arial" panose="020B0604020202020204" pitchFamily="34" charset="0"/>
                        </a:rPr>
                        <a:t>Preferred</a:t>
                      </a:r>
                      <a:r>
                        <a:rPr lang="en-AU" sz="2000" baseline="0" dirty="0" smtClean="0">
                          <a:solidFill>
                            <a:srgbClr val="134679"/>
                          </a:solidFill>
                          <a:latin typeface="Arial" panose="020B0604020202020204" pitchFamily="34" charset="0"/>
                          <a:cs typeface="Arial" panose="020B0604020202020204" pitchFamily="34" charset="0"/>
                        </a:rPr>
                        <a:t> device</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Alternate</a:t>
                      </a:r>
                      <a:r>
                        <a:rPr lang="en-AU" sz="2000" baseline="0" dirty="0" smtClean="0">
                          <a:solidFill>
                            <a:srgbClr val="134679"/>
                          </a:solidFill>
                          <a:latin typeface="Arial" panose="020B0604020202020204" pitchFamily="34" charset="0"/>
                          <a:cs typeface="Arial" panose="020B0604020202020204" pitchFamily="34" charset="0"/>
                        </a:rPr>
                        <a:t> device</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1080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0–3 years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Pressurized metered dose inhaler plus dedicated spacer</a:t>
                      </a:r>
                      <a:r>
                        <a:rPr lang="en-AU" sz="1800" baseline="0" dirty="0" smtClean="0">
                          <a:solidFill>
                            <a:srgbClr val="134679"/>
                          </a:solidFill>
                          <a:latin typeface="Arial" panose="020B0604020202020204" pitchFamily="34" charset="0"/>
                          <a:cs typeface="Arial" panose="020B0604020202020204" pitchFamily="34" charset="0"/>
                        </a:rPr>
                        <a:t> with face mask</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Nebulizer</a:t>
                      </a:r>
                      <a:r>
                        <a:rPr lang="en-AU" sz="1800" baseline="0" dirty="0" smtClean="0">
                          <a:solidFill>
                            <a:srgbClr val="134679"/>
                          </a:solidFill>
                          <a:latin typeface="Arial" panose="020B0604020202020204" pitchFamily="34" charset="0"/>
                          <a:cs typeface="Arial" panose="020B0604020202020204" pitchFamily="34" charset="0"/>
                        </a:rPr>
                        <a:t> with face mask</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260000">
                <a:tc>
                  <a:txBody>
                    <a:body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AU" sz="18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4–5 years</a:t>
                      </a:r>
                    </a:p>
                    <a:p>
                      <a:pPr marL="0" indent="0">
                        <a:spcBef>
                          <a:spcPts val="300"/>
                        </a:spcBef>
                        <a:buFont typeface="Arial" panose="020B0604020202020204" pitchFamily="34" charset="0"/>
                        <a:buNone/>
                      </a:pP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Pressurized metered dose inhaler</a:t>
                      </a:r>
                      <a:r>
                        <a:rPr lang="en-AU" sz="1800" baseline="0" dirty="0" smtClean="0">
                          <a:solidFill>
                            <a:srgbClr val="134679"/>
                          </a:solidFill>
                          <a:latin typeface="Arial" panose="020B0604020202020204" pitchFamily="34" charset="0"/>
                          <a:cs typeface="Arial" panose="020B0604020202020204" pitchFamily="34" charset="0"/>
                        </a:rPr>
                        <a:t> plus dedicated spacer with mouthpiece</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Pressurized metered dose inhaler plus dedicated spacer with face</a:t>
                      </a:r>
                      <a:r>
                        <a:rPr lang="en-AU" sz="1800" baseline="0" dirty="0" smtClean="0">
                          <a:solidFill>
                            <a:srgbClr val="134679"/>
                          </a:solidFill>
                          <a:latin typeface="Arial" panose="020B0604020202020204" pitchFamily="34" charset="0"/>
                          <a:cs typeface="Arial" panose="020B0604020202020204" pitchFamily="34" charset="0"/>
                        </a:rPr>
                        <a:t> mask, or nebulizer with mouthpiece or face mask</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6-7</a:t>
            </a:r>
          </a:p>
        </p:txBody>
      </p:sp>
    </p:spTree>
    <p:extLst>
      <p:ext uri="{BB962C8B-B14F-4D97-AF65-F5344CB8AC3E}">
        <p14:creationId xmlns:p14="http://schemas.microsoft.com/office/powerpoint/2010/main" val="277282331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Primary care management of </a:t>
            </a:r>
            <a:r>
              <a:rPr lang="en-AU" dirty="0" smtClean="0"/>
              <a:t>acute asthma </a:t>
            </a:r>
            <a:r>
              <a:rPr lang="en-AU" dirty="0"/>
              <a:t>or wheezing in </a:t>
            </a:r>
            <a:r>
              <a:rPr lang="en-AU" dirty="0" smtClean="0"/>
              <a:t>pre-schoolers</a:t>
            </a:r>
            <a:endParaRPr lang="en-AU"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8410" y="1160463"/>
            <a:ext cx="4101593" cy="546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a:t>
            </a:r>
            <a:r>
              <a:rPr lang="en-AU" sz="1200" i="1" dirty="0" smtClean="0">
                <a:solidFill>
                  <a:prstClr val="white"/>
                </a:solidFill>
              </a:rPr>
              <a:t>6-8 (1/3)</a:t>
            </a:r>
            <a:endParaRPr lang="en-AU" sz="1200" i="1" dirty="0">
              <a:solidFill>
                <a:prstClr val="white"/>
              </a:solidFill>
            </a:endParaRPr>
          </a:p>
        </p:txBody>
      </p:sp>
    </p:spTree>
    <p:extLst>
      <p:ext uri="{BB962C8B-B14F-4D97-AF65-F5344CB8AC3E}">
        <p14:creationId xmlns:p14="http://schemas.microsoft.com/office/powerpoint/2010/main" val="98472658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ute asthma_children flow_slide 1.jpg"/>
          <p:cNvPicPr>
            <a:picLocks noChangeAspect="1"/>
          </p:cNvPicPr>
          <p:nvPr/>
        </p:nvPicPr>
        <p:blipFill rotWithShape="1">
          <a:blip r:embed="rId2" cstate="print">
            <a:extLst>
              <a:ext uri="{28A0092B-C50C-407E-A947-70E740481C1C}">
                <a14:useLocalDpi xmlns:a14="http://schemas.microsoft.com/office/drawing/2010/main" val="0"/>
              </a:ext>
            </a:extLst>
          </a:blip>
          <a:srcRect b="4876"/>
          <a:stretch/>
        </p:blipFill>
        <p:spPr>
          <a:xfrm>
            <a:off x="0" y="9622"/>
            <a:ext cx="9144000" cy="6523639"/>
          </a:xfrm>
          <a:prstGeom prst="rect">
            <a:avLst/>
          </a:prstGeom>
        </p:spPr>
      </p:pic>
      <p:pic>
        <p:nvPicPr>
          <p:cNvPr id="11776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3"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p>
            <a:pPr marL="38100"/>
            <a:r>
              <a:rPr lang="en-US" sz="1100" i="1">
                <a:solidFill>
                  <a:srgbClr val="FFFFFF"/>
                </a:solidFill>
                <a:latin typeface="Arial Italic" charset="0"/>
                <a:sym typeface="Arial Italic" charset="0"/>
              </a:rPr>
              <a:t>GINA </a:t>
            </a:r>
            <a:r>
              <a:rPr lang="en-US" sz="1100" i="1" smtClean="0">
                <a:solidFill>
                  <a:srgbClr val="FFFFFF"/>
                </a:solidFill>
                <a:latin typeface="Arial Italic" charset="0"/>
                <a:sym typeface="Arial Italic" charset="0"/>
              </a:rPr>
              <a:t>2018, </a:t>
            </a:r>
            <a:r>
              <a:rPr lang="en-US" sz="1100" i="1" dirty="0" smtClean="0">
                <a:solidFill>
                  <a:srgbClr val="FFFFFF"/>
                </a:solidFill>
                <a:latin typeface="Arial Italic" charset="0"/>
                <a:sym typeface="Arial Italic" charset="0"/>
              </a:rPr>
              <a:t>Box 6-8  (2/3) </a:t>
            </a:r>
            <a:endParaRPr lang="en-US" sz="1100" i="1" dirty="0">
              <a:solidFill>
                <a:srgbClr val="FFFFFF"/>
              </a:solidFill>
              <a:latin typeface="Arial Italic" charset="0"/>
              <a:sym typeface="Arial Italic" charset="0"/>
            </a:endParaRPr>
          </a:p>
        </p:txBody>
      </p:sp>
      <p:pic>
        <p:nvPicPr>
          <p:cNvPr id="11776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9"/>
          <p:cNvSpPr>
            <a:spLocks/>
          </p:cNvSpPr>
          <p:nvPr/>
        </p:nvSpPr>
        <p:spPr bwMode="auto">
          <a:xfrm>
            <a:off x="1387572" y="254000"/>
            <a:ext cx="1879600" cy="37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spcBef>
                <a:spcPts val="275"/>
              </a:spcBef>
            </a:pPr>
            <a:r>
              <a:rPr lang="en-US" sz="1100" b="1" dirty="0">
                <a:solidFill>
                  <a:srgbClr val="FFFFFF"/>
                </a:solidFill>
                <a:latin typeface="Arial"/>
                <a:cs typeface="Arial"/>
                <a:sym typeface="Arial Bold" charset="0"/>
              </a:rPr>
              <a:t>PRIMARY CARE  </a:t>
            </a:r>
          </a:p>
        </p:txBody>
      </p:sp>
      <p:sp>
        <p:nvSpPr>
          <p:cNvPr id="18" name="Rectangle 10"/>
          <p:cNvSpPr>
            <a:spLocks/>
          </p:cNvSpPr>
          <p:nvPr/>
        </p:nvSpPr>
        <p:spPr bwMode="auto">
          <a:xfrm>
            <a:off x="3733709" y="254000"/>
            <a:ext cx="4107785" cy="37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Aft>
                <a:spcPts val="200"/>
              </a:spcAft>
            </a:pPr>
            <a:r>
              <a:rPr lang="en-AU" sz="900" dirty="0" smtClean="0">
                <a:solidFill>
                  <a:schemeClr val="bg1"/>
                </a:solidFill>
                <a:latin typeface="Arial"/>
                <a:cs typeface="Arial"/>
              </a:rPr>
              <a:t>Child presents with acute or sub-acute asthma exacerbation </a:t>
            </a:r>
            <a:br>
              <a:rPr lang="en-AU" sz="900" dirty="0" smtClean="0">
                <a:solidFill>
                  <a:schemeClr val="bg1"/>
                </a:solidFill>
                <a:latin typeface="Arial"/>
                <a:cs typeface="Arial"/>
              </a:rPr>
            </a:br>
            <a:r>
              <a:rPr lang="en-AU" sz="900" dirty="0" smtClean="0">
                <a:solidFill>
                  <a:schemeClr val="bg1"/>
                </a:solidFill>
                <a:latin typeface="Arial"/>
                <a:cs typeface="Arial"/>
              </a:rPr>
              <a:t>or acute wheezing episode</a:t>
            </a:r>
            <a:endParaRPr lang="en-AU" sz="900" dirty="0">
              <a:solidFill>
                <a:schemeClr val="bg1"/>
              </a:solidFill>
              <a:latin typeface="Arial"/>
              <a:cs typeface="Arial"/>
            </a:endParaRPr>
          </a:p>
        </p:txBody>
      </p:sp>
      <p:sp>
        <p:nvSpPr>
          <p:cNvPr id="19" name="Rectangle 11"/>
          <p:cNvSpPr>
            <a:spLocks/>
          </p:cNvSpPr>
          <p:nvPr/>
        </p:nvSpPr>
        <p:spPr bwMode="auto">
          <a:xfrm>
            <a:off x="1281209" y="836325"/>
            <a:ext cx="1990725" cy="65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spcBef>
                <a:spcPts val="563"/>
              </a:spcBef>
            </a:pPr>
            <a:r>
              <a:rPr lang="en-US" sz="1100" b="1" dirty="0">
                <a:solidFill>
                  <a:srgbClr val="FFFFFF"/>
                </a:solidFill>
                <a:latin typeface="Arial"/>
                <a:cs typeface="Arial"/>
                <a:sym typeface="Arial Bold" charset="0"/>
              </a:rPr>
              <a:t>ASSESS the </a:t>
            </a:r>
            <a:r>
              <a:rPr lang="en-US" sz="1100" b="1" dirty="0" smtClean="0">
                <a:solidFill>
                  <a:srgbClr val="FFFFFF"/>
                </a:solidFill>
                <a:latin typeface="Arial"/>
                <a:cs typeface="Arial"/>
                <a:sym typeface="Arial Bold" charset="0"/>
              </a:rPr>
              <a:t>CHILD</a:t>
            </a:r>
            <a:endParaRPr lang="en-US" sz="1100" b="1" dirty="0">
              <a:solidFill>
                <a:srgbClr val="FFFFFF"/>
              </a:solidFill>
              <a:latin typeface="Arial"/>
              <a:cs typeface="Arial"/>
              <a:sym typeface="Arial Bold" charset="0"/>
            </a:endParaRPr>
          </a:p>
        </p:txBody>
      </p:sp>
      <p:sp>
        <p:nvSpPr>
          <p:cNvPr id="20" name="Rectangle 12"/>
          <p:cNvSpPr>
            <a:spLocks/>
          </p:cNvSpPr>
          <p:nvPr/>
        </p:nvSpPr>
        <p:spPr bwMode="auto">
          <a:xfrm>
            <a:off x="3732121" y="836326"/>
            <a:ext cx="2947988" cy="65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Aft>
                <a:spcPts val="200"/>
              </a:spcAft>
            </a:pPr>
            <a:r>
              <a:rPr lang="en-AU" sz="900" dirty="0" smtClean="0">
                <a:solidFill>
                  <a:schemeClr val="bg1"/>
                </a:solidFill>
                <a:latin typeface="Arial"/>
                <a:cs typeface="Arial"/>
              </a:rPr>
              <a:t>Consider other diagnoses</a:t>
            </a:r>
          </a:p>
          <a:p>
            <a:pPr>
              <a:spcAft>
                <a:spcPts val="200"/>
              </a:spcAft>
            </a:pPr>
            <a:r>
              <a:rPr lang="en-AU" sz="900" dirty="0" smtClean="0">
                <a:solidFill>
                  <a:schemeClr val="bg1"/>
                </a:solidFill>
                <a:latin typeface="Arial"/>
                <a:cs typeface="Arial"/>
              </a:rPr>
              <a:t>Risk factors for hospitalization </a:t>
            </a:r>
          </a:p>
          <a:p>
            <a:pPr>
              <a:spcAft>
                <a:spcPts val="200"/>
              </a:spcAft>
            </a:pPr>
            <a:r>
              <a:rPr lang="en-AU" sz="900" dirty="0" smtClean="0">
                <a:solidFill>
                  <a:schemeClr val="bg1"/>
                </a:solidFill>
                <a:latin typeface="Arial"/>
                <a:cs typeface="Arial"/>
              </a:rPr>
              <a:t>Severity of exacerbation?</a:t>
            </a:r>
          </a:p>
        </p:txBody>
      </p:sp>
      <p:sp>
        <p:nvSpPr>
          <p:cNvPr id="21" name="Rectangle 20"/>
          <p:cNvSpPr/>
          <p:nvPr/>
        </p:nvSpPr>
        <p:spPr>
          <a:xfrm>
            <a:off x="1387572" y="1845149"/>
            <a:ext cx="2730500" cy="738664"/>
          </a:xfrm>
          <a:prstGeom prst="rect">
            <a:avLst/>
          </a:prstGeom>
        </p:spPr>
        <p:txBody>
          <a:bodyPr wrap="square" anchor="ctr">
            <a:spAutoFit/>
          </a:bodyPr>
          <a:lstStyle/>
          <a:p>
            <a:pPr algn="ctr">
              <a:spcAft>
                <a:spcPts val="200"/>
              </a:spcAft>
              <a:defRPr/>
            </a:pPr>
            <a:r>
              <a:rPr lang="en-AU" sz="1000" b="1" kern="400" spc="-20" dirty="0" smtClean="0">
                <a:solidFill>
                  <a:schemeClr val="bg1"/>
                </a:solidFill>
                <a:latin typeface="Arial" panose="020B0604020202020204" pitchFamily="34" charset="0"/>
                <a:cs typeface="Arial" panose="020B0604020202020204" pitchFamily="34" charset="0"/>
              </a:rPr>
              <a:t>MILD </a:t>
            </a:r>
            <a:r>
              <a:rPr lang="en-AU" sz="1000" b="1" kern="400" spc="-20" dirty="0">
                <a:solidFill>
                  <a:schemeClr val="bg1"/>
                </a:solidFill>
                <a:latin typeface="Arial" panose="020B0604020202020204" pitchFamily="34" charset="0"/>
                <a:cs typeface="Arial" panose="020B0604020202020204" pitchFamily="34" charset="0"/>
              </a:rPr>
              <a:t>or </a:t>
            </a:r>
            <a:r>
              <a:rPr lang="en-AU" sz="1000" b="1" kern="400" spc="-20" dirty="0" smtClean="0">
                <a:solidFill>
                  <a:schemeClr val="bg1"/>
                </a:solidFill>
                <a:latin typeface="Arial" panose="020B0604020202020204" pitchFamily="34" charset="0"/>
                <a:cs typeface="Arial" panose="020B0604020202020204" pitchFamily="34" charset="0"/>
              </a:rPr>
              <a:t>MODERATE</a:t>
            </a:r>
            <a:endParaRPr lang="en-AU" sz="1000" b="1" kern="400" spc="-20" dirty="0">
              <a:solidFill>
                <a:schemeClr val="bg1"/>
              </a:solidFill>
              <a:latin typeface="Arial" panose="020B0604020202020204" pitchFamily="34" charset="0"/>
              <a:cs typeface="Arial" panose="020B0604020202020204" pitchFamily="34" charset="0"/>
            </a:endParaRPr>
          </a:p>
          <a:p>
            <a:pPr indent="-85725">
              <a:spcAft>
                <a:spcPts val="200"/>
              </a:spcAft>
            </a:pPr>
            <a:r>
              <a:rPr lang="en-US" sz="900" kern="400" spc="-20" dirty="0">
                <a:solidFill>
                  <a:schemeClr val="bg1"/>
                </a:solidFill>
                <a:latin typeface="Arial" pitchFamily="34" charset="0"/>
                <a:ea typeface="Times New Roman" pitchFamily="18" charset="0"/>
                <a:cs typeface="Arial" pitchFamily="34" charset="0"/>
              </a:rPr>
              <a:t>Breathless, agitated </a:t>
            </a:r>
          </a:p>
          <a:p>
            <a:pPr indent="-85725">
              <a:spcAft>
                <a:spcPts val="200"/>
              </a:spcAft>
            </a:pPr>
            <a:r>
              <a:rPr lang="en-US" sz="900" kern="400" spc="-20" dirty="0">
                <a:solidFill>
                  <a:schemeClr val="bg1"/>
                </a:solidFill>
                <a:latin typeface="Arial" pitchFamily="34" charset="0"/>
                <a:cs typeface="Arial" pitchFamily="34" charset="0"/>
              </a:rPr>
              <a:t>Pulse rate ≤200 </a:t>
            </a:r>
            <a:r>
              <a:rPr lang="en-US" sz="900" kern="400" spc="-20" dirty="0" err="1">
                <a:solidFill>
                  <a:schemeClr val="bg1"/>
                </a:solidFill>
                <a:latin typeface="Arial" pitchFamily="34" charset="0"/>
                <a:cs typeface="Arial" pitchFamily="34" charset="0"/>
              </a:rPr>
              <a:t>bpm</a:t>
            </a:r>
            <a:r>
              <a:rPr lang="en-US" sz="900" kern="400" spc="-20" dirty="0">
                <a:solidFill>
                  <a:schemeClr val="bg1"/>
                </a:solidFill>
                <a:latin typeface="Arial" pitchFamily="34" charset="0"/>
                <a:cs typeface="Arial" pitchFamily="34" charset="0"/>
              </a:rPr>
              <a:t> (0-3 </a:t>
            </a:r>
            <a:r>
              <a:rPr lang="en-US" sz="900" kern="400" spc="-20" dirty="0" err="1">
                <a:solidFill>
                  <a:schemeClr val="bg1"/>
                </a:solidFill>
                <a:latin typeface="Arial" pitchFamily="34" charset="0"/>
                <a:cs typeface="Arial" pitchFamily="34" charset="0"/>
              </a:rPr>
              <a:t>yrs</a:t>
            </a:r>
            <a:r>
              <a:rPr lang="en-US" sz="900" kern="400" spc="-20" dirty="0">
                <a:solidFill>
                  <a:schemeClr val="bg1"/>
                </a:solidFill>
                <a:latin typeface="Arial" pitchFamily="34" charset="0"/>
                <a:cs typeface="Arial" pitchFamily="34" charset="0"/>
              </a:rPr>
              <a:t>) or ≤180 </a:t>
            </a:r>
            <a:r>
              <a:rPr lang="en-US" sz="900" kern="400" spc="-20" dirty="0" err="1">
                <a:solidFill>
                  <a:schemeClr val="bg1"/>
                </a:solidFill>
                <a:latin typeface="Arial" pitchFamily="34" charset="0"/>
                <a:cs typeface="Arial" pitchFamily="34" charset="0"/>
              </a:rPr>
              <a:t>bpm</a:t>
            </a:r>
            <a:r>
              <a:rPr lang="en-US" sz="900" kern="400" spc="-20" dirty="0">
                <a:solidFill>
                  <a:schemeClr val="bg1"/>
                </a:solidFill>
                <a:latin typeface="Arial" pitchFamily="34" charset="0"/>
                <a:cs typeface="Arial" pitchFamily="34" charset="0"/>
              </a:rPr>
              <a:t> (4-5 </a:t>
            </a:r>
            <a:r>
              <a:rPr lang="en-US" sz="900" kern="400" spc="-20" dirty="0" err="1">
                <a:solidFill>
                  <a:schemeClr val="bg1"/>
                </a:solidFill>
                <a:latin typeface="Arial" pitchFamily="34" charset="0"/>
                <a:cs typeface="Arial" pitchFamily="34" charset="0"/>
              </a:rPr>
              <a:t>yrs</a:t>
            </a:r>
            <a:r>
              <a:rPr lang="en-US" sz="900" kern="400" spc="-20" dirty="0">
                <a:solidFill>
                  <a:schemeClr val="bg1"/>
                </a:solidFill>
                <a:latin typeface="Arial" pitchFamily="34" charset="0"/>
                <a:cs typeface="Arial" pitchFamily="34" charset="0"/>
              </a:rPr>
              <a:t>) </a:t>
            </a:r>
          </a:p>
          <a:p>
            <a:pPr indent="-85725">
              <a:spcAft>
                <a:spcPts val="200"/>
              </a:spcAft>
            </a:pPr>
            <a:r>
              <a:rPr lang="en-US" sz="900" kern="400" spc="-20" dirty="0">
                <a:solidFill>
                  <a:schemeClr val="bg1"/>
                </a:solidFill>
                <a:latin typeface="Arial" pitchFamily="34" charset="0"/>
                <a:ea typeface="Times New Roman" pitchFamily="18" charset="0"/>
                <a:cs typeface="Arial" pitchFamily="34" charset="0"/>
              </a:rPr>
              <a:t>Oxygen saturation ≥92% </a:t>
            </a:r>
            <a:endParaRPr lang="en-US" sz="900" spc="-280" dirty="0">
              <a:solidFill>
                <a:schemeClr val="bg1"/>
              </a:solidFill>
              <a:latin typeface="Arial" pitchFamily="34" charset="0"/>
              <a:ea typeface="Times New Roman" pitchFamily="18" charset="0"/>
              <a:cs typeface="Arial" pitchFamily="34" charset="0"/>
            </a:endParaRPr>
          </a:p>
        </p:txBody>
      </p:sp>
      <p:sp>
        <p:nvSpPr>
          <p:cNvPr id="22" name="Rectangle 21"/>
          <p:cNvSpPr/>
          <p:nvPr/>
        </p:nvSpPr>
        <p:spPr>
          <a:xfrm>
            <a:off x="1377592" y="4183502"/>
            <a:ext cx="2667000" cy="1066959"/>
          </a:xfrm>
          <a:prstGeom prst="rect">
            <a:avLst/>
          </a:prstGeom>
        </p:spPr>
        <p:txBody>
          <a:bodyPr wrap="square">
            <a:spAutoFit/>
          </a:bodyPr>
          <a:lstStyle/>
          <a:p>
            <a:pPr algn="ctr">
              <a:spcAft>
                <a:spcPts val="200"/>
              </a:spcAft>
              <a:defRPr/>
            </a:pPr>
            <a:r>
              <a:rPr lang="en-AU" sz="1000" b="1" dirty="0">
                <a:solidFill>
                  <a:schemeClr val="bg1"/>
                </a:solidFill>
                <a:latin typeface="Arial" panose="020B0604020202020204" pitchFamily="34" charset="0"/>
                <a:cs typeface="Arial" panose="020B0604020202020204" pitchFamily="34" charset="0"/>
              </a:rPr>
              <a:t>MONITOR CLOSELY </a:t>
            </a:r>
            <a:r>
              <a:rPr lang="en-AU" sz="1000" b="1" dirty="0" smtClean="0">
                <a:solidFill>
                  <a:schemeClr val="bg1"/>
                </a:solidFill>
                <a:latin typeface="Arial" panose="020B0604020202020204" pitchFamily="34" charset="0"/>
                <a:cs typeface="Arial" panose="020B0604020202020204" pitchFamily="34" charset="0"/>
              </a:rPr>
              <a:t>for </a:t>
            </a:r>
            <a:r>
              <a:rPr lang="en-AU" sz="1000" b="1" dirty="0">
                <a:solidFill>
                  <a:schemeClr val="bg1"/>
                </a:solidFill>
                <a:latin typeface="Arial" panose="020B0604020202020204" pitchFamily="34" charset="0"/>
                <a:cs typeface="Arial" panose="020B0604020202020204" pitchFamily="34" charset="0"/>
              </a:rPr>
              <a:t>1-2 hours</a:t>
            </a:r>
          </a:p>
          <a:p>
            <a:pPr>
              <a:spcAft>
                <a:spcPts val="200"/>
              </a:spcAft>
              <a:defRPr/>
            </a:pPr>
            <a:r>
              <a:rPr lang="en-US" sz="900" dirty="0">
                <a:solidFill>
                  <a:schemeClr val="bg1"/>
                </a:solidFill>
                <a:latin typeface="Arial" pitchFamily="34" charset="0"/>
                <a:ea typeface="Times New Roman" pitchFamily="18" charset="0"/>
                <a:cs typeface="Arial" pitchFamily="34" charset="0"/>
              </a:rPr>
              <a:t>Transfer to high level care if any of:  </a:t>
            </a:r>
          </a:p>
          <a:p>
            <a:pPr>
              <a:spcAft>
                <a:spcPts val="200"/>
              </a:spcAft>
              <a:defRPr/>
            </a:pPr>
            <a:r>
              <a:rPr lang="en-US" sz="900" dirty="0" smtClean="0">
                <a:solidFill>
                  <a:schemeClr val="bg1"/>
                </a:solidFill>
                <a:latin typeface="Arial" pitchFamily="34" charset="0"/>
                <a:ea typeface="Times New Roman" pitchFamily="18" charset="0"/>
                <a:cs typeface="Arial" pitchFamily="34" charset="0"/>
              </a:rPr>
              <a:t>•  Lack </a:t>
            </a:r>
            <a:r>
              <a:rPr lang="en-US" sz="900" dirty="0">
                <a:solidFill>
                  <a:schemeClr val="bg1"/>
                </a:solidFill>
                <a:latin typeface="Arial" pitchFamily="34" charset="0"/>
                <a:ea typeface="Times New Roman" pitchFamily="18" charset="0"/>
                <a:cs typeface="Arial" pitchFamily="34" charset="0"/>
              </a:rPr>
              <a:t>of response to salbutamol over 1-2 </a:t>
            </a:r>
            <a:r>
              <a:rPr lang="en-US" sz="900" dirty="0" err="1">
                <a:solidFill>
                  <a:schemeClr val="bg1"/>
                </a:solidFill>
                <a:latin typeface="Arial" pitchFamily="34" charset="0"/>
                <a:ea typeface="Times New Roman" pitchFamily="18" charset="0"/>
                <a:cs typeface="Arial" pitchFamily="34" charset="0"/>
              </a:rPr>
              <a:t>hrs</a:t>
            </a:r>
            <a:endParaRPr lang="en-US" sz="900" dirty="0">
              <a:solidFill>
                <a:schemeClr val="bg1"/>
              </a:solidFill>
              <a:latin typeface="Arial" pitchFamily="34" charset="0"/>
              <a:ea typeface="Times New Roman" pitchFamily="18" charset="0"/>
              <a:cs typeface="Arial" pitchFamily="34" charset="0"/>
            </a:endParaRPr>
          </a:p>
          <a:p>
            <a:pPr>
              <a:spcAft>
                <a:spcPts val="200"/>
              </a:spcAft>
              <a:defRPr/>
            </a:pPr>
            <a:r>
              <a:rPr lang="en-US" sz="900" dirty="0" smtClean="0">
                <a:solidFill>
                  <a:schemeClr val="bg1"/>
                </a:solidFill>
                <a:latin typeface="Arial" pitchFamily="34" charset="0"/>
                <a:ea typeface="Times New Roman" pitchFamily="18" charset="0"/>
                <a:cs typeface="Arial" pitchFamily="34" charset="0"/>
              </a:rPr>
              <a:t>•  Any </a:t>
            </a:r>
            <a:r>
              <a:rPr lang="en-US" sz="900" dirty="0">
                <a:solidFill>
                  <a:schemeClr val="bg1"/>
                </a:solidFill>
                <a:latin typeface="Arial" pitchFamily="34" charset="0"/>
                <a:ea typeface="Times New Roman" pitchFamily="18" charset="0"/>
                <a:cs typeface="Arial" pitchFamily="34" charset="0"/>
              </a:rPr>
              <a:t>signs of severe exacerbation</a:t>
            </a:r>
          </a:p>
          <a:p>
            <a:pPr>
              <a:spcAft>
                <a:spcPts val="200"/>
              </a:spcAft>
              <a:defRPr/>
            </a:pPr>
            <a:r>
              <a:rPr lang="en-US" sz="900" dirty="0" smtClean="0">
                <a:solidFill>
                  <a:schemeClr val="bg1"/>
                </a:solidFill>
                <a:latin typeface="Arial" pitchFamily="34" charset="0"/>
                <a:ea typeface="Times New Roman" pitchFamily="18" charset="0"/>
                <a:cs typeface="Arial" pitchFamily="34" charset="0"/>
              </a:rPr>
              <a:t>•  Increasing </a:t>
            </a:r>
            <a:r>
              <a:rPr lang="en-US" sz="900" dirty="0">
                <a:solidFill>
                  <a:schemeClr val="bg1"/>
                </a:solidFill>
                <a:latin typeface="Arial" pitchFamily="34" charset="0"/>
                <a:ea typeface="Times New Roman" pitchFamily="18" charset="0"/>
                <a:cs typeface="Arial" pitchFamily="34" charset="0"/>
              </a:rPr>
              <a:t>respiratory rate</a:t>
            </a:r>
          </a:p>
          <a:p>
            <a:pPr>
              <a:spcAft>
                <a:spcPts val="200"/>
              </a:spcAft>
              <a:defRPr/>
            </a:pPr>
            <a:r>
              <a:rPr lang="en-US" sz="900" dirty="0" smtClean="0">
                <a:solidFill>
                  <a:schemeClr val="bg1"/>
                </a:solidFill>
                <a:latin typeface="Arial" pitchFamily="34" charset="0"/>
                <a:ea typeface="Times New Roman" pitchFamily="18" charset="0"/>
                <a:cs typeface="Arial" pitchFamily="34" charset="0"/>
              </a:rPr>
              <a:t>•  Decreasing </a:t>
            </a:r>
            <a:r>
              <a:rPr lang="en-US" sz="900" dirty="0">
                <a:solidFill>
                  <a:schemeClr val="bg1"/>
                </a:solidFill>
                <a:latin typeface="Arial" pitchFamily="34" charset="0"/>
                <a:ea typeface="Times New Roman" pitchFamily="18" charset="0"/>
                <a:cs typeface="Arial" pitchFamily="34" charset="0"/>
              </a:rPr>
              <a:t>oxygen </a:t>
            </a:r>
            <a:r>
              <a:rPr lang="en-US" sz="900" dirty="0" smtClean="0">
                <a:solidFill>
                  <a:schemeClr val="bg1"/>
                </a:solidFill>
                <a:latin typeface="Arial" pitchFamily="34" charset="0"/>
                <a:ea typeface="Times New Roman" pitchFamily="18" charset="0"/>
                <a:cs typeface="Arial" pitchFamily="34" charset="0"/>
              </a:rPr>
              <a:t>saturation</a:t>
            </a:r>
          </a:p>
        </p:txBody>
      </p:sp>
      <p:sp>
        <p:nvSpPr>
          <p:cNvPr id="23" name="Rectangle 22"/>
          <p:cNvSpPr/>
          <p:nvPr/>
        </p:nvSpPr>
        <p:spPr>
          <a:xfrm>
            <a:off x="1387572" y="2874291"/>
            <a:ext cx="2679700" cy="1054135"/>
          </a:xfrm>
          <a:prstGeom prst="rect">
            <a:avLst/>
          </a:prstGeom>
        </p:spPr>
        <p:txBody>
          <a:bodyPr wrap="square">
            <a:spAutoFit/>
          </a:bodyPr>
          <a:lstStyle/>
          <a:p>
            <a:pPr algn="ctr">
              <a:spcAft>
                <a:spcPts val="200"/>
              </a:spcAft>
            </a:pPr>
            <a:r>
              <a:rPr lang="en-AU" sz="1000" b="1" dirty="0">
                <a:latin typeface="Arial" panose="020B0604020202020204" pitchFamily="34" charset="0"/>
                <a:cs typeface="Arial" panose="020B0604020202020204" pitchFamily="34" charset="0"/>
              </a:rPr>
              <a:t>START TREATMENT</a:t>
            </a:r>
          </a:p>
          <a:p>
            <a:pPr lvl="0" indent="-95250" fontAlgn="base">
              <a:spcAft>
                <a:spcPts val="200"/>
              </a:spcAft>
            </a:pPr>
            <a:r>
              <a:rPr lang="en-AU" sz="900" b="1" kern="800" spc="-20" dirty="0">
                <a:latin typeface="Arial" panose="020B0604020202020204" pitchFamily="34" charset="0"/>
                <a:cs typeface="Arial" panose="020B0604020202020204" pitchFamily="34" charset="0"/>
              </a:rPr>
              <a:t>Salbutamol </a:t>
            </a:r>
            <a:r>
              <a:rPr lang="en-US" sz="900" kern="800" spc="-20" dirty="0">
                <a:latin typeface="Arial" pitchFamily="34" charset="0"/>
                <a:ea typeface="Times New Roman" pitchFamily="18" charset="0"/>
                <a:cs typeface="Arial" pitchFamily="34" charset="0"/>
              </a:rPr>
              <a:t>100 mcg two puffs by </a:t>
            </a:r>
            <a:r>
              <a:rPr lang="en-US" sz="900" kern="800" spc="-20" dirty="0" err="1">
                <a:latin typeface="Arial" pitchFamily="34" charset="0"/>
                <a:ea typeface="Times New Roman" pitchFamily="18" charset="0"/>
                <a:cs typeface="Arial" pitchFamily="34" charset="0"/>
              </a:rPr>
              <a:t>pMDI</a:t>
            </a:r>
            <a:r>
              <a:rPr lang="en-US" sz="900" kern="800" spc="-20" dirty="0">
                <a:latin typeface="Arial" pitchFamily="34" charset="0"/>
                <a:ea typeface="Times New Roman" pitchFamily="18" charset="0"/>
                <a:cs typeface="Arial" pitchFamily="34" charset="0"/>
              </a:rPr>
              <a:t> + spacer </a:t>
            </a:r>
            <a:r>
              <a:rPr lang="en-US" sz="900" kern="800" spc="-20" dirty="0" smtClean="0">
                <a:latin typeface="Arial" pitchFamily="34" charset="0"/>
                <a:ea typeface="Times New Roman" pitchFamily="18" charset="0"/>
                <a:cs typeface="Arial" pitchFamily="34" charset="0"/>
              </a:rPr>
              <a:t/>
            </a:r>
            <a:br>
              <a:rPr lang="en-US" sz="900" kern="800" spc="-20" dirty="0" smtClean="0">
                <a:latin typeface="Arial" pitchFamily="34" charset="0"/>
                <a:ea typeface="Times New Roman" pitchFamily="18" charset="0"/>
                <a:cs typeface="Arial" pitchFamily="34" charset="0"/>
              </a:rPr>
            </a:br>
            <a:r>
              <a:rPr lang="en-US" sz="900" kern="800" spc="-20" dirty="0" smtClean="0">
                <a:latin typeface="Arial" pitchFamily="34" charset="0"/>
                <a:ea typeface="Times New Roman" pitchFamily="18" charset="0"/>
                <a:cs typeface="Arial" pitchFamily="34" charset="0"/>
              </a:rPr>
              <a:t>or </a:t>
            </a:r>
            <a:r>
              <a:rPr lang="en-US" sz="900" kern="800" spc="-20" dirty="0">
                <a:latin typeface="Arial" pitchFamily="34" charset="0"/>
                <a:ea typeface="Times New Roman" pitchFamily="18" charset="0"/>
                <a:cs typeface="Arial" pitchFamily="34" charset="0"/>
              </a:rPr>
              <a:t>2.5mg by nebulizer </a:t>
            </a:r>
          </a:p>
          <a:p>
            <a:pPr lvl="0" indent="-95250" fontAlgn="base">
              <a:spcAft>
                <a:spcPts val="200"/>
              </a:spcAft>
            </a:pPr>
            <a:r>
              <a:rPr lang="en-US" sz="900" kern="800" spc="-20" dirty="0">
                <a:latin typeface="Arial" pitchFamily="34" charset="0"/>
                <a:ea typeface="Times New Roman" pitchFamily="18" charset="0"/>
                <a:cs typeface="Arial" pitchFamily="34" charset="0"/>
              </a:rPr>
              <a:t>Repeat every 20 min for the first hour if needed</a:t>
            </a:r>
          </a:p>
          <a:p>
            <a:pPr indent="-95250" fontAlgn="base">
              <a:spcAft>
                <a:spcPts val="200"/>
              </a:spcAft>
            </a:pPr>
            <a:r>
              <a:rPr lang="en-AU" sz="900" b="1" kern="800" spc="-20" dirty="0">
                <a:latin typeface="Arial" panose="020B0604020202020204" pitchFamily="34" charset="0"/>
                <a:cs typeface="Arial" panose="020B0604020202020204" pitchFamily="34" charset="0"/>
              </a:rPr>
              <a:t>Controlled oxygen</a:t>
            </a:r>
            <a:r>
              <a:rPr lang="en-AU" sz="900" kern="800" spc="-20" dirty="0">
                <a:latin typeface="Arial" panose="020B0604020202020204" pitchFamily="34" charset="0"/>
                <a:cs typeface="Arial" panose="020B0604020202020204" pitchFamily="34" charset="0"/>
              </a:rPr>
              <a:t> (if needed and available): </a:t>
            </a:r>
            <a:r>
              <a:rPr lang="en-AU" sz="900" kern="800" spc="-20" dirty="0" smtClean="0">
                <a:latin typeface="Arial" panose="020B0604020202020204" pitchFamily="34" charset="0"/>
                <a:cs typeface="Arial" panose="020B0604020202020204" pitchFamily="34" charset="0"/>
              </a:rPr>
              <a:t/>
            </a:r>
            <a:br>
              <a:rPr lang="en-AU" sz="900" kern="800" spc="-20" dirty="0" smtClean="0">
                <a:latin typeface="Arial" panose="020B0604020202020204" pitchFamily="34" charset="0"/>
                <a:cs typeface="Arial" panose="020B0604020202020204" pitchFamily="34" charset="0"/>
              </a:rPr>
            </a:br>
            <a:r>
              <a:rPr lang="en-AU" sz="900" kern="800" spc="-20" dirty="0" smtClean="0">
                <a:latin typeface="Arial" panose="020B0604020202020204" pitchFamily="34" charset="0"/>
                <a:cs typeface="Arial" panose="020B0604020202020204" pitchFamily="34" charset="0"/>
              </a:rPr>
              <a:t>target </a:t>
            </a:r>
            <a:r>
              <a:rPr lang="en-AU" sz="900" kern="800" spc="-20" dirty="0">
                <a:latin typeface="Arial" panose="020B0604020202020204" pitchFamily="34" charset="0"/>
                <a:cs typeface="Arial" panose="020B0604020202020204" pitchFamily="34" charset="0"/>
              </a:rPr>
              <a:t>saturation  94-98%</a:t>
            </a:r>
          </a:p>
        </p:txBody>
      </p:sp>
      <p:sp>
        <p:nvSpPr>
          <p:cNvPr id="24" name="TextBox 5"/>
          <p:cNvSpPr txBox="1">
            <a:spLocks noChangeArrowheads="1"/>
          </p:cNvSpPr>
          <p:nvPr/>
        </p:nvSpPr>
        <p:spPr bwMode="auto">
          <a:xfrm>
            <a:off x="6123990" y="3734369"/>
            <a:ext cx="920138" cy="138499"/>
          </a:xfrm>
          <a:prstGeom prst="rect">
            <a:avLst/>
          </a:prstGeom>
          <a:solidFill>
            <a:schemeClr val="bg1"/>
          </a:solidFill>
          <a:ln w="9525">
            <a:noFill/>
            <a:miter lim="800000"/>
            <a:headEnd/>
            <a:tailEnd/>
          </a:ln>
        </p:spPr>
        <p:txBody>
          <a:bodyPr wrap="square" lIns="0" tIns="0" rIns="0" bIns="0" anchor="ctr">
            <a:spAutoFit/>
          </a:bodyPr>
          <a:lstStyle/>
          <a:p>
            <a:pPr algn="ctr" fontAlgn="base">
              <a:spcBef>
                <a:spcPct val="0"/>
              </a:spcBef>
              <a:spcAft>
                <a:spcPct val="0"/>
              </a:spcAft>
            </a:pPr>
            <a:r>
              <a:rPr lang="en-AU" sz="900" b="1" dirty="0" smtClean="0">
                <a:solidFill>
                  <a:schemeClr val="accent6"/>
                </a:solidFill>
                <a:latin typeface="Arial" panose="020B0604020202020204" pitchFamily="34" charset="0"/>
                <a:cs typeface="Arial" panose="020B0604020202020204" pitchFamily="34" charset="0"/>
              </a:rPr>
              <a:t>URGENT</a:t>
            </a:r>
            <a:endParaRPr lang="en-AU" sz="900" b="1" dirty="0">
              <a:solidFill>
                <a:schemeClr val="accent6"/>
              </a:solidFill>
              <a:latin typeface="Arial" panose="020B0604020202020204" pitchFamily="34" charset="0"/>
              <a:cs typeface="Arial" panose="020B0604020202020204" pitchFamily="34" charset="0"/>
            </a:endParaRPr>
          </a:p>
        </p:txBody>
      </p:sp>
      <p:sp>
        <p:nvSpPr>
          <p:cNvPr id="25" name="TextBox 6"/>
          <p:cNvSpPr txBox="1">
            <a:spLocks noChangeArrowheads="1"/>
          </p:cNvSpPr>
          <p:nvPr/>
        </p:nvSpPr>
        <p:spPr bwMode="auto">
          <a:xfrm>
            <a:off x="4396513" y="4506520"/>
            <a:ext cx="720000" cy="369332"/>
          </a:xfrm>
          <a:prstGeom prst="rect">
            <a:avLst/>
          </a:prstGeom>
          <a:noFill/>
          <a:ln w="9525">
            <a:noFill/>
            <a:miter lim="800000"/>
            <a:headEnd/>
            <a:tailEnd/>
          </a:ln>
        </p:spPr>
        <p:txBody>
          <a:bodyPr wrap="square" lIns="0" tIns="0" rIns="0" bIns="0">
            <a:spAutoFit/>
          </a:bodyPr>
          <a:lstStyle/>
          <a:p>
            <a:pPr algn="ctr" fontAlgn="base">
              <a:spcBef>
                <a:spcPct val="0"/>
              </a:spcBef>
              <a:spcAft>
                <a:spcPct val="0"/>
              </a:spcAft>
            </a:pPr>
            <a:r>
              <a:rPr lang="en-AU" sz="800" b="1" dirty="0" smtClean="0">
                <a:solidFill>
                  <a:schemeClr val="accent6"/>
                </a:solidFill>
                <a:latin typeface="Arial" panose="020B0604020202020204" pitchFamily="34" charset="0"/>
                <a:cs typeface="Arial" panose="020B0604020202020204" pitchFamily="34" charset="0"/>
              </a:rPr>
              <a:t>Worsening, </a:t>
            </a:r>
            <a:br>
              <a:rPr lang="en-AU" sz="800" b="1" dirty="0" smtClean="0">
                <a:solidFill>
                  <a:schemeClr val="accent6"/>
                </a:solidFill>
                <a:latin typeface="Arial" panose="020B0604020202020204" pitchFamily="34" charset="0"/>
                <a:cs typeface="Arial" panose="020B0604020202020204" pitchFamily="34" charset="0"/>
              </a:rPr>
            </a:br>
            <a:r>
              <a:rPr lang="en-AU" sz="800" b="1" dirty="0" smtClean="0">
                <a:solidFill>
                  <a:schemeClr val="accent6"/>
                </a:solidFill>
                <a:latin typeface="Arial" panose="020B0604020202020204" pitchFamily="34" charset="0"/>
                <a:cs typeface="Arial" panose="020B0604020202020204" pitchFamily="34" charset="0"/>
              </a:rPr>
              <a:t>or lack of improvement</a:t>
            </a:r>
            <a:endParaRPr lang="en-AU" sz="800" b="1" strike="sngStrike" dirty="0">
              <a:solidFill>
                <a:schemeClr val="accent6"/>
              </a:solidFill>
              <a:latin typeface="Arial" panose="020B0604020202020204" pitchFamily="34" charset="0"/>
              <a:cs typeface="Arial" panose="020B0604020202020204" pitchFamily="34" charset="0"/>
            </a:endParaRPr>
          </a:p>
        </p:txBody>
      </p:sp>
      <p:sp>
        <p:nvSpPr>
          <p:cNvPr id="26" name="Rectangle 25"/>
          <p:cNvSpPr/>
          <p:nvPr/>
        </p:nvSpPr>
        <p:spPr>
          <a:xfrm>
            <a:off x="5348299" y="1815944"/>
            <a:ext cx="2336801" cy="1836400"/>
          </a:xfrm>
          <a:prstGeom prst="rect">
            <a:avLst/>
          </a:prstGeom>
        </p:spPr>
        <p:txBody>
          <a:bodyPr wrap="square" anchor="ctr">
            <a:spAutoFit/>
          </a:bodyPr>
          <a:lstStyle/>
          <a:p>
            <a:pPr algn="ctr">
              <a:spcAft>
                <a:spcPts val="200"/>
              </a:spcAft>
            </a:pPr>
            <a:r>
              <a:rPr lang="en-AU" sz="1000" b="1" dirty="0" smtClean="0">
                <a:latin typeface="Arial" panose="020B0604020202020204" pitchFamily="34" charset="0"/>
                <a:cs typeface="Arial" panose="020B0604020202020204" pitchFamily="34" charset="0"/>
              </a:rPr>
              <a:t>SEVERE OR LIFE THREATENING</a:t>
            </a:r>
          </a:p>
          <a:p>
            <a:pPr algn="ctr">
              <a:spcAft>
                <a:spcPts val="200"/>
              </a:spcAft>
            </a:pPr>
            <a:r>
              <a:rPr lang="en-AU" sz="900" dirty="0" smtClean="0">
                <a:latin typeface="Arial" panose="020B0604020202020204" pitchFamily="34" charset="0"/>
                <a:cs typeface="Arial" panose="020B0604020202020204" pitchFamily="34" charset="0"/>
              </a:rPr>
              <a:t>any </a:t>
            </a:r>
            <a:r>
              <a:rPr lang="en-AU" sz="900" dirty="0">
                <a:latin typeface="Arial" panose="020B0604020202020204" pitchFamily="34" charset="0"/>
                <a:cs typeface="Arial" panose="020B0604020202020204" pitchFamily="34" charset="0"/>
              </a:rPr>
              <a:t>of:</a:t>
            </a:r>
          </a:p>
          <a:p>
            <a:pPr>
              <a:spcAft>
                <a:spcPts val="200"/>
              </a:spcAft>
            </a:pPr>
            <a:r>
              <a:rPr lang="en-US" sz="900" dirty="0">
                <a:latin typeface="Arial" panose="020B0604020202020204" pitchFamily="34" charset="0"/>
                <a:cs typeface="Arial" panose="020B0604020202020204" pitchFamily="34" charset="0"/>
              </a:rPr>
              <a:t>Unable to speak or drink </a:t>
            </a:r>
          </a:p>
          <a:p>
            <a:pPr>
              <a:spcAft>
                <a:spcPts val="200"/>
              </a:spcAft>
            </a:pPr>
            <a:r>
              <a:rPr lang="en-US" sz="900" dirty="0">
                <a:latin typeface="Arial" panose="020B0604020202020204" pitchFamily="34" charset="0"/>
                <a:cs typeface="Arial" panose="020B0604020202020204" pitchFamily="34" charset="0"/>
              </a:rPr>
              <a:t>Central cyanosis </a:t>
            </a:r>
          </a:p>
          <a:p>
            <a:pPr>
              <a:spcAft>
                <a:spcPts val="200"/>
              </a:spcAft>
            </a:pPr>
            <a:r>
              <a:rPr lang="en-US" sz="900" dirty="0">
                <a:latin typeface="Arial" panose="020B0604020202020204" pitchFamily="34" charset="0"/>
                <a:cs typeface="Arial" panose="020B0604020202020204" pitchFamily="34" charset="0"/>
              </a:rPr>
              <a:t>Confusion or drowsiness</a:t>
            </a:r>
          </a:p>
          <a:p>
            <a:pPr>
              <a:spcAft>
                <a:spcPts val="200"/>
              </a:spcAft>
            </a:pPr>
            <a:r>
              <a:rPr lang="en-US" sz="900" dirty="0">
                <a:latin typeface="Arial" panose="020B0604020202020204" pitchFamily="34" charset="0"/>
                <a:cs typeface="Arial" panose="020B0604020202020204" pitchFamily="34" charset="0"/>
              </a:rPr>
              <a:t>Marked subcostal and/or sub-</a:t>
            </a:r>
            <a:r>
              <a:rPr lang="en-US" sz="900" dirty="0" err="1">
                <a:latin typeface="Arial" panose="020B0604020202020204" pitchFamily="34" charset="0"/>
                <a:cs typeface="Arial" panose="020B0604020202020204" pitchFamily="34" charset="0"/>
              </a:rPr>
              <a:t>glottic</a:t>
            </a:r>
            <a:r>
              <a:rPr lang="en-US" sz="900" dirty="0">
                <a:latin typeface="Arial" panose="020B0604020202020204" pitchFamily="34" charset="0"/>
                <a:cs typeface="Arial" panose="020B0604020202020204" pitchFamily="34" charset="0"/>
              </a:rPr>
              <a:t> retractions</a:t>
            </a:r>
          </a:p>
          <a:p>
            <a:pPr>
              <a:spcAft>
                <a:spcPts val="200"/>
              </a:spcAft>
            </a:pPr>
            <a:r>
              <a:rPr lang="en-US" sz="900" dirty="0">
                <a:latin typeface="Arial" panose="020B0604020202020204" pitchFamily="34" charset="0"/>
                <a:cs typeface="Arial" panose="020B0604020202020204" pitchFamily="34" charset="0"/>
              </a:rPr>
              <a:t>Oxygen saturation &lt;92%</a:t>
            </a:r>
          </a:p>
          <a:p>
            <a:pPr>
              <a:spcAft>
                <a:spcPts val="200"/>
              </a:spcAft>
            </a:pPr>
            <a:r>
              <a:rPr lang="en-US" sz="900" dirty="0">
                <a:latin typeface="Arial" panose="020B0604020202020204" pitchFamily="34" charset="0"/>
                <a:cs typeface="Arial" panose="020B0604020202020204" pitchFamily="34" charset="0"/>
              </a:rPr>
              <a:t>Silent chest on auscultation </a:t>
            </a:r>
          </a:p>
          <a:p>
            <a:pPr>
              <a:spcAft>
                <a:spcPts val="200"/>
              </a:spcAft>
            </a:pPr>
            <a:r>
              <a:rPr lang="en-US" sz="900" dirty="0">
                <a:latin typeface="Arial" panose="020B0604020202020204" pitchFamily="34" charset="0"/>
                <a:cs typeface="Arial" panose="020B0604020202020204" pitchFamily="34" charset="0"/>
              </a:rPr>
              <a:t>Pulse rate &gt; 200 </a:t>
            </a:r>
            <a:r>
              <a:rPr lang="en-US" sz="900" dirty="0" err="1">
                <a:latin typeface="Arial" panose="020B0604020202020204" pitchFamily="34" charset="0"/>
                <a:cs typeface="Arial" panose="020B0604020202020204" pitchFamily="34" charset="0"/>
              </a:rPr>
              <a:t>bpm</a:t>
            </a:r>
            <a:r>
              <a:rPr lang="en-US" sz="900" dirty="0">
                <a:latin typeface="Arial" panose="020B0604020202020204" pitchFamily="34" charset="0"/>
                <a:cs typeface="Arial" panose="020B0604020202020204" pitchFamily="34" charset="0"/>
              </a:rPr>
              <a:t> (0-3 </a:t>
            </a:r>
            <a:r>
              <a:rPr lang="en-US" sz="900" dirty="0" err="1">
                <a:latin typeface="Arial" panose="020B0604020202020204" pitchFamily="34" charset="0"/>
                <a:cs typeface="Arial" panose="020B0604020202020204" pitchFamily="34" charset="0"/>
              </a:rPr>
              <a:t>yrs</a:t>
            </a:r>
            <a:r>
              <a:rPr lang="en-US" sz="900" dirty="0" smtClean="0">
                <a:latin typeface="Arial" panose="020B0604020202020204" pitchFamily="34" charset="0"/>
                <a:cs typeface="Arial" panose="020B0604020202020204" pitchFamily="34" charset="0"/>
              </a:rPr>
              <a:t>)</a:t>
            </a:r>
            <a:br>
              <a:rPr lang="en-US" sz="900" dirty="0" smtClean="0">
                <a:latin typeface="Arial" panose="020B0604020202020204" pitchFamily="34" charset="0"/>
                <a:cs typeface="Arial" panose="020B0604020202020204" pitchFamily="34" charset="0"/>
              </a:rPr>
            </a:br>
            <a:r>
              <a:rPr lang="en-US" sz="900" dirty="0" smtClean="0">
                <a:latin typeface="Arial" panose="020B0604020202020204" pitchFamily="34" charset="0"/>
                <a:cs typeface="Arial" panose="020B0604020202020204" pitchFamily="34" charset="0"/>
              </a:rPr>
              <a:t>or </a:t>
            </a:r>
            <a:r>
              <a:rPr lang="en-US" sz="900" dirty="0">
                <a:latin typeface="Arial" panose="020B0604020202020204" pitchFamily="34" charset="0"/>
                <a:cs typeface="Arial" panose="020B0604020202020204" pitchFamily="34" charset="0"/>
              </a:rPr>
              <a:t>&gt;180 </a:t>
            </a:r>
            <a:r>
              <a:rPr lang="en-US" sz="900" dirty="0" err="1">
                <a:latin typeface="Arial" panose="020B0604020202020204" pitchFamily="34" charset="0"/>
                <a:cs typeface="Arial" panose="020B0604020202020204" pitchFamily="34" charset="0"/>
              </a:rPr>
              <a:t>bpm</a:t>
            </a:r>
            <a:r>
              <a:rPr lang="en-US" sz="900" dirty="0">
                <a:latin typeface="Arial" panose="020B0604020202020204" pitchFamily="34" charset="0"/>
                <a:cs typeface="Arial" panose="020B0604020202020204" pitchFamily="34" charset="0"/>
              </a:rPr>
              <a:t>  (4-5 </a:t>
            </a:r>
            <a:r>
              <a:rPr lang="en-US" sz="900" dirty="0" err="1">
                <a:latin typeface="Arial" panose="020B0604020202020204" pitchFamily="34" charset="0"/>
                <a:cs typeface="Arial" panose="020B0604020202020204" pitchFamily="34" charset="0"/>
              </a:rPr>
              <a:t>yrs</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p:txBody>
      </p:sp>
      <p:sp>
        <p:nvSpPr>
          <p:cNvPr id="27" name="Rectangle 26"/>
          <p:cNvSpPr/>
          <p:nvPr/>
        </p:nvSpPr>
        <p:spPr>
          <a:xfrm>
            <a:off x="5348299" y="4170504"/>
            <a:ext cx="2445090" cy="2115964"/>
          </a:xfrm>
          <a:prstGeom prst="rect">
            <a:avLst/>
          </a:prstGeom>
        </p:spPr>
        <p:txBody>
          <a:bodyPr wrap="square" anchor="ctr">
            <a:spAutoFit/>
          </a:bodyPr>
          <a:lstStyle/>
          <a:p>
            <a:pPr algn="ctr">
              <a:spcAft>
                <a:spcPts val="200"/>
              </a:spcAft>
            </a:pPr>
            <a:r>
              <a:rPr lang="en-AU" sz="1000" b="1" dirty="0">
                <a:latin typeface="Arial" panose="020B0604020202020204" pitchFamily="34" charset="0"/>
                <a:cs typeface="Arial" panose="020B0604020202020204" pitchFamily="34" charset="0"/>
              </a:rPr>
              <a:t>TRANSFER TO HIGH LEVEL CARE </a:t>
            </a:r>
            <a:br>
              <a:rPr lang="en-AU" sz="1000" b="1" dirty="0">
                <a:latin typeface="Arial" panose="020B0604020202020204" pitchFamily="34" charset="0"/>
                <a:cs typeface="Arial" panose="020B0604020202020204" pitchFamily="34" charset="0"/>
              </a:rPr>
            </a:br>
            <a:r>
              <a:rPr lang="en-AU" sz="1000" b="1" dirty="0">
                <a:latin typeface="Arial" panose="020B0604020202020204" pitchFamily="34" charset="0"/>
                <a:cs typeface="Arial" panose="020B0604020202020204" pitchFamily="34" charset="0"/>
              </a:rPr>
              <a:t>(e.g. ICU) </a:t>
            </a:r>
          </a:p>
          <a:p>
            <a:pPr>
              <a:spcAft>
                <a:spcPts val="200"/>
              </a:spcAft>
            </a:pPr>
            <a:r>
              <a:rPr lang="en-AU" sz="900" b="1" i="1" kern="800" spc="-20" dirty="0">
                <a:latin typeface="Arial" panose="020B0604020202020204" pitchFamily="34" charset="0"/>
                <a:cs typeface="Arial" panose="020B0604020202020204" pitchFamily="34" charset="0"/>
              </a:rPr>
              <a:t>While waiting give:</a:t>
            </a:r>
          </a:p>
          <a:p>
            <a:pPr>
              <a:spcAft>
                <a:spcPts val="200"/>
              </a:spcAft>
            </a:pPr>
            <a:r>
              <a:rPr lang="en-US" sz="900" kern="800" spc="-20" dirty="0">
                <a:latin typeface="Arial" pitchFamily="34" charset="0"/>
                <a:ea typeface="Times New Roman" pitchFamily="18" charset="0"/>
                <a:cs typeface="Arial" pitchFamily="34" charset="0"/>
              </a:rPr>
              <a:t>Salbutamol 100 mcg 6 puffs by </a:t>
            </a:r>
            <a:r>
              <a:rPr lang="en-US" sz="900" kern="800" spc="-20" dirty="0" err="1">
                <a:latin typeface="Arial" pitchFamily="34" charset="0"/>
                <a:ea typeface="Times New Roman" pitchFamily="18" charset="0"/>
                <a:cs typeface="Arial" pitchFamily="34" charset="0"/>
              </a:rPr>
              <a:t>pMDI+spacer</a:t>
            </a:r>
            <a:r>
              <a:rPr lang="en-US" sz="900" kern="800" spc="-20" dirty="0">
                <a:latin typeface="Arial" pitchFamily="34" charset="0"/>
                <a:ea typeface="Times New Roman" pitchFamily="18" charset="0"/>
                <a:cs typeface="Arial" pitchFamily="34" charset="0"/>
              </a:rPr>
              <a:t> (or 2.5mg nebulizer). Repeat every 20 min </a:t>
            </a:r>
            <a:r>
              <a:rPr lang="en-US" sz="900" kern="800" spc="-20" dirty="0" smtClean="0">
                <a:latin typeface="Arial" pitchFamily="34" charset="0"/>
                <a:ea typeface="Times New Roman" pitchFamily="18" charset="0"/>
                <a:cs typeface="Arial" pitchFamily="34" charset="0"/>
              </a:rPr>
              <a:t/>
            </a:r>
            <a:br>
              <a:rPr lang="en-US" sz="900" kern="800" spc="-20" dirty="0" smtClean="0">
                <a:latin typeface="Arial" pitchFamily="34" charset="0"/>
                <a:ea typeface="Times New Roman" pitchFamily="18" charset="0"/>
                <a:cs typeface="Arial" pitchFamily="34" charset="0"/>
              </a:rPr>
            </a:br>
            <a:r>
              <a:rPr lang="en-US" sz="900" kern="800" spc="-20" dirty="0" smtClean="0">
                <a:latin typeface="Arial" pitchFamily="34" charset="0"/>
                <a:ea typeface="Times New Roman" pitchFamily="18" charset="0"/>
                <a:cs typeface="Arial" pitchFamily="34" charset="0"/>
              </a:rPr>
              <a:t>as </a:t>
            </a:r>
            <a:r>
              <a:rPr lang="en-US" sz="900" kern="800" spc="-20" dirty="0">
                <a:latin typeface="Arial" pitchFamily="34" charset="0"/>
                <a:ea typeface="Times New Roman" pitchFamily="18" charset="0"/>
                <a:cs typeface="Arial" pitchFamily="34" charset="0"/>
              </a:rPr>
              <a:t>needed.</a:t>
            </a:r>
          </a:p>
          <a:p>
            <a:pPr>
              <a:spcAft>
                <a:spcPts val="200"/>
              </a:spcAft>
            </a:pPr>
            <a:r>
              <a:rPr lang="en-US" sz="900" kern="800" spc="-20" dirty="0">
                <a:latin typeface="Arial" pitchFamily="34" charset="0"/>
                <a:ea typeface="Times New Roman" pitchFamily="18" charset="0"/>
                <a:cs typeface="Arial" pitchFamily="34" charset="0"/>
              </a:rPr>
              <a:t>Oxygen (if available) to keep </a:t>
            </a:r>
            <a:r>
              <a:rPr lang="en-US" sz="900" kern="800" spc="-20" dirty="0" smtClean="0">
                <a:latin typeface="Arial" pitchFamily="34" charset="0"/>
                <a:ea typeface="Times New Roman" pitchFamily="18" charset="0"/>
                <a:cs typeface="Arial" pitchFamily="34" charset="0"/>
              </a:rPr>
              <a:t>saturation 94</a:t>
            </a:r>
            <a:r>
              <a:rPr lang="en-US" sz="900" kern="800" spc="-20" dirty="0">
                <a:latin typeface="Arial" pitchFamily="34" charset="0"/>
                <a:ea typeface="Times New Roman" pitchFamily="18" charset="0"/>
                <a:cs typeface="Arial" pitchFamily="34" charset="0"/>
              </a:rPr>
              <a:t>-98% </a:t>
            </a:r>
            <a:endParaRPr lang="en-US" sz="900" kern="800" spc="-20" dirty="0"/>
          </a:p>
          <a:p>
            <a:pPr>
              <a:spcAft>
                <a:spcPts val="200"/>
              </a:spcAft>
            </a:pPr>
            <a:r>
              <a:rPr lang="en-US" sz="900" kern="800" spc="-20" dirty="0" smtClean="0">
                <a:latin typeface="Arial" pitchFamily="34" charset="0"/>
                <a:ea typeface="Times New Roman" pitchFamily="18" charset="0"/>
                <a:cs typeface="Arial" pitchFamily="34" charset="0"/>
              </a:rPr>
              <a:t>Prednisolone </a:t>
            </a:r>
            <a:r>
              <a:rPr lang="en-US" sz="900" kern="800" spc="-20" dirty="0">
                <a:latin typeface="Arial" pitchFamily="34" charset="0"/>
                <a:ea typeface="Times New Roman" pitchFamily="18" charset="0"/>
                <a:cs typeface="Arial" pitchFamily="34" charset="0"/>
              </a:rPr>
              <a:t>2mg/kg</a:t>
            </a:r>
            <a:r>
              <a:rPr lang="en-US" sz="900" kern="800" spc="-20" dirty="0">
                <a:latin typeface="Arial" pitchFamily="34" charset="0"/>
                <a:cs typeface="Arial" pitchFamily="34" charset="0"/>
              </a:rPr>
              <a:t> (max. 20 mg for &lt;2 </a:t>
            </a:r>
            <a:r>
              <a:rPr lang="en-US" sz="900" kern="800" spc="-20" dirty="0" err="1">
                <a:latin typeface="Arial" pitchFamily="34" charset="0"/>
                <a:cs typeface="Arial" pitchFamily="34" charset="0"/>
              </a:rPr>
              <a:t>yrs</a:t>
            </a:r>
            <a:r>
              <a:rPr lang="en-US" sz="900" kern="800" spc="-20" dirty="0">
                <a:latin typeface="Arial" pitchFamily="34" charset="0"/>
                <a:cs typeface="Arial" pitchFamily="34" charset="0"/>
              </a:rPr>
              <a:t>; max. 30 mg for 2–5 </a:t>
            </a:r>
            <a:r>
              <a:rPr lang="en-US" sz="900" kern="800" spc="-20" dirty="0" err="1">
                <a:latin typeface="Arial" pitchFamily="34" charset="0"/>
                <a:cs typeface="Arial" pitchFamily="34" charset="0"/>
              </a:rPr>
              <a:t>yrs</a:t>
            </a:r>
            <a:r>
              <a:rPr lang="en-US" sz="900" kern="800" spc="-20" dirty="0">
                <a:latin typeface="Arial" pitchFamily="34" charset="0"/>
                <a:cs typeface="Arial" pitchFamily="34" charset="0"/>
              </a:rPr>
              <a:t>) as a starting dose</a:t>
            </a:r>
          </a:p>
          <a:p>
            <a:pPr>
              <a:spcAft>
                <a:spcPts val="200"/>
              </a:spcAft>
            </a:pPr>
            <a:r>
              <a:rPr lang="en-US" sz="900" kern="800" spc="-20" dirty="0">
                <a:latin typeface="Arial" pitchFamily="34" charset="0"/>
                <a:cs typeface="Arial" pitchFamily="34" charset="0"/>
              </a:rPr>
              <a:t>Consider 160 mcg ipratropium bromide </a:t>
            </a:r>
            <a:br>
              <a:rPr lang="en-US" sz="900" kern="800" spc="-20" dirty="0">
                <a:latin typeface="Arial" pitchFamily="34" charset="0"/>
                <a:cs typeface="Arial" pitchFamily="34" charset="0"/>
              </a:rPr>
            </a:br>
            <a:r>
              <a:rPr lang="en-US" sz="900" kern="800" spc="-20" dirty="0" smtClean="0">
                <a:latin typeface="Arial" pitchFamily="34" charset="0"/>
                <a:cs typeface="Arial" pitchFamily="34" charset="0"/>
              </a:rPr>
              <a:t>(</a:t>
            </a:r>
            <a:r>
              <a:rPr lang="en-US" sz="900" kern="800" spc="-20" dirty="0">
                <a:latin typeface="Arial" pitchFamily="34" charset="0"/>
                <a:cs typeface="Arial" pitchFamily="34" charset="0"/>
              </a:rPr>
              <a:t>or 250 mcg by nebulizer). Repeat every </a:t>
            </a:r>
            <a:br>
              <a:rPr lang="en-US" sz="900" kern="800" spc="-20" dirty="0">
                <a:latin typeface="Arial" pitchFamily="34" charset="0"/>
                <a:cs typeface="Arial" pitchFamily="34" charset="0"/>
              </a:rPr>
            </a:br>
            <a:r>
              <a:rPr lang="en-US" sz="900" kern="800" spc="-20" dirty="0" smtClean="0">
                <a:latin typeface="Arial" pitchFamily="34" charset="0"/>
                <a:cs typeface="Arial" pitchFamily="34" charset="0"/>
              </a:rPr>
              <a:t>20 </a:t>
            </a:r>
            <a:r>
              <a:rPr lang="en-US" sz="900" kern="800" spc="-20" dirty="0">
                <a:latin typeface="Arial" pitchFamily="34" charset="0"/>
                <a:cs typeface="Arial" pitchFamily="34" charset="0"/>
              </a:rPr>
              <a:t>min for 1 hour if needed. </a:t>
            </a:r>
            <a:r>
              <a:rPr lang="en-US" sz="900" dirty="0"/>
              <a:t>	</a:t>
            </a:r>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211774"/>
      </p:ext>
    </p:extLst>
  </p:cSld>
  <p:clrMapOvr>
    <a:masterClrMapping/>
  </p:clrMapOvr>
  <p:transition spd="slow"/>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ute asthma_children flow_slide 2.jpg"/>
          <p:cNvPicPr>
            <a:picLocks noChangeAspect="1"/>
          </p:cNvPicPr>
          <p:nvPr/>
        </p:nvPicPr>
        <p:blipFill rotWithShape="1">
          <a:blip r:embed="rId2" cstate="print">
            <a:extLst>
              <a:ext uri="{28A0092B-C50C-407E-A947-70E740481C1C}">
                <a14:useLocalDpi xmlns:a14="http://schemas.microsoft.com/office/drawing/2010/main" val="0"/>
              </a:ext>
            </a:extLst>
          </a:blip>
          <a:srcRect b="9901"/>
          <a:stretch/>
        </p:blipFill>
        <p:spPr>
          <a:xfrm>
            <a:off x="0" y="325425"/>
            <a:ext cx="9144000" cy="6178972"/>
          </a:xfrm>
          <a:prstGeom prst="rect">
            <a:avLst/>
          </a:prstGeom>
        </p:spPr>
      </p:pic>
      <p:pic>
        <p:nvPicPr>
          <p:cNvPr id="11776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3"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p>
            <a:pPr marL="38100"/>
            <a:r>
              <a:rPr lang="en-US" sz="1100" i="1">
                <a:solidFill>
                  <a:srgbClr val="FFFFFF"/>
                </a:solidFill>
                <a:latin typeface="Arial Italic" charset="0"/>
                <a:sym typeface="Arial Italic" charset="0"/>
              </a:rPr>
              <a:t>GINA </a:t>
            </a:r>
            <a:r>
              <a:rPr lang="en-US" sz="1100" i="1" smtClean="0">
                <a:solidFill>
                  <a:srgbClr val="FFFFFF"/>
                </a:solidFill>
                <a:latin typeface="Arial Italic" charset="0"/>
                <a:sym typeface="Arial Italic" charset="0"/>
              </a:rPr>
              <a:t>2018, </a:t>
            </a:r>
            <a:r>
              <a:rPr lang="en-US" sz="1100" i="1" dirty="0" smtClean="0">
                <a:solidFill>
                  <a:srgbClr val="FFFFFF"/>
                </a:solidFill>
                <a:latin typeface="Arial Italic" charset="0"/>
                <a:sym typeface="Arial Italic" charset="0"/>
              </a:rPr>
              <a:t>Box 6-8  (3/3) </a:t>
            </a:r>
            <a:endParaRPr lang="en-US" sz="1100" i="1" dirty="0">
              <a:solidFill>
                <a:srgbClr val="FFFFFF"/>
              </a:solidFill>
              <a:latin typeface="Arial Italic" charset="0"/>
              <a:sym typeface="Arial Italic" charset="0"/>
            </a:endParaRPr>
          </a:p>
        </p:txBody>
      </p:sp>
      <p:pic>
        <p:nvPicPr>
          <p:cNvPr id="11776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67971" y="583195"/>
            <a:ext cx="2667000" cy="1133900"/>
          </a:xfrm>
          <a:prstGeom prst="rect">
            <a:avLst/>
          </a:prstGeom>
        </p:spPr>
        <p:txBody>
          <a:bodyPr wrap="square">
            <a:spAutoFit/>
          </a:bodyPr>
          <a:lstStyle/>
          <a:p>
            <a:pPr algn="ctr">
              <a:spcAft>
                <a:spcPts val="200"/>
              </a:spcAft>
              <a:defRPr/>
            </a:pPr>
            <a:r>
              <a:rPr lang="en-AU" sz="1000" b="1" dirty="0">
                <a:solidFill>
                  <a:schemeClr val="bg1"/>
                </a:solidFill>
                <a:latin typeface="Arial" panose="020B0604020202020204" pitchFamily="34" charset="0"/>
                <a:cs typeface="Arial" panose="020B0604020202020204" pitchFamily="34" charset="0"/>
              </a:rPr>
              <a:t>MONITOR CLOSELY </a:t>
            </a:r>
            <a:r>
              <a:rPr lang="en-AU" sz="1000" b="1" dirty="0" smtClean="0">
                <a:solidFill>
                  <a:schemeClr val="bg1"/>
                </a:solidFill>
                <a:latin typeface="Arial" panose="020B0604020202020204" pitchFamily="34" charset="0"/>
                <a:cs typeface="Arial" panose="020B0604020202020204" pitchFamily="34" charset="0"/>
              </a:rPr>
              <a:t>for </a:t>
            </a:r>
            <a:r>
              <a:rPr lang="en-AU" sz="1000" b="1" dirty="0">
                <a:solidFill>
                  <a:schemeClr val="bg1"/>
                </a:solidFill>
                <a:latin typeface="Arial" panose="020B0604020202020204" pitchFamily="34" charset="0"/>
                <a:cs typeface="Arial" panose="020B0604020202020204" pitchFamily="34" charset="0"/>
              </a:rPr>
              <a:t>1-2 hours</a:t>
            </a:r>
          </a:p>
          <a:p>
            <a:pPr>
              <a:lnSpc>
                <a:spcPct val="110000"/>
              </a:lnSpc>
              <a:spcAft>
                <a:spcPts val="200"/>
              </a:spcAft>
              <a:defRPr/>
            </a:pPr>
            <a:r>
              <a:rPr lang="en-US" sz="900" dirty="0">
                <a:solidFill>
                  <a:schemeClr val="bg1"/>
                </a:solidFill>
                <a:latin typeface="Arial" pitchFamily="34" charset="0"/>
                <a:ea typeface="Times New Roman" pitchFamily="18" charset="0"/>
                <a:cs typeface="Arial" pitchFamily="34" charset="0"/>
              </a:rPr>
              <a:t>Transfer to high level care if any of:  </a:t>
            </a:r>
          </a:p>
          <a:p>
            <a:pPr>
              <a:lnSpc>
                <a:spcPct val="110000"/>
              </a:lnSpc>
              <a:spcAft>
                <a:spcPts val="200"/>
              </a:spcAft>
              <a:defRPr/>
            </a:pPr>
            <a:r>
              <a:rPr lang="en-US" sz="900" dirty="0" smtClean="0">
                <a:solidFill>
                  <a:schemeClr val="bg1"/>
                </a:solidFill>
                <a:latin typeface="Arial" pitchFamily="34" charset="0"/>
                <a:ea typeface="Times New Roman" pitchFamily="18" charset="0"/>
                <a:cs typeface="Arial" pitchFamily="34" charset="0"/>
              </a:rPr>
              <a:t>•  Lack </a:t>
            </a:r>
            <a:r>
              <a:rPr lang="en-US" sz="900" dirty="0">
                <a:solidFill>
                  <a:schemeClr val="bg1"/>
                </a:solidFill>
                <a:latin typeface="Arial" pitchFamily="34" charset="0"/>
                <a:ea typeface="Times New Roman" pitchFamily="18" charset="0"/>
                <a:cs typeface="Arial" pitchFamily="34" charset="0"/>
              </a:rPr>
              <a:t>of response to salbutamol over 1-2 </a:t>
            </a:r>
            <a:r>
              <a:rPr lang="en-US" sz="900" dirty="0" err="1">
                <a:solidFill>
                  <a:schemeClr val="bg1"/>
                </a:solidFill>
                <a:latin typeface="Arial" pitchFamily="34" charset="0"/>
                <a:ea typeface="Times New Roman" pitchFamily="18" charset="0"/>
                <a:cs typeface="Arial" pitchFamily="34" charset="0"/>
              </a:rPr>
              <a:t>hrs</a:t>
            </a:r>
            <a:endParaRPr lang="en-US" sz="900" dirty="0">
              <a:solidFill>
                <a:schemeClr val="bg1"/>
              </a:solidFill>
              <a:latin typeface="Arial" pitchFamily="34" charset="0"/>
              <a:ea typeface="Times New Roman" pitchFamily="18" charset="0"/>
              <a:cs typeface="Arial" pitchFamily="34" charset="0"/>
            </a:endParaRPr>
          </a:p>
          <a:p>
            <a:pPr>
              <a:lnSpc>
                <a:spcPct val="110000"/>
              </a:lnSpc>
              <a:spcAft>
                <a:spcPts val="200"/>
              </a:spcAft>
              <a:defRPr/>
            </a:pPr>
            <a:r>
              <a:rPr lang="en-US" sz="900" dirty="0" smtClean="0">
                <a:solidFill>
                  <a:schemeClr val="bg1"/>
                </a:solidFill>
                <a:latin typeface="Arial" pitchFamily="34" charset="0"/>
                <a:ea typeface="Times New Roman" pitchFamily="18" charset="0"/>
                <a:cs typeface="Arial" pitchFamily="34" charset="0"/>
              </a:rPr>
              <a:t>•  Any </a:t>
            </a:r>
            <a:r>
              <a:rPr lang="en-US" sz="900" dirty="0">
                <a:solidFill>
                  <a:schemeClr val="bg1"/>
                </a:solidFill>
                <a:latin typeface="Arial" pitchFamily="34" charset="0"/>
                <a:ea typeface="Times New Roman" pitchFamily="18" charset="0"/>
                <a:cs typeface="Arial" pitchFamily="34" charset="0"/>
              </a:rPr>
              <a:t>signs of severe exacerbation</a:t>
            </a:r>
          </a:p>
          <a:p>
            <a:pPr>
              <a:lnSpc>
                <a:spcPct val="110000"/>
              </a:lnSpc>
              <a:spcAft>
                <a:spcPts val="200"/>
              </a:spcAft>
              <a:defRPr/>
            </a:pPr>
            <a:r>
              <a:rPr lang="en-US" sz="900" dirty="0" smtClean="0">
                <a:solidFill>
                  <a:schemeClr val="bg1"/>
                </a:solidFill>
                <a:latin typeface="Arial" pitchFamily="34" charset="0"/>
                <a:ea typeface="Times New Roman" pitchFamily="18" charset="0"/>
                <a:cs typeface="Arial" pitchFamily="34" charset="0"/>
              </a:rPr>
              <a:t>•  Increasing </a:t>
            </a:r>
            <a:r>
              <a:rPr lang="en-US" sz="900" dirty="0">
                <a:solidFill>
                  <a:schemeClr val="bg1"/>
                </a:solidFill>
                <a:latin typeface="Arial" pitchFamily="34" charset="0"/>
                <a:ea typeface="Times New Roman" pitchFamily="18" charset="0"/>
                <a:cs typeface="Arial" pitchFamily="34" charset="0"/>
              </a:rPr>
              <a:t>respiratory rate</a:t>
            </a:r>
          </a:p>
          <a:p>
            <a:pPr>
              <a:lnSpc>
                <a:spcPct val="110000"/>
              </a:lnSpc>
              <a:spcAft>
                <a:spcPts val="200"/>
              </a:spcAft>
              <a:defRPr/>
            </a:pPr>
            <a:r>
              <a:rPr lang="en-US" sz="900" dirty="0" smtClean="0">
                <a:solidFill>
                  <a:schemeClr val="bg1"/>
                </a:solidFill>
                <a:latin typeface="Arial" pitchFamily="34" charset="0"/>
                <a:ea typeface="Times New Roman" pitchFamily="18" charset="0"/>
                <a:cs typeface="Arial" pitchFamily="34" charset="0"/>
              </a:rPr>
              <a:t>•  Decreasing </a:t>
            </a:r>
            <a:r>
              <a:rPr lang="en-US" sz="900" dirty="0">
                <a:solidFill>
                  <a:schemeClr val="bg1"/>
                </a:solidFill>
                <a:latin typeface="Arial" pitchFamily="34" charset="0"/>
                <a:ea typeface="Times New Roman" pitchFamily="18" charset="0"/>
                <a:cs typeface="Arial" pitchFamily="34" charset="0"/>
              </a:rPr>
              <a:t>oxygen </a:t>
            </a:r>
            <a:r>
              <a:rPr lang="en-US" sz="900" dirty="0" smtClean="0">
                <a:solidFill>
                  <a:schemeClr val="bg1"/>
                </a:solidFill>
                <a:latin typeface="Arial" pitchFamily="34" charset="0"/>
                <a:ea typeface="Times New Roman" pitchFamily="18" charset="0"/>
                <a:cs typeface="Arial" pitchFamily="34" charset="0"/>
              </a:rPr>
              <a:t>saturation</a:t>
            </a:r>
          </a:p>
        </p:txBody>
      </p:sp>
      <p:sp>
        <p:nvSpPr>
          <p:cNvPr id="8" name="TextBox 6"/>
          <p:cNvSpPr txBox="1">
            <a:spLocks noChangeArrowheads="1"/>
          </p:cNvSpPr>
          <p:nvPr/>
        </p:nvSpPr>
        <p:spPr bwMode="auto">
          <a:xfrm>
            <a:off x="4386892" y="944701"/>
            <a:ext cx="720000" cy="369332"/>
          </a:xfrm>
          <a:prstGeom prst="rect">
            <a:avLst/>
          </a:prstGeom>
          <a:noFill/>
          <a:ln w="9525">
            <a:noFill/>
            <a:miter lim="800000"/>
            <a:headEnd/>
            <a:tailEnd/>
          </a:ln>
        </p:spPr>
        <p:txBody>
          <a:bodyPr wrap="square" lIns="0" tIns="0" rIns="0" bIns="0">
            <a:spAutoFit/>
          </a:bodyPr>
          <a:lstStyle/>
          <a:p>
            <a:pPr algn="ctr" fontAlgn="base">
              <a:spcBef>
                <a:spcPct val="0"/>
              </a:spcBef>
              <a:spcAft>
                <a:spcPct val="0"/>
              </a:spcAft>
            </a:pPr>
            <a:r>
              <a:rPr lang="en-AU" sz="800" b="1" dirty="0" smtClean="0">
                <a:solidFill>
                  <a:schemeClr val="accent6"/>
                </a:solidFill>
                <a:latin typeface="Arial" panose="020B0604020202020204" pitchFamily="34" charset="0"/>
                <a:cs typeface="Arial" panose="020B0604020202020204" pitchFamily="34" charset="0"/>
              </a:rPr>
              <a:t>Worsening, </a:t>
            </a:r>
            <a:br>
              <a:rPr lang="en-AU" sz="800" b="1" dirty="0" smtClean="0">
                <a:solidFill>
                  <a:schemeClr val="accent6"/>
                </a:solidFill>
                <a:latin typeface="Arial" panose="020B0604020202020204" pitchFamily="34" charset="0"/>
                <a:cs typeface="Arial" panose="020B0604020202020204" pitchFamily="34" charset="0"/>
              </a:rPr>
            </a:br>
            <a:r>
              <a:rPr lang="en-AU" sz="800" b="1" dirty="0" smtClean="0">
                <a:solidFill>
                  <a:schemeClr val="accent6"/>
                </a:solidFill>
                <a:latin typeface="Arial" panose="020B0604020202020204" pitchFamily="34" charset="0"/>
                <a:cs typeface="Arial" panose="020B0604020202020204" pitchFamily="34" charset="0"/>
              </a:rPr>
              <a:t>or lack of improvement</a:t>
            </a:r>
            <a:endParaRPr lang="en-AU" sz="800" b="1" strike="sngStrike" dirty="0">
              <a:solidFill>
                <a:schemeClr val="accent6"/>
              </a:solidFill>
              <a:latin typeface="Arial" panose="020B0604020202020204" pitchFamily="34" charset="0"/>
              <a:cs typeface="Arial" panose="020B0604020202020204" pitchFamily="34" charset="0"/>
            </a:endParaRPr>
          </a:p>
        </p:txBody>
      </p:sp>
      <p:sp>
        <p:nvSpPr>
          <p:cNvPr id="9" name="Rectangle 8"/>
          <p:cNvSpPr/>
          <p:nvPr/>
        </p:nvSpPr>
        <p:spPr>
          <a:xfrm>
            <a:off x="5338678" y="640745"/>
            <a:ext cx="2445090" cy="2051844"/>
          </a:xfrm>
          <a:prstGeom prst="rect">
            <a:avLst/>
          </a:prstGeom>
        </p:spPr>
        <p:txBody>
          <a:bodyPr wrap="square" anchor="ctr">
            <a:spAutoFit/>
          </a:bodyPr>
          <a:lstStyle/>
          <a:p>
            <a:pPr algn="ctr">
              <a:spcAft>
                <a:spcPts val="200"/>
              </a:spcAft>
            </a:pPr>
            <a:r>
              <a:rPr lang="en-AU" sz="1000" b="1" dirty="0">
                <a:latin typeface="Arial" panose="020B0604020202020204" pitchFamily="34" charset="0"/>
                <a:cs typeface="Arial" panose="020B0604020202020204" pitchFamily="34" charset="0"/>
              </a:rPr>
              <a:t>TRANSFER TO HIGH LEVEL CARE </a:t>
            </a:r>
            <a:br>
              <a:rPr lang="en-AU" sz="1000" b="1" dirty="0">
                <a:latin typeface="Arial" panose="020B0604020202020204" pitchFamily="34" charset="0"/>
                <a:cs typeface="Arial" panose="020B0604020202020204" pitchFamily="34" charset="0"/>
              </a:rPr>
            </a:br>
            <a:r>
              <a:rPr lang="en-AU" sz="1000" b="1" dirty="0">
                <a:latin typeface="Arial" panose="020B0604020202020204" pitchFamily="34" charset="0"/>
                <a:cs typeface="Arial" panose="020B0604020202020204" pitchFamily="34" charset="0"/>
              </a:rPr>
              <a:t>(e.g. ICU) </a:t>
            </a:r>
          </a:p>
          <a:p>
            <a:pPr>
              <a:spcAft>
                <a:spcPts val="200"/>
              </a:spcAft>
            </a:pPr>
            <a:r>
              <a:rPr lang="en-AU" sz="900" b="1" i="1" kern="800" spc="-20" dirty="0">
                <a:latin typeface="Arial" panose="020B0604020202020204" pitchFamily="34" charset="0"/>
                <a:cs typeface="Arial" panose="020B0604020202020204" pitchFamily="34" charset="0"/>
              </a:rPr>
              <a:t>While waiting give:</a:t>
            </a:r>
          </a:p>
          <a:p>
            <a:pPr>
              <a:spcAft>
                <a:spcPts val="200"/>
              </a:spcAft>
            </a:pPr>
            <a:r>
              <a:rPr lang="en-US" sz="900" kern="800" spc="-20" dirty="0">
                <a:latin typeface="Arial" pitchFamily="34" charset="0"/>
                <a:ea typeface="Times New Roman" pitchFamily="18" charset="0"/>
                <a:cs typeface="Arial" pitchFamily="34" charset="0"/>
              </a:rPr>
              <a:t>Salbutamol 100 mcg 6 puffs by </a:t>
            </a:r>
            <a:r>
              <a:rPr lang="en-US" sz="900" kern="800" spc="-20" dirty="0" err="1">
                <a:latin typeface="Arial" pitchFamily="34" charset="0"/>
                <a:ea typeface="Times New Roman" pitchFamily="18" charset="0"/>
                <a:cs typeface="Arial" pitchFamily="34" charset="0"/>
              </a:rPr>
              <a:t>pMDI+spacer</a:t>
            </a:r>
            <a:r>
              <a:rPr lang="en-US" sz="900" kern="800" spc="-20" dirty="0">
                <a:latin typeface="Arial" pitchFamily="34" charset="0"/>
                <a:ea typeface="Times New Roman" pitchFamily="18" charset="0"/>
                <a:cs typeface="Arial" pitchFamily="34" charset="0"/>
              </a:rPr>
              <a:t> (or 2.5mg nebulizer). Repeat every 20 min </a:t>
            </a:r>
            <a:r>
              <a:rPr lang="en-US" sz="900" kern="800" spc="-20" dirty="0" smtClean="0">
                <a:latin typeface="Arial" pitchFamily="34" charset="0"/>
                <a:ea typeface="Times New Roman" pitchFamily="18" charset="0"/>
                <a:cs typeface="Arial" pitchFamily="34" charset="0"/>
              </a:rPr>
              <a:t/>
            </a:r>
            <a:br>
              <a:rPr lang="en-US" sz="900" kern="800" spc="-20" dirty="0" smtClean="0">
                <a:latin typeface="Arial" pitchFamily="34" charset="0"/>
                <a:ea typeface="Times New Roman" pitchFamily="18" charset="0"/>
                <a:cs typeface="Arial" pitchFamily="34" charset="0"/>
              </a:rPr>
            </a:br>
            <a:r>
              <a:rPr lang="en-US" sz="900" kern="800" spc="-20" dirty="0" smtClean="0">
                <a:latin typeface="Arial" pitchFamily="34" charset="0"/>
                <a:ea typeface="Times New Roman" pitchFamily="18" charset="0"/>
                <a:cs typeface="Arial" pitchFamily="34" charset="0"/>
              </a:rPr>
              <a:t>as </a:t>
            </a:r>
            <a:r>
              <a:rPr lang="en-US" sz="900" kern="800" spc="-20" dirty="0">
                <a:latin typeface="Arial" pitchFamily="34" charset="0"/>
                <a:ea typeface="Times New Roman" pitchFamily="18" charset="0"/>
                <a:cs typeface="Arial" pitchFamily="34" charset="0"/>
              </a:rPr>
              <a:t>needed.</a:t>
            </a:r>
          </a:p>
          <a:p>
            <a:pPr>
              <a:spcAft>
                <a:spcPts val="200"/>
              </a:spcAft>
            </a:pPr>
            <a:r>
              <a:rPr lang="en-US" sz="900" kern="800" spc="-20" dirty="0">
                <a:latin typeface="Arial" pitchFamily="34" charset="0"/>
                <a:ea typeface="Times New Roman" pitchFamily="18" charset="0"/>
                <a:cs typeface="Arial" pitchFamily="34" charset="0"/>
              </a:rPr>
              <a:t>Oxygen (if available) to keep </a:t>
            </a:r>
            <a:r>
              <a:rPr lang="en-US" sz="900" kern="800" spc="-20" dirty="0" smtClean="0">
                <a:latin typeface="Arial" pitchFamily="34" charset="0"/>
                <a:ea typeface="Times New Roman" pitchFamily="18" charset="0"/>
                <a:cs typeface="Arial" pitchFamily="34" charset="0"/>
              </a:rPr>
              <a:t>saturation 94</a:t>
            </a:r>
            <a:r>
              <a:rPr lang="en-US" sz="900" kern="800" spc="-20" dirty="0">
                <a:latin typeface="Arial" pitchFamily="34" charset="0"/>
                <a:ea typeface="Times New Roman" pitchFamily="18" charset="0"/>
                <a:cs typeface="Arial" pitchFamily="34" charset="0"/>
              </a:rPr>
              <a:t>-98% </a:t>
            </a:r>
            <a:endParaRPr lang="en-US" sz="900" kern="800" spc="-20" dirty="0"/>
          </a:p>
          <a:p>
            <a:pPr>
              <a:spcAft>
                <a:spcPts val="200"/>
              </a:spcAft>
            </a:pPr>
            <a:r>
              <a:rPr lang="en-US" sz="900" kern="800" spc="-20" dirty="0" smtClean="0">
                <a:latin typeface="Arial" pitchFamily="34" charset="0"/>
                <a:ea typeface="Times New Roman" pitchFamily="18" charset="0"/>
                <a:cs typeface="Arial" pitchFamily="34" charset="0"/>
              </a:rPr>
              <a:t>Prednisolone </a:t>
            </a:r>
            <a:r>
              <a:rPr lang="en-US" sz="900" kern="800" spc="-20" dirty="0">
                <a:latin typeface="Arial" pitchFamily="34" charset="0"/>
                <a:ea typeface="Times New Roman" pitchFamily="18" charset="0"/>
                <a:cs typeface="Arial" pitchFamily="34" charset="0"/>
              </a:rPr>
              <a:t>2mg/kg</a:t>
            </a:r>
            <a:r>
              <a:rPr lang="en-US" sz="900" kern="800" spc="-20" dirty="0">
                <a:latin typeface="Arial" pitchFamily="34" charset="0"/>
                <a:cs typeface="Arial" pitchFamily="34" charset="0"/>
              </a:rPr>
              <a:t> (max. 20 mg for &lt;2 </a:t>
            </a:r>
            <a:r>
              <a:rPr lang="en-US" sz="900" kern="800" spc="-20" dirty="0" err="1">
                <a:latin typeface="Arial" pitchFamily="34" charset="0"/>
                <a:cs typeface="Arial" pitchFamily="34" charset="0"/>
              </a:rPr>
              <a:t>yrs</a:t>
            </a:r>
            <a:r>
              <a:rPr lang="en-US" sz="900" kern="800" spc="-20" dirty="0">
                <a:latin typeface="Arial" pitchFamily="34" charset="0"/>
                <a:cs typeface="Arial" pitchFamily="34" charset="0"/>
              </a:rPr>
              <a:t>; max. 30 mg for 2–5 </a:t>
            </a:r>
            <a:r>
              <a:rPr lang="en-US" sz="900" kern="800" spc="-20" dirty="0" err="1">
                <a:latin typeface="Arial" pitchFamily="34" charset="0"/>
                <a:cs typeface="Arial" pitchFamily="34" charset="0"/>
              </a:rPr>
              <a:t>yrs</a:t>
            </a:r>
            <a:r>
              <a:rPr lang="en-US" sz="900" kern="800" spc="-20" dirty="0">
                <a:latin typeface="Arial" pitchFamily="34" charset="0"/>
                <a:cs typeface="Arial" pitchFamily="34" charset="0"/>
              </a:rPr>
              <a:t>) as a starting dose</a:t>
            </a:r>
          </a:p>
          <a:p>
            <a:pPr>
              <a:spcAft>
                <a:spcPts val="200"/>
              </a:spcAft>
            </a:pPr>
            <a:r>
              <a:rPr lang="en-US" sz="900" kern="800" spc="-20" dirty="0">
                <a:latin typeface="Arial" pitchFamily="34" charset="0"/>
                <a:cs typeface="Arial" pitchFamily="34" charset="0"/>
              </a:rPr>
              <a:t>Consider 160 mcg ipratropium bromide </a:t>
            </a:r>
            <a:br>
              <a:rPr lang="en-US" sz="900" kern="800" spc="-20" dirty="0">
                <a:latin typeface="Arial" pitchFamily="34" charset="0"/>
                <a:cs typeface="Arial" pitchFamily="34" charset="0"/>
              </a:rPr>
            </a:br>
            <a:r>
              <a:rPr lang="en-US" sz="900" kern="800" spc="-20" dirty="0" smtClean="0">
                <a:latin typeface="Arial" pitchFamily="34" charset="0"/>
                <a:cs typeface="Arial" pitchFamily="34" charset="0"/>
              </a:rPr>
              <a:t>(</a:t>
            </a:r>
            <a:r>
              <a:rPr lang="en-US" sz="900" kern="800" spc="-20" dirty="0">
                <a:latin typeface="Arial" pitchFamily="34" charset="0"/>
                <a:cs typeface="Arial" pitchFamily="34" charset="0"/>
              </a:rPr>
              <a:t>or 250 mcg by nebulizer). Repeat every </a:t>
            </a:r>
            <a:br>
              <a:rPr lang="en-US" sz="900" kern="800" spc="-20" dirty="0">
                <a:latin typeface="Arial" pitchFamily="34" charset="0"/>
                <a:cs typeface="Arial" pitchFamily="34" charset="0"/>
              </a:rPr>
            </a:br>
            <a:r>
              <a:rPr lang="en-US" sz="900" kern="800" spc="-20" dirty="0" smtClean="0">
                <a:latin typeface="Arial" pitchFamily="34" charset="0"/>
                <a:cs typeface="Arial" pitchFamily="34" charset="0"/>
              </a:rPr>
              <a:t>20 </a:t>
            </a:r>
            <a:r>
              <a:rPr lang="en-US" sz="900" kern="800" spc="-20" dirty="0">
                <a:latin typeface="Arial" pitchFamily="34" charset="0"/>
                <a:cs typeface="Arial" pitchFamily="34" charset="0"/>
              </a:rPr>
              <a:t>min for 1 hour if needed. </a:t>
            </a:r>
            <a:r>
              <a:rPr lang="en-US" sz="900" dirty="0"/>
              <a:t>	</a:t>
            </a:r>
            <a:endParaRPr lang="en-AU" sz="900" dirty="0">
              <a:latin typeface="Arial" panose="020B0604020202020204" pitchFamily="34" charset="0"/>
              <a:cs typeface="Arial" panose="020B0604020202020204" pitchFamily="34" charset="0"/>
            </a:endParaRPr>
          </a:p>
        </p:txBody>
      </p:sp>
      <p:sp>
        <p:nvSpPr>
          <p:cNvPr id="10" name="TextBox 6"/>
          <p:cNvSpPr txBox="1">
            <a:spLocks noChangeArrowheads="1"/>
          </p:cNvSpPr>
          <p:nvPr/>
        </p:nvSpPr>
        <p:spPr bwMode="auto">
          <a:xfrm>
            <a:off x="4446492" y="2211841"/>
            <a:ext cx="660400" cy="738664"/>
          </a:xfrm>
          <a:prstGeom prst="rect">
            <a:avLst/>
          </a:prstGeom>
          <a:noFill/>
          <a:ln w="9525">
            <a:noFill/>
            <a:miter lim="800000"/>
            <a:headEnd/>
            <a:tailEnd/>
          </a:ln>
        </p:spPr>
        <p:txBody>
          <a:bodyPr wrap="square" lIns="0" tIns="0" rIns="0" bIns="0">
            <a:spAutoFit/>
          </a:bodyPr>
          <a:lstStyle/>
          <a:p>
            <a:pPr algn="ctr" fontAlgn="base">
              <a:spcBef>
                <a:spcPct val="0"/>
              </a:spcBef>
              <a:spcAft>
                <a:spcPct val="0"/>
              </a:spcAft>
            </a:pPr>
            <a:r>
              <a:rPr lang="en-AU" sz="800" b="1" dirty="0" smtClean="0">
                <a:solidFill>
                  <a:schemeClr val="accent6"/>
                </a:solidFill>
                <a:latin typeface="Arial" panose="020B0604020202020204" pitchFamily="34" charset="0"/>
                <a:cs typeface="Arial" panose="020B0604020202020204" pitchFamily="34" charset="0"/>
              </a:rPr>
              <a:t>Worsening, or failure to respond to </a:t>
            </a:r>
            <a:br>
              <a:rPr lang="en-AU" sz="800" b="1" dirty="0" smtClean="0">
                <a:solidFill>
                  <a:schemeClr val="accent6"/>
                </a:solidFill>
                <a:latin typeface="Arial" panose="020B0604020202020204" pitchFamily="34" charset="0"/>
                <a:cs typeface="Arial" panose="020B0604020202020204" pitchFamily="34" charset="0"/>
              </a:rPr>
            </a:br>
            <a:r>
              <a:rPr lang="en-AU" sz="800" b="1" dirty="0" smtClean="0">
                <a:solidFill>
                  <a:schemeClr val="accent6"/>
                </a:solidFill>
                <a:latin typeface="Arial" panose="020B0604020202020204" pitchFamily="34" charset="0"/>
                <a:cs typeface="Arial" panose="020B0604020202020204" pitchFamily="34" charset="0"/>
              </a:rPr>
              <a:t>10 puffs salbutamol over 3-4 hrs</a:t>
            </a:r>
          </a:p>
        </p:txBody>
      </p:sp>
      <p:sp>
        <p:nvSpPr>
          <p:cNvPr id="11" name="Rectangle 10"/>
          <p:cNvSpPr/>
          <p:nvPr/>
        </p:nvSpPr>
        <p:spPr>
          <a:xfrm>
            <a:off x="1459802" y="5046795"/>
            <a:ext cx="5842000" cy="1220847"/>
          </a:xfrm>
          <a:prstGeom prst="rect">
            <a:avLst/>
          </a:prstGeom>
        </p:spPr>
        <p:txBody>
          <a:bodyPr wrap="square" lIns="0">
            <a:spAutoFit/>
          </a:bodyPr>
          <a:lstStyle/>
          <a:p>
            <a:pPr marL="180975" indent="-95250" algn="ctr" fontAlgn="base">
              <a:lnSpc>
                <a:spcPct val="110000"/>
              </a:lnSpc>
              <a:spcBef>
                <a:spcPct val="0"/>
              </a:spcBef>
              <a:spcAft>
                <a:spcPts val="200"/>
              </a:spcAft>
            </a:pPr>
            <a:r>
              <a:rPr lang="en-AU" sz="1000" b="1" dirty="0">
                <a:latin typeface="Arial" panose="020B0604020202020204" pitchFamily="34" charset="0"/>
                <a:cs typeface="Arial" panose="020B0604020202020204" pitchFamily="34" charset="0"/>
              </a:rPr>
              <a:t>FOLLOW UP VISIT </a:t>
            </a:r>
          </a:p>
          <a:p>
            <a:pPr indent="-95250" fontAlgn="base">
              <a:spcBef>
                <a:spcPct val="0"/>
              </a:spcBef>
              <a:spcAft>
                <a:spcPts val="200"/>
              </a:spcAft>
            </a:pPr>
            <a:r>
              <a:rPr lang="en-AU" sz="900" b="1" dirty="0">
                <a:latin typeface="Arial" panose="020B0604020202020204" pitchFamily="34" charset="0"/>
                <a:cs typeface="Arial" panose="020B0604020202020204" pitchFamily="34" charset="0"/>
              </a:rPr>
              <a:t>Reliever</a:t>
            </a:r>
            <a:r>
              <a:rPr lang="en-AU" sz="900" dirty="0">
                <a:latin typeface="Arial" panose="020B0604020202020204" pitchFamily="34" charset="0"/>
                <a:cs typeface="Arial" panose="020B0604020202020204" pitchFamily="34" charset="0"/>
              </a:rPr>
              <a:t>: Reduce to as-needed</a:t>
            </a:r>
          </a:p>
          <a:p>
            <a:pPr indent="-95250" fontAlgn="base">
              <a:spcBef>
                <a:spcPct val="0"/>
              </a:spcBef>
              <a:spcAft>
                <a:spcPts val="200"/>
              </a:spcAft>
            </a:pPr>
            <a:r>
              <a:rPr lang="en-AU" sz="900" b="1" dirty="0">
                <a:latin typeface="Arial" panose="020B0604020202020204" pitchFamily="34" charset="0"/>
                <a:cs typeface="Arial" panose="020B0604020202020204" pitchFamily="34" charset="0"/>
              </a:rPr>
              <a:t>Controller</a:t>
            </a:r>
            <a:r>
              <a:rPr lang="en-AU" sz="900" dirty="0">
                <a:latin typeface="Arial" panose="020B0604020202020204" pitchFamily="34" charset="0"/>
                <a:cs typeface="Arial" panose="020B0604020202020204" pitchFamily="34" charset="0"/>
              </a:rPr>
              <a:t>: Continue or adjust depending on cause of exacerbation, and duration of need for </a:t>
            </a:r>
            <a:r>
              <a:rPr lang="en-AU" sz="900" dirty="0">
                <a:solidFill>
                  <a:srgbClr val="000000"/>
                </a:solidFill>
                <a:latin typeface="Arial" panose="020B0604020202020204" pitchFamily="34" charset="0"/>
                <a:cs typeface="Arial" panose="020B0604020202020204" pitchFamily="34" charset="0"/>
              </a:rPr>
              <a:t>extra salbutamol</a:t>
            </a:r>
          </a:p>
          <a:p>
            <a:pPr fontAlgn="base">
              <a:spcBef>
                <a:spcPct val="0"/>
              </a:spcBef>
              <a:spcAft>
                <a:spcPts val="200"/>
              </a:spcAft>
            </a:pPr>
            <a:r>
              <a:rPr lang="en-AU" sz="900" b="1" dirty="0" smtClean="0">
                <a:latin typeface="Arial" panose="020B0604020202020204" pitchFamily="34" charset="0"/>
                <a:cs typeface="Arial" panose="020B0604020202020204" pitchFamily="34" charset="0"/>
              </a:rPr>
              <a:t>Risk </a:t>
            </a:r>
            <a:r>
              <a:rPr lang="en-AU" sz="900" b="1" dirty="0">
                <a:latin typeface="Arial" panose="020B0604020202020204" pitchFamily="34" charset="0"/>
                <a:cs typeface="Arial" panose="020B0604020202020204" pitchFamily="34" charset="0"/>
              </a:rPr>
              <a:t>factors</a:t>
            </a:r>
            <a:r>
              <a:rPr lang="en-AU" sz="900" dirty="0">
                <a:latin typeface="Arial" panose="020B0604020202020204" pitchFamily="34" charset="0"/>
                <a:cs typeface="Arial" panose="020B0604020202020204" pitchFamily="34" charset="0"/>
              </a:rPr>
              <a:t>: Check and correct modifiable risk factors that may have contributed to exacerbation, </a:t>
            </a:r>
            <a:r>
              <a:rPr lang="en-AU" sz="900" dirty="0" smtClean="0">
                <a:latin typeface="Arial" panose="020B0604020202020204" pitchFamily="34" charset="0"/>
                <a:cs typeface="Arial" panose="020B0604020202020204" pitchFamily="34" charset="0"/>
              </a:rPr>
              <a:t>including </a:t>
            </a:r>
            <a:br>
              <a:rPr lang="en-AU" sz="900" dirty="0" smtClean="0">
                <a:latin typeface="Arial" panose="020B0604020202020204" pitchFamily="34" charset="0"/>
                <a:cs typeface="Arial" panose="020B0604020202020204" pitchFamily="34" charset="0"/>
              </a:rPr>
            </a:br>
            <a:r>
              <a:rPr lang="en-AU" sz="900" dirty="0" smtClean="0">
                <a:latin typeface="Arial" panose="020B0604020202020204" pitchFamily="34" charset="0"/>
                <a:cs typeface="Arial" panose="020B0604020202020204" pitchFamily="34" charset="0"/>
              </a:rPr>
              <a:t>inhaler </a:t>
            </a:r>
            <a:r>
              <a:rPr lang="en-AU" sz="900" dirty="0">
                <a:latin typeface="Arial" panose="020B0604020202020204" pitchFamily="34" charset="0"/>
                <a:cs typeface="Arial" panose="020B0604020202020204" pitchFamily="34" charset="0"/>
              </a:rPr>
              <a:t>technique and adherence</a:t>
            </a:r>
          </a:p>
          <a:p>
            <a:pPr indent="-95250" fontAlgn="base">
              <a:spcBef>
                <a:spcPct val="0"/>
              </a:spcBef>
              <a:spcAft>
                <a:spcPts val="200"/>
              </a:spcAft>
            </a:pPr>
            <a:r>
              <a:rPr lang="en-AU" sz="900" b="1" dirty="0">
                <a:latin typeface="Arial" panose="020B0604020202020204" pitchFamily="34" charset="0"/>
                <a:cs typeface="Arial" panose="020B0604020202020204" pitchFamily="34" charset="0"/>
              </a:rPr>
              <a:t>Action plan</a:t>
            </a:r>
            <a:r>
              <a:rPr lang="en-AU" sz="900" dirty="0">
                <a:latin typeface="Arial" panose="020B0604020202020204" pitchFamily="34" charset="0"/>
                <a:cs typeface="Arial" panose="020B0604020202020204" pitchFamily="34" charset="0"/>
              </a:rPr>
              <a:t>: Is it understood? Was it used appropriately? Does it need modification? </a:t>
            </a:r>
          </a:p>
          <a:p>
            <a:pPr indent="-95250" fontAlgn="base">
              <a:spcBef>
                <a:spcPct val="0"/>
              </a:spcBef>
              <a:spcAft>
                <a:spcPts val="200"/>
              </a:spcAft>
            </a:pPr>
            <a:r>
              <a:rPr lang="en-AU" sz="900" b="1" dirty="0">
                <a:latin typeface="Arial" panose="020B0604020202020204" pitchFamily="34" charset="0"/>
                <a:cs typeface="Arial" panose="020B0604020202020204" pitchFamily="34" charset="0"/>
              </a:rPr>
              <a:t>Schedule next follow up visit</a:t>
            </a:r>
          </a:p>
        </p:txBody>
      </p:sp>
      <p:sp>
        <p:nvSpPr>
          <p:cNvPr id="12" name="Rectangle 11"/>
          <p:cNvSpPr/>
          <p:nvPr/>
        </p:nvSpPr>
        <p:spPr>
          <a:xfrm>
            <a:off x="1369690" y="3498512"/>
            <a:ext cx="3327400" cy="1327286"/>
          </a:xfrm>
          <a:prstGeom prst="rect">
            <a:avLst/>
          </a:prstGeom>
        </p:spPr>
        <p:txBody>
          <a:bodyPr wrap="square">
            <a:spAutoFit/>
          </a:bodyPr>
          <a:lstStyle/>
          <a:p>
            <a:pPr indent="-85725" algn="ctr" fontAlgn="base">
              <a:lnSpc>
                <a:spcPct val="110000"/>
              </a:lnSpc>
              <a:spcBef>
                <a:spcPct val="0"/>
              </a:spcBef>
              <a:spcAft>
                <a:spcPts val="200"/>
              </a:spcAft>
            </a:pPr>
            <a:r>
              <a:rPr lang="en-AU" sz="1000" b="1" kern="600" spc="-20" dirty="0">
                <a:latin typeface="Arial" panose="020B0604020202020204" pitchFamily="34" charset="0"/>
                <a:cs typeface="Arial" panose="020B0604020202020204" pitchFamily="34" charset="0"/>
              </a:rPr>
              <a:t>DISCHARGE/FOLLOW-UP PLANNING</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Ensure that </a:t>
            </a:r>
            <a:r>
              <a:rPr lang="en-AU" sz="900" kern="600" spc="-20" dirty="0">
                <a:latin typeface="Arial" panose="020B0604020202020204" pitchFamily="34" charset="0"/>
                <a:cs typeface="Arial" panose="020B0604020202020204" pitchFamily="34" charset="0"/>
              </a:rPr>
              <a:t>resources at home are adequate.</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Reliever</a:t>
            </a:r>
            <a:r>
              <a:rPr lang="en-AU" sz="900" kern="600" spc="-20" dirty="0">
                <a:latin typeface="Arial" panose="020B0604020202020204" pitchFamily="34" charset="0"/>
                <a:cs typeface="Arial" panose="020B0604020202020204" pitchFamily="34" charset="0"/>
              </a:rPr>
              <a:t>: continue as needed</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Controller</a:t>
            </a:r>
            <a:r>
              <a:rPr lang="en-AU" sz="900" kern="600" spc="-20" dirty="0">
                <a:latin typeface="Arial" panose="020B0604020202020204" pitchFamily="34" charset="0"/>
                <a:cs typeface="Arial" panose="020B0604020202020204" pitchFamily="34" charset="0"/>
              </a:rPr>
              <a:t>: consider need for, or adjustment of, regular controller </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Check </a:t>
            </a:r>
            <a:r>
              <a:rPr lang="en-AU" sz="900" kern="600" spc="-20" dirty="0">
                <a:latin typeface="Arial" panose="020B0604020202020204" pitchFamily="34" charset="0"/>
                <a:cs typeface="Arial" panose="020B0604020202020204" pitchFamily="34" charset="0"/>
              </a:rPr>
              <a:t>inhaler technique and adherence</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Follow up</a:t>
            </a:r>
            <a:r>
              <a:rPr lang="en-AU" sz="900" kern="600" spc="-20" dirty="0">
                <a:latin typeface="Arial" panose="020B0604020202020204" pitchFamily="34" charset="0"/>
                <a:cs typeface="Arial" panose="020B0604020202020204" pitchFamily="34" charset="0"/>
              </a:rPr>
              <a:t>:</a:t>
            </a:r>
            <a:r>
              <a:rPr lang="en-AU" sz="900" b="1" kern="600" spc="-20" dirty="0">
                <a:latin typeface="Arial" panose="020B0604020202020204" pitchFamily="34" charset="0"/>
                <a:cs typeface="Arial" panose="020B0604020202020204" pitchFamily="34" charset="0"/>
              </a:rPr>
              <a:t> </a:t>
            </a:r>
            <a:r>
              <a:rPr lang="en-AU" sz="900" kern="600" spc="-20" dirty="0">
                <a:latin typeface="Arial" panose="020B0604020202020204" pitchFamily="34" charset="0"/>
                <a:cs typeface="Arial" panose="020B0604020202020204" pitchFamily="34" charset="0"/>
              </a:rPr>
              <a:t>within 1-7 days</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Provide and explain</a:t>
            </a:r>
            <a:r>
              <a:rPr lang="en-AU" sz="900" kern="600" spc="-20" dirty="0">
                <a:latin typeface="Arial" panose="020B0604020202020204" pitchFamily="34" charset="0"/>
                <a:cs typeface="Arial" panose="020B0604020202020204" pitchFamily="34" charset="0"/>
              </a:rPr>
              <a:t> action plan</a:t>
            </a:r>
          </a:p>
        </p:txBody>
      </p:sp>
      <p:sp>
        <p:nvSpPr>
          <p:cNvPr id="13" name="Rectangle 12"/>
          <p:cNvSpPr/>
          <p:nvPr/>
        </p:nvSpPr>
        <p:spPr>
          <a:xfrm>
            <a:off x="1367971" y="2042492"/>
            <a:ext cx="2616200" cy="1108252"/>
          </a:xfrm>
          <a:prstGeom prst="rect">
            <a:avLst/>
          </a:prstGeom>
        </p:spPr>
        <p:txBody>
          <a:bodyPr wrap="square">
            <a:spAutoFit/>
          </a:bodyPr>
          <a:lstStyle/>
          <a:p>
            <a:pPr algn="ctr">
              <a:spcAft>
                <a:spcPts val="200"/>
              </a:spcAft>
              <a:defRPr/>
            </a:pPr>
            <a:r>
              <a:rPr lang="en-AU" sz="1000" b="1" kern="800" spc="-30" dirty="0">
                <a:latin typeface="Arial" panose="020B0604020202020204" pitchFamily="34" charset="0"/>
                <a:cs typeface="Arial" panose="020B0604020202020204" pitchFamily="34" charset="0"/>
              </a:rPr>
              <a:t>CONTINUE TREATMENT IF NEEDED</a:t>
            </a:r>
          </a:p>
          <a:p>
            <a:pPr>
              <a:lnSpc>
                <a:spcPct val="110000"/>
              </a:lnSpc>
              <a:spcAft>
                <a:spcPts val="200"/>
              </a:spcAft>
              <a:defRPr/>
            </a:pPr>
            <a:r>
              <a:rPr lang="en-AU" sz="900" kern="800" spc="-30" dirty="0">
                <a:latin typeface="Arial" panose="020B0604020202020204" pitchFamily="34" charset="0"/>
                <a:cs typeface="Arial" panose="020B0604020202020204" pitchFamily="34" charset="0"/>
              </a:rPr>
              <a:t>Monitor closely as above</a:t>
            </a:r>
          </a:p>
          <a:p>
            <a:pPr>
              <a:lnSpc>
                <a:spcPct val="110000"/>
              </a:lnSpc>
              <a:spcAft>
                <a:spcPts val="200"/>
              </a:spcAft>
              <a:defRPr/>
            </a:pPr>
            <a:r>
              <a:rPr lang="en-AU" sz="900" kern="800" spc="-30" dirty="0">
                <a:latin typeface="Arial" panose="020B0604020202020204" pitchFamily="34" charset="0"/>
                <a:cs typeface="Arial" panose="020B0604020202020204" pitchFamily="34" charset="0"/>
              </a:rPr>
              <a:t>If symptoms recur within 3-4 </a:t>
            </a:r>
            <a:r>
              <a:rPr lang="en-AU" sz="900" kern="800" spc="-30" dirty="0" err="1">
                <a:latin typeface="Arial" panose="020B0604020202020204" pitchFamily="34" charset="0"/>
                <a:cs typeface="Arial" panose="020B0604020202020204" pitchFamily="34" charset="0"/>
              </a:rPr>
              <a:t>hrs</a:t>
            </a:r>
            <a:endParaRPr lang="en-AU" sz="900" kern="800" spc="-30" dirty="0">
              <a:latin typeface="Arial" panose="020B0604020202020204" pitchFamily="34" charset="0"/>
              <a:cs typeface="Arial" panose="020B0604020202020204" pitchFamily="34" charset="0"/>
            </a:endParaRPr>
          </a:p>
          <a:p>
            <a:pPr>
              <a:lnSpc>
                <a:spcPct val="110000"/>
              </a:lnSpc>
              <a:spcAft>
                <a:spcPts val="200"/>
              </a:spcAft>
              <a:defRPr/>
            </a:pPr>
            <a:r>
              <a:rPr lang="en-AU" sz="900" kern="800" spc="-30" dirty="0" smtClean="0">
                <a:latin typeface="Arial" panose="020B0604020202020204" pitchFamily="34" charset="0"/>
                <a:cs typeface="Arial" panose="020B0604020202020204" pitchFamily="34" charset="0"/>
              </a:rPr>
              <a:t>•  Give </a:t>
            </a:r>
            <a:r>
              <a:rPr lang="en-AU" sz="900" kern="800" spc="-30" dirty="0">
                <a:latin typeface="Arial" panose="020B0604020202020204" pitchFamily="34" charset="0"/>
                <a:cs typeface="Arial" panose="020B0604020202020204" pitchFamily="34" charset="0"/>
              </a:rPr>
              <a:t>extra salbutamol 2-3 puffs per hour</a:t>
            </a:r>
          </a:p>
          <a:p>
            <a:pPr>
              <a:lnSpc>
                <a:spcPct val="110000"/>
              </a:lnSpc>
              <a:spcAft>
                <a:spcPts val="200"/>
              </a:spcAft>
              <a:defRPr/>
            </a:pPr>
            <a:r>
              <a:rPr lang="en-AU" sz="900" kern="800" spc="-30" dirty="0" smtClean="0">
                <a:latin typeface="Arial" panose="020B0604020202020204" pitchFamily="34" charset="0"/>
                <a:cs typeface="Arial" panose="020B0604020202020204" pitchFamily="34" charset="0"/>
              </a:rPr>
              <a:t>•  Give </a:t>
            </a:r>
            <a:r>
              <a:rPr lang="en-AU" sz="900" kern="800" spc="-30" dirty="0">
                <a:latin typeface="Arial" panose="020B0604020202020204" pitchFamily="34" charset="0"/>
                <a:cs typeface="Arial" panose="020B0604020202020204" pitchFamily="34" charset="0"/>
              </a:rPr>
              <a:t>prednisolone 2mg/kg (max. 20mg for </a:t>
            </a:r>
            <a:r>
              <a:rPr lang="en-AU" sz="900" kern="800" spc="-30" dirty="0" smtClean="0">
                <a:latin typeface="Arial" panose="020B0604020202020204" pitchFamily="34" charset="0"/>
                <a:cs typeface="Arial" panose="020B0604020202020204" pitchFamily="34" charset="0"/>
              </a:rPr>
              <a:t/>
            </a:r>
            <a:br>
              <a:rPr lang="en-AU" sz="900" kern="800" spc="-30" dirty="0" smtClean="0">
                <a:latin typeface="Arial" panose="020B0604020202020204" pitchFamily="34" charset="0"/>
                <a:cs typeface="Arial" panose="020B0604020202020204" pitchFamily="34" charset="0"/>
              </a:rPr>
            </a:br>
            <a:r>
              <a:rPr lang="en-AU" sz="900" kern="800" spc="-30" dirty="0" smtClean="0">
                <a:latin typeface="Arial" panose="020B0604020202020204" pitchFamily="34" charset="0"/>
                <a:cs typeface="Arial" panose="020B0604020202020204" pitchFamily="34" charset="0"/>
              </a:rPr>
              <a:t>    &lt;</a:t>
            </a:r>
            <a:r>
              <a:rPr lang="en-AU" sz="900" kern="800" spc="-30" dirty="0">
                <a:latin typeface="Arial" panose="020B0604020202020204" pitchFamily="34" charset="0"/>
                <a:cs typeface="Arial" panose="020B0604020202020204" pitchFamily="34" charset="0"/>
              </a:rPr>
              <a:t>2 </a:t>
            </a:r>
            <a:r>
              <a:rPr lang="en-AU" sz="900" kern="800" spc="-30" dirty="0" err="1">
                <a:latin typeface="Arial" panose="020B0604020202020204" pitchFamily="34" charset="0"/>
                <a:cs typeface="Arial" panose="020B0604020202020204" pitchFamily="34" charset="0"/>
              </a:rPr>
              <a:t>yrs</a:t>
            </a:r>
            <a:r>
              <a:rPr lang="en-AU" sz="900" kern="800" spc="-30" dirty="0">
                <a:latin typeface="Arial" panose="020B0604020202020204" pitchFamily="34" charset="0"/>
                <a:cs typeface="Arial" panose="020B0604020202020204" pitchFamily="34" charset="0"/>
              </a:rPr>
              <a:t>; max. 30mg for 2-5 </a:t>
            </a:r>
            <a:r>
              <a:rPr lang="en-AU" sz="900" kern="800" spc="-30" dirty="0" err="1">
                <a:latin typeface="Arial" panose="020B0604020202020204" pitchFamily="34" charset="0"/>
                <a:cs typeface="Arial" panose="020B0604020202020204" pitchFamily="34" charset="0"/>
              </a:rPr>
              <a:t>yrs</a:t>
            </a:r>
            <a:r>
              <a:rPr lang="en-AU" sz="900" kern="800" spc="-30" dirty="0">
                <a:latin typeface="Arial" panose="020B0604020202020204" pitchFamily="34" charset="0"/>
                <a:cs typeface="Arial" panose="020B0604020202020204" pitchFamily="34" charset="0"/>
              </a:rPr>
              <a:t>) orally </a:t>
            </a:r>
            <a:endParaRPr lang="en-US" sz="900" kern="800" spc="-30" dirty="0">
              <a:latin typeface="Arial" pitchFamily="34" charset="0"/>
              <a:ea typeface="Times New Roman" pitchFamily="18" charset="0"/>
              <a:cs typeface="Arial" pitchFamily="34" charset="0"/>
            </a:endParaRPr>
          </a:p>
        </p:txBody>
      </p:sp>
      <p:sp>
        <p:nvSpPr>
          <p:cNvPr id="14" name="TextBox 5"/>
          <p:cNvSpPr txBox="1">
            <a:spLocks noChangeArrowheads="1"/>
          </p:cNvSpPr>
          <p:nvPr/>
        </p:nvSpPr>
        <p:spPr bwMode="auto">
          <a:xfrm>
            <a:off x="2280226" y="1737078"/>
            <a:ext cx="937001" cy="138499"/>
          </a:xfrm>
          <a:prstGeom prst="rect">
            <a:avLst/>
          </a:prstGeom>
          <a:solidFill>
            <a:schemeClr val="bg1"/>
          </a:solidFill>
          <a:ln w="9525">
            <a:noFill/>
            <a:miter lim="800000"/>
            <a:headEnd/>
            <a:tailEnd/>
          </a:ln>
        </p:spPr>
        <p:txBody>
          <a:bodyPr wrap="square" lIns="0" tIns="0" rIns="0" bIns="0" anchor="ctr">
            <a:spAutoFit/>
          </a:bodyPr>
          <a:lstStyle/>
          <a:p>
            <a:pPr algn="ctr" fontAlgn="base">
              <a:spcBef>
                <a:spcPct val="0"/>
              </a:spcBef>
              <a:spcAft>
                <a:spcPct val="0"/>
              </a:spcAft>
            </a:pPr>
            <a:r>
              <a:rPr lang="en-AU" sz="900" b="1" dirty="0" smtClean="0">
                <a:latin typeface="Arial" panose="020B0604020202020204" pitchFamily="34" charset="0"/>
                <a:cs typeface="Arial" panose="020B0604020202020204" pitchFamily="34" charset="0"/>
              </a:rPr>
              <a:t>IMPROVING</a:t>
            </a:r>
            <a:endParaRPr lang="en-AU" sz="900" b="1" dirty="0">
              <a:latin typeface="Arial" panose="020B0604020202020204" pitchFamily="34" charset="0"/>
              <a:cs typeface="Arial" panose="020B0604020202020204" pitchFamily="34" charset="0"/>
            </a:endParaRPr>
          </a:p>
        </p:txBody>
      </p:sp>
      <p:sp>
        <p:nvSpPr>
          <p:cNvPr id="15" name="TextBox 5"/>
          <p:cNvSpPr txBox="1">
            <a:spLocks noChangeArrowheads="1"/>
          </p:cNvSpPr>
          <p:nvPr/>
        </p:nvSpPr>
        <p:spPr bwMode="auto">
          <a:xfrm>
            <a:off x="2280226" y="3214714"/>
            <a:ext cx="937001" cy="138499"/>
          </a:xfrm>
          <a:prstGeom prst="rect">
            <a:avLst/>
          </a:prstGeom>
          <a:solidFill>
            <a:schemeClr val="bg1"/>
          </a:solidFill>
          <a:ln w="9525">
            <a:noFill/>
            <a:miter lim="800000"/>
            <a:headEnd/>
            <a:tailEnd/>
          </a:ln>
        </p:spPr>
        <p:txBody>
          <a:bodyPr wrap="square" lIns="0" tIns="0" rIns="0" bIns="0" anchor="ctr">
            <a:spAutoFit/>
          </a:bodyPr>
          <a:lstStyle/>
          <a:p>
            <a:pPr algn="ctr" fontAlgn="base">
              <a:spcBef>
                <a:spcPct val="0"/>
              </a:spcBef>
              <a:spcAft>
                <a:spcPct val="0"/>
              </a:spcAft>
            </a:pPr>
            <a:r>
              <a:rPr lang="en-AU" sz="900" b="1" dirty="0" smtClean="0">
                <a:latin typeface="Arial" panose="020B0604020202020204" pitchFamily="34" charset="0"/>
                <a:cs typeface="Arial" panose="020B0604020202020204" pitchFamily="34" charset="0"/>
              </a:rPr>
              <a:t>IMPROVING</a:t>
            </a:r>
            <a:endParaRPr lang="en-AU"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813142"/>
      </p:ext>
    </p:extLst>
  </p:cSld>
  <p:clrMapOvr>
    <a:masterClrMapping/>
  </p:clrMapOvr>
  <p:transition spd="slow"/>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Initial assessment of acute asthma exacerbations in children ≤5 years</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746032108"/>
              </p:ext>
            </p:extLst>
          </p:nvPr>
        </p:nvGraphicFramePr>
        <p:xfrm>
          <a:off x="435429" y="1435841"/>
          <a:ext cx="8055429" cy="3904800"/>
        </p:xfrm>
        <a:graphic>
          <a:graphicData uri="http://schemas.openxmlformats.org/drawingml/2006/table">
            <a:tbl>
              <a:tblPr firstRow="1" bandRow="1">
                <a:tableStyleId>{7E9639D4-E3E2-4D34-9284-5A2195B3D0D7}</a:tableStyleId>
              </a:tblPr>
              <a:tblGrid>
                <a:gridCol w="2583542"/>
                <a:gridCol w="2032000"/>
                <a:gridCol w="3439887"/>
              </a:tblGrid>
              <a:tr h="422337">
                <a:tc>
                  <a:txBody>
                    <a:bodyPr/>
                    <a:lstStyle/>
                    <a:p>
                      <a:pPr algn="ctr"/>
                      <a:r>
                        <a:rPr lang="en-AU" sz="2000" dirty="0" smtClean="0">
                          <a:solidFill>
                            <a:srgbClr val="134679"/>
                          </a:solidFill>
                          <a:latin typeface="Arial" panose="020B0604020202020204" pitchFamily="34" charset="0"/>
                          <a:cs typeface="Arial" panose="020B0604020202020204" pitchFamily="34" charset="0"/>
                        </a:rPr>
                        <a:t>Symptoms</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Mild</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Severe*</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Altered consciousness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No</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Agitated, confused or drowsy</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Oximetry on presentation (SaO</a:t>
                      </a:r>
                      <a:r>
                        <a:rPr lang="en-AU" sz="1800" baseline="-25000" dirty="0" smtClean="0">
                          <a:solidFill>
                            <a:srgbClr val="134679"/>
                          </a:solidFill>
                          <a:latin typeface="Arial" panose="020B0604020202020204" pitchFamily="34" charset="0"/>
                          <a:cs typeface="Arial" panose="020B0604020202020204" pitchFamily="34" charset="0"/>
                        </a:rPr>
                        <a:t>2</a:t>
                      </a:r>
                      <a:r>
                        <a:rPr lang="en-AU" sz="1800" dirty="0" smtClean="0">
                          <a:solidFill>
                            <a:srgbClr val="134679"/>
                          </a:solidFill>
                          <a:latin typeface="Arial" panose="020B0604020202020204" pitchFamily="34" charset="0"/>
                          <a:cs typeface="Arial" panose="020B0604020202020204" pitchFamily="34" charset="0"/>
                        </a:rPr>
                        <a:t>)**</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&gt;95%</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&lt;92%</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Speech</a:t>
                      </a:r>
                      <a:r>
                        <a:rPr lang="en-AU" sz="1800" baseline="30000" dirty="0" smtClean="0">
                          <a:solidFill>
                            <a:srgbClr val="134679"/>
                          </a:solidFill>
                          <a:latin typeface="Arial" panose="020B0604020202020204" pitchFamily="34" charset="0"/>
                          <a:cs typeface="Arial" panose="020B0604020202020204" pitchFamily="34" charset="0"/>
                        </a:rPr>
                        <a:t>†</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Sentences</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Words</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Pulse rate</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&lt;100 beats/min</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800" dirty="0" smtClean="0">
                          <a:solidFill>
                            <a:srgbClr val="134679"/>
                          </a:solidFill>
                          <a:latin typeface="Arial" panose="020B0604020202020204" pitchFamily="34" charset="0"/>
                          <a:cs typeface="Arial" panose="020B0604020202020204" pitchFamily="34" charset="0"/>
                        </a:rPr>
                        <a:t>&gt;200</a:t>
                      </a:r>
                      <a:r>
                        <a:rPr lang="en-AU" sz="1800" baseline="0" dirty="0" smtClean="0">
                          <a:solidFill>
                            <a:srgbClr val="134679"/>
                          </a:solidFill>
                          <a:latin typeface="Arial" panose="020B0604020202020204" pitchFamily="34" charset="0"/>
                          <a:cs typeface="Arial" panose="020B0604020202020204" pitchFamily="34" charset="0"/>
                        </a:rPr>
                        <a:t> beats/min (0</a:t>
                      </a:r>
                      <a:r>
                        <a:rPr lang="en-AU" dirty="0" smtClean="0">
                          <a:solidFill>
                            <a:srgbClr val="134679"/>
                          </a:solidFill>
                          <a:latin typeface="Arial" panose="020B0604020202020204" pitchFamily="34" charset="0"/>
                          <a:cs typeface="Arial" panose="020B0604020202020204" pitchFamily="34" charset="0"/>
                        </a:rPr>
                        <a:t>–3 years)</a:t>
                      </a:r>
                    </a:p>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dirty="0" smtClean="0">
                          <a:solidFill>
                            <a:srgbClr val="134679"/>
                          </a:solidFill>
                          <a:latin typeface="Arial" panose="020B0604020202020204" pitchFamily="34" charset="0"/>
                          <a:cs typeface="Arial" panose="020B0604020202020204" pitchFamily="34" charset="0"/>
                        </a:rPr>
                        <a:t>&gt;180 beats/min (4–5 years)</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Central cyanosis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Absent</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Likely to be present</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Wheeze intensity</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Variable</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Chest may be quiet</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TextBox 4"/>
          <p:cNvSpPr txBox="1"/>
          <p:nvPr/>
        </p:nvSpPr>
        <p:spPr>
          <a:xfrm>
            <a:off x="1045029" y="5558971"/>
            <a:ext cx="6357257" cy="830997"/>
          </a:xfrm>
          <a:prstGeom prst="rect">
            <a:avLst/>
          </a:prstGeom>
          <a:noFill/>
        </p:spPr>
        <p:txBody>
          <a:bodyPr wrap="square" rtlCol="0">
            <a:spAutoFit/>
          </a:bodyPr>
          <a:lstStyle/>
          <a:p>
            <a:r>
              <a:rPr lang="en-AU" sz="1600" dirty="0">
                <a:solidFill>
                  <a:srgbClr val="134679"/>
                </a:solidFill>
                <a:cs typeface="Arial" panose="020B0604020202020204" pitchFamily="34" charset="0"/>
              </a:rPr>
              <a:t>*Any of these features indicates a severe exacerbation</a:t>
            </a:r>
          </a:p>
          <a:p>
            <a:r>
              <a:rPr lang="en-AU" sz="1600" dirty="0">
                <a:solidFill>
                  <a:srgbClr val="134679"/>
                </a:solidFill>
                <a:cs typeface="Arial" panose="020B0604020202020204" pitchFamily="34" charset="0"/>
              </a:rPr>
              <a:t>**Oximetry before treatment with oxygen or bronchodilator</a:t>
            </a:r>
          </a:p>
          <a:p>
            <a:r>
              <a:rPr lang="en-AU" sz="1600" baseline="30000" dirty="0">
                <a:solidFill>
                  <a:srgbClr val="134679"/>
                </a:solidFill>
                <a:cs typeface="Arial" panose="020B0604020202020204" pitchFamily="34" charset="0"/>
              </a:rPr>
              <a:t>†</a:t>
            </a:r>
            <a:r>
              <a:rPr lang="en-AU" sz="1600" dirty="0">
                <a:solidFill>
                  <a:srgbClr val="134679"/>
                </a:solidFill>
                <a:cs typeface="Arial" panose="020B0604020202020204" pitchFamily="34" charset="0"/>
              </a:rPr>
              <a:t> Take into account the child’s normal developmental capability </a:t>
            </a:r>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a:t>
            </a:r>
            <a:r>
              <a:rPr lang="en-AU" sz="1200" i="1" dirty="0" smtClean="0">
                <a:solidFill>
                  <a:prstClr val="white"/>
                </a:solidFill>
              </a:rPr>
              <a:t>6-9</a:t>
            </a:r>
            <a:endParaRPr lang="en-AU" sz="1200" i="1" dirty="0">
              <a:solidFill>
                <a:prstClr val="white"/>
              </a:solidFill>
            </a:endParaRPr>
          </a:p>
        </p:txBody>
      </p:sp>
    </p:spTree>
    <p:extLst>
      <p:ext uri="{BB962C8B-B14F-4D97-AF65-F5344CB8AC3E}">
        <p14:creationId xmlns:p14="http://schemas.microsoft.com/office/powerpoint/2010/main" val="1176590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Global Strategy for Asthma Management &amp; </a:t>
            </a:r>
            <a:r>
              <a:rPr lang="en-AU" smtClean="0"/>
              <a:t>Prevention 2018</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1311427104"/>
              </p:ext>
            </p:extLst>
          </p:nvPr>
        </p:nvGraphicFramePr>
        <p:xfrm>
          <a:off x="382816" y="1324316"/>
          <a:ext cx="8352000" cy="4845135"/>
        </p:xfrm>
        <a:graphic>
          <a:graphicData uri="http://schemas.openxmlformats.org/drawingml/2006/table">
            <a:tbl>
              <a:tblPr firstRow="1" bandRow="1">
                <a:tableStyleId>{7E9639D4-E3E2-4D34-9284-5A2195B3D0D7}</a:tableStyleId>
              </a:tblPr>
              <a:tblGrid>
                <a:gridCol w="1562098"/>
                <a:gridCol w="6789902"/>
              </a:tblGrid>
              <a:tr h="432000">
                <a:tc>
                  <a:txBody>
                    <a:bodyPr/>
                    <a:lstStyle/>
                    <a:p>
                      <a:pPr algn="ctr"/>
                      <a:r>
                        <a:rPr lang="en-US" sz="1800" dirty="0" smtClean="0">
                          <a:solidFill>
                            <a:srgbClr val="134679"/>
                          </a:solidFill>
                          <a:latin typeface="Arial" panose="020B0604020202020204" pitchFamily="34" charset="0"/>
                          <a:cs typeface="Arial" panose="020B0604020202020204" pitchFamily="34" charset="0"/>
                        </a:rPr>
                        <a:t>Evidence category</a:t>
                      </a:r>
                      <a:endParaRPr lang="en-AU" sz="1800" dirty="0">
                        <a:solidFill>
                          <a:srgbClr val="134679"/>
                        </a:solidFill>
                        <a:latin typeface="Arial" panose="020B0604020202020204" pitchFamily="34" charset="0"/>
                        <a:cs typeface="Arial" panose="020B0604020202020204" pitchFamily="34" charset="0"/>
                      </a:endParaRPr>
                    </a:p>
                  </a:txBody>
                  <a:tcPr anchor="ctr">
                    <a:lnL w="1270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8A96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1" kern="1200" dirty="0" smtClean="0">
                          <a:solidFill>
                            <a:srgbClr val="134679"/>
                          </a:solidFill>
                          <a:latin typeface="Arial" panose="020B0604020202020204" pitchFamily="34" charset="0"/>
                          <a:ea typeface="+mn-ea"/>
                          <a:cs typeface="Arial" panose="020B0604020202020204" pitchFamily="34" charset="0"/>
                        </a:rPr>
                        <a:t>Sources of evidence</a:t>
                      </a:r>
                      <a:endParaRPr lang="en-AU" sz="1800" dirty="0">
                        <a:solidFill>
                          <a:srgbClr val="134679"/>
                        </a:solidFill>
                        <a:latin typeface="Arial" panose="020B0604020202020204" pitchFamily="34" charset="0"/>
                        <a:cs typeface="Arial" panose="020B0604020202020204" pitchFamily="34" charset="0"/>
                      </a:endParaRPr>
                    </a:p>
                  </a:txBody>
                  <a:tcPr anchor="ctr">
                    <a:lnL>
                      <a:noFill/>
                    </a:lnL>
                    <a:lnR w="1270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8A968"/>
                    </a:solidFill>
                  </a:tcPr>
                </a:tc>
              </a:tr>
              <a:tr h="1451341">
                <a:tc>
                  <a:txBody>
                    <a:bodyPr/>
                    <a:lstStyle/>
                    <a:p>
                      <a:pPr marL="0" indent="0" algn="ctr">
                        <a:spcBef>
                          <a:spcPts val="600"/>
                        </a:spcBef>
                        <a:buFont typeface="Arial" panose="020B0604020202020204" pitchFamily="34" charset="0"/>
                        <a:buNone/>
                      </a:pPr>
                      <a:r>
                        <a:rPr lang="en-US" sz="2400" dirty="0" smtClean="0">
                          <a:solidFill>
                            <a:srgbClr val="134679"/>
                          </a:solidFill>
                          <a:latin typeface="Arial" panose="020B0604020202020204" pitchFamily="34" charset="0"/>
                          <a:cs typeface="Arial" panose="020B0604020202020204" pitchFamily="34" charset="0"/>
                        </a:rPr>
                        <a:t>A </a:t>
                      </a:r>
                      <a:endParaRPr lang="en-AU" sz="2400" dirty="0">
                        <a:solidFill>
                          <a:srgbClr val="134679"/>
                        </a:solidFill>
                        <a:latin typeface="Arial" panose="020B0604020202020204" pitchFamily="34" charset="0"/>
                        <a:cs typeface="Arial" panose="020B0604020202020204" pitchFamily="34" charset="0"/>
                      </a:endParaRPr>
                    </a:p>
                  </a:txBody>
                  <a:tcPr>
                    <a:lnL w="1270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Well-designed</a:t>
                      </a:r>
                      <a:r>
                        <a:rPr lang="en-AU" sz="1800" baseline="0" dirty="0" smtClean="0">
                          <a:solidFill>
                            <a:srgbClr val="134679"/>
                          </a:solidFill>
                          <a:latin typeface="Arial" panose="020B0604020202020204" pitchFamily="34" charset="0"/>
                          <a:cs typeface="Arial" panose="020B0604020202020204" pitchFamily="34" charset="0"/>
                        </a:rPr>
                        <a:t> RCTs </a:t>
                      </a:r>
                      <a:r>
                        <a:rPr lang="en-AU" sz="1800" baseline="0" smtClean="0">
                          <a:solidFill>
                            <a:srgbClr val="134679"/>
                          </a:solidFill>
                          <a:latin typeface="Arial" panose="020B0604020202020204" pitchFamily="34" charset="0"/>
                          <a:cs typeface="Arial" panose="020B0604020202020204" pitchFamily="34" charset="0"/>
                        </a:rPr>
                        <a:t>or meta-analyses of relevant studies</a:t>
                      </a:r>
                      <a:endParaRPr lang="en-AU" sz="1800" baseline="0" dirty="0" smtClean="0">
                        <a:solidFill>
                          <a:srgbClr val="134679"/>
                        </a:solidFill>
                        <a:latin typeface="Arial" panose="020B0604020202020204" pitchFamily="34" charset="0"/>
                        <a:cs typeface="Arial" panose="020B0604020202020204" pitchFamily="34" charset="0"/>
                      </a:endParaRPr>
                    </a:p>
                    <a:p>
                      <a:pPr marL="285750" indent="-285750">
                        <a:spcBef>
                          <a:spcPts val="600"/>
                        </a:spcBef>
                        <a:buClr>
                          <a:srgbClr val="F79646"/>
                        </a:buClr>
                        <a:buFont typeface="Wingdings" panose="05000000000000000000" pitchFamily="2" charset="2"/>
                        <a:buChar char="§"/>
                      </a:pPr>
                      <a:r>
                        <a:rPr lang="en-AU" sz="1800" baseline="0" dirty="0" smtClean="0">
                          <a:solidFill>
                            <a:srgbClr val="134679"/>
                          </a:solidFill>
                          <a:latin typeface="Arial" panose="020B0604020202020204" pitchFamily="34" charset="0"/>
                          <a:cs typeface="Arial" panose="020B0604020202020204" pitchFamily="34" charset="0"/>
                        </a:rPr>
                        <a:t>Consistent pattern of findings in the population for which the recommendation is made</a:t>
                      </a:r>
                    </a:p>
                    <a:p>
                      <a:pPr marL="285750" indent="-285750">
                        <a:spcBef>
                          <a:spcPts val="600"/>
                        </a:spcBef>
                        <a:buClr>
                          <a:srgbClr val="F79646"/>
                        </a:buClr>
                        <a:buFont typeface="Wingdings" panose="05000000000000000000" pitchFamily="2" charset="2"/>
                        <a:buChar char="§"/>
                      </a:pPr>
                      <a:r>
                        <a:rPr lang="en-AU" sz="1800" baseline="0" dirty="0" smtClean="0">
                          <a:solidFill>
                            <a:srgbClr val="134679"/>
                          </a:solidFill>
                          <a:latin typeface="Arial" panose="020B0604020202020204" pitchFamily="34" charset="0"/>
                          <a:cs typeface="Arial" panose="020B0604020202020204" pitchFamily="34" charset="0"/>
                        </a:rPr>
                        <a:t>Substantial numbers of large studies</a:t>
                      </a:r>
                      <a:endParaRPr lang="en-AU" sz="1800" dirty="0">
                        <a:solidFill>
                          <a:srgbClr val="134679"/>
                        </a:solidFill>
                        <a:latin typeface="Arial" panose="020B0604020202020204" pitchFamily="34" charset="0"/>
                        <a:cs typeface="Arial" panose="020B0604020202020204" pitchFamily="34" charset="0"/>
                      </a:endParaRPr>
                    </a:p>
                  </a:txBody>
                  <a:tcPr>
                    <a:lnL>
                      <a:noFill/>
                    </a:lnL>
                    <a:lnR w="12700" cap="flat" cmpd="sng" algn="ctr">
                      <a:solidFill>
                        <a:srgbClr val="F79646"/>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1378857">
                <a:tc>
                  <a:txBody>
                    <a:bodyPr/>
                    <a:lstStyle/>
                    <a:p>
                      <a:pPr marL="0" indent="0" algn="ctr">
                        <a:spcBef>
                          <a:spcPts val="600"/>
                        </a:spcBef>
                        <a:buFont typeface="Arial" panose="020B0604020202020204" pitchFamily="34" charset="0"/>
                        <a:buNone/>
                      </a:pPr>
                      <a:r>
                        <a:rPr lang="en-AU" sz="2400" dirty="0" smtClean="0">
                          <a:solidFill>
                            <a:srgbClr val="134679"/>
                          </a:solidFill>
                          <a:latin typeface="Arial" panose="020B0604020202020204" pitchFamily="34" charset="0"/>
                          <a:cs typeface="Arial" panose="020B0604020202020204" pitchFamily="34" charset="0"/>
                        </a:rPr>
                        <a:t>B</a:t>
                      </a:r>
                      <a:endParaRPr lang="en-AU" sz="2400" dirty="0">
                        <a:solidFill>
                          <a:srgbClr val="134679"/>
                        </a:solidFill>
                        <a:latin typeface="Arial" panose="020B0604020202020204" pitchFamily="34" charset="0"/>
                        <a:cs typeface="Arial" panose="020B0604020202020204" pitchFamily="34" charset="0"/>
                      </a:endParaRPr>
                    </a:p>
                  </a:txBody>
                  <a:tcPr>
                    <a:lnL w="1270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Limited number of patients, </a:t>
                      </a:r>
                      <a:r>
                        <a:rPr lang="en-AU" sz="1800" i="1" dirty="0" smtClean="0">
                          <a:solidFill>
                            <a:srgbClr val="134679"/>
                          </a:solidFill>
                          <a:latin typeface="Arial" panose="020B0604020202020204" pitchFamily="34" charset="0"/>
                          <a:cs typeface="Arial" panose="020B0604020202020204" pitchFamily="34" charset="0"/>
                        </a:rPr>
                        <a:t>post hoc </a:t>
                      </a:r>
                      <a:r>
                        <a:rPr lang="en-AU" sz="1800" dirty="0" smtClean="0">
                          <a:solidFill>
                            <a:srgbClr val="134679"/>
                          </a:solidFill>
                          <a:latin typeface="Arial" panose="020B0604020202020204" pitchFamily="34" charset="0"/>
                          <a:cs typeface="Arial" panose="020B0604020202020204" pitchFamily="34" charset="0"/>
                        </a:rPr>
                        <a:t>or sub-group analyses of RCTs or meta-analyses</a:t>
                      </a:r>
                    </a:p>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Few</a:t>
                      </a:r>
                      <a:r>
                        <a:rPr lang="en-AU" sz="1800" baseline="0" dirty="0" smtClean="0">
                          <a:solidFill>
                            <a:srgbClr val="134679"/>
                          </a:solidFill>
                          <a:latin typeface="Arial" panose="020B0604020202020204" pitchFamily="34" charset="0"/>
                          <a:cs typeface="Arial" panose="020B0604020202020204" pitchFamily="34" charset="0"/>
                        </a:rPr>
                        <a:t> RCTs, or small in size, or differing population, or results somewhat inconsistent</a:t>
                      </a:r>
                      <a:endParaRPr lang="en-AU" sz="1800" dirty="0">
                        <a:solidFill>
                          <a:srgbClr val="134679"/>
                        </a:solidFill>
                        <a:latin typeface="Arial" panose="020B0604020202020204" pitchFamily="34" charset="0"/>
                        <a:cs typeface="Arial" panose="020B0604020202020204" pitchFamily="34" charset="0"/>
                      </a:endParaRPr>
                    </a:p>
                  </a:txBody>
                  <a:tcPr>
                    <a:lnL>
                      <a:noFill/>
                    </a:lnL>
                    <a:lnR w="12700" cap="flat" cmpd="sng" algn="ctr">
                      <a:solidFill>
                        <a:srgbClr val="F79646"/>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870857">
                <a:tc>
                  <a:txBody>
                    <a:bodyPr/>
                    <a:lstStyle/>
                    <a:p>
                      <a:pPr marL="0" indent="0" algn="ctr">
                        <a:spcBef>
                          <a:spcPts val="600"/>
                        </a:spcBef>
                        <a:buFont typeface="Arial" panose="020B0604020202020204" pitchFamily="34" charset="0"/>
                        <a:buNone/>
                      </a:pPr>
                      <a:r>
                        <a:rPr lang="en-AU" sz="2400" dirty="0" smtClean="0">
                          <a:solidFill>
                            <a:srgbClr val="134679"/>
                          </a:solidFill>
                          <a:latin typeface="Arial" panose="020B0604020202020204" pitchFamily="34" charset="0"/>
                          <a:cs typeface="Arial" panose="020B0604020202020204" pitchFamily="34" charset="0"/>
                        </a:rPr>
                        <a:t>C</a:t>
                      </a:r>
                      <a:endParaRPr lang="en-AU" sz="2400" dirty="0">
                        <a:solidFill>
                          <a:srgbClr val="134679"/>
                        </a:solidFill>
                        <a:latin typeface="Arial" panose="020B0604020202020204" pitchFamily="34" charset="0"/>
                        <a:cs typeface="Arial" panose="020B0604020202020204" pitchFamily="34" charset="0"/>
                      </a:endParaRPr>
                    </a:p>
                  </a:txBody>
                  <a:tcPr>
                    <a:lnL w="1270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Uncontrolled or non-randomized</a:t>
                      </a:r>
                      <a:r>
                        <a:rPr lang="en-AU" sz="1800" baseline="0" dirty="0" smtClean="0">
                          <a:solidFill>
                            <a:srgbClr val="134679"/>
                          </a:solidFill>
                          <a:latin typeface="Arial" panose="020B0604020202020204" pitchFamily="34" charset="0"/>
                          <a:cs typeface="Arial" panose="020B0604020202020204" pitchFamily="34" charset="0"/>
                        </a:rPr>
                        <a:t> studies</a:t>
                      </a:r>
                    </a:p>
                    <a:p>
                      <a:pPr marL="285750" indent="-285750">
                        <a:spcBef>
                          <a:spcPts val="600"/>
                        </a:spcBef>
                        <a:buClr>
                          <a:srgbClr val="F79646"/>
                        </a:buClr>
                        <a:buFont typeface="Wingdings" panose="05000000000000000000" pitchFamily="2" charset="2"/>
                        <a:buChar char="§"/>
                      </a:pPr>
                      <a:r>
                        <a:rPr lang="en-AU" sz="1800" baseline="0" dirty="0" smtClean="0">
                          <a:solidFill>
                            <a:srgbClr val="134679"/>
                          </a:solidFill>
                          <a:latin typeface="Arial" panose="020B0604020202020204" pitchFamily="34" charset="0"/>
                          <a:cs typeface="Arial" panose="020B0604020202020204" pitchFamily="34" charset="0"/>
                        </a:rPr>
                        <a:t>Observational studies</a:t>
                      </a:r>
                      <a:endParaRPr lang="en-AU" sz="1800" dirty="0">
                        <a:solidFill>
                          <a:srgbClr val="134679"/>
                        </a:solidFill>
                        <a:latin typeface="Arial" panose="020B0604020202020204" pitchFamily="34" charset="0"/>
                        <a:cs typeface="Arial" panose="020B0604020202020204" pitchFamily="34" charset="0"/>
                      </a:endParaRPr>
                    </a:p>
                  </a:txBody>
                  <a:tcPr>
                    <a:lnL>
                      <a:noFill/>
                    </a:lnL>
                    <a:lnR w="12700" cap="flat" cmpd="sng" algn="ctr">
                      <a:solidFill>
                        <a:srgbClr val="F79646"/>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504000">
                <a:tc>
                  <a:txBody>
                    <a:bodyPr/>
                    <a:lstStyle/>
                    <a:p>
                      <a:pPr marL="0" indent="0" algn="ctr">
                        <a:spcBef>
                          <a:spcPts val="600"/>
                        </a:spcBef>
                        <a:buFont typeface="Arial" panose="020B0604020202020204" pitchFamily="34" charset="0"/>
                        <a:buNone/>
                      </a:pPr>
                      <a:r>
                        <a:rPr lang="en-AU" sz="2400" dirty="0" smtClean="0">
                          <a:solidFill>
                            <a:srgbClr val="134679"/>
                          </a:solidFill>
                          <a:latin typeface="Arial" panose="020B0604020202020204" pitchFamily="34" charset="0"/>
                          <a:cs typeface="Arial" panose="020B0604020202020204" pitchFamily="34" charset="0"/>
                        </a:rPr>
                        <a:t>D</a:t>
                      </a:r>
                      <a:endParaRPr lang="en-AU" sz="2400" dirty="0">
                        <a:solidFill>
                          <a:srgbClr val="134679"/>
                        </a:solidFill>
                        <a:latin typeface="Arial" panose="020B0604020202020204" pitchFamily="34" charset="0"/>
                        <a:cs typeface="Arial" panose="020B0604020202020204" pitchFamily="34" charset="0"/>
                      </a:endParaRPr>
                    </a:p>
                  </a:txBody>
                  <a:tcPr>
                    <a:lnL w="12700" cap="flat" cmpd="sng" algn="ctr">
                      <a:solidFill>
                        <a:srgbClr val="F79646"/>
                      </a:solidFill>
                      <a:prstDash val="solid"/>
                      <a:round/>
                      <a:headEnd type="none" w="med" len="med"/>
                      <a:tailEnd type="none" w="med" len="med"/>
                    </a:lnL>
                    <a:lnR>
                      <a:noFill/>
                    </a:lnR>
                    <a:lnT w="9525" cap="flat" cmpd="sng" algn="ctr">
                      <a:noFill/>
                      <a:prstDash val="soli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Panel consensus</a:t>
                      </a:r>
                      <a:r>
                        <a:rPr lang="en-AU" sz="1800" baseline="0" dirty="0" smtClean="0">
                          <a:solidFill>
                            <a:srgbClr val="134679"/>
                          </a:solidFill>
                          <a:latin typeface="Arial" panose="020B0604020202020204" pitchFamily="34" charset="0"/>
                          <a:cs typeface="Arial" panose="020B0604020202020204" pitchFamily="34" charset="0"/>
                        </a:rPr>
                        <a:t> based on clinical experience or knowledge</a:t>
                      </a:r>
                      <a:endParaRPr lang="en-AU" sz="1800" dirty="0">
                        <a:solidFill>
                          <a:srgbClr val="134679"/>
                        </a:solidFill>
                        <a:latin typeface="Arial" panose="020B0604020202020204" pitchFamily="34" charset="0"/>
                        <a:cs typeface="Arial" panose="020B0604020202020204" pitchFamily="34" charset="0"/>
                      </a:endParaRPr>
                    </a:p>
                  </a:txBody>
                  <a:tcPr>
                    <a:lnL>
                      <a:noFill/>
                    </a:lnL>
                    <a:lnR w="12700" cap="flat" cmpd="sng" algn="ctr">
                      <a:solidFill>
                        <a:srgbClr val="F79646"/>
                      </a:solidFill>
                      <a:prstDash val="solid"/>
                      <a:round/>
                      <a:headEnd type="none" w="med" len="med"/>
                      <a:tailEnd type="none" w="med" len="med"/>
                    </a:lnR>
                    <a:lnT w="9525" cap="flat" cmpd="sng" algn="ctr">
                      <a:noFill/>
                      <a:prstDash val="soli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231705065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Indications for immediate transfer to hospital for children ≤5 years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6-10</a:t>
            </a:r>
            <a:endParaRPr lang="en-AU" sz="1200" i="1" dirty="0">
              <a:solidFill>
                <a:prstClr val="white"/>
              </a:solidFill>
            </a:endParaRPr>
          </a:p>
        </p:txBody>
      </p:sp>
      <p:sp>
        <p:nvSpPr>
          <p:cNvPr id="7" name="TextBox 6"/>
          <p:cNvSpPr txBox="1"/>
          <p:nvPr/>
        </p:nvSpPr>
        <p:spPr>
          <a:xfrm>
            <a:off x="159654" y="6295583"/>
            <a:ext cx="8984346" cy="307777"/>
          </a:xfrm>
          <a:prstGeom prst="rect">
            <a:avLst/>
          </a:prstGeom>
          <a:noFill/>
        </p:spPr>
        <p:txBody>
          <a:bodyPr wrap="square" rtlCol="0">
            <a:spAutoFit/>
          </a:bodyPr>
          <a:lstStyle/>
          <a:p>
            <a:r>
              <a:rPr lang="en-AU" sz="1400" dirty="0" smtClean="0">
                <a:solidFill>
                  <a:srgbClr val="134679"/>
                </a:solidFill>
              </a:rPr>
              <a:t>*Normal respiratory rates (breaths/minute):  0-2 months: &lt;60; 2-12 months: &lt;50; 1-5 </a:t>
            </a:r>
            <a:r>
              <a:rPr lang="en-AU" sz="1400" dirty="0" err="1" smtClean="0">
                <a:solidFill>
                  <a:srgbClr val="134679"/>
                </a:solidFill>
              </a:rPr>
              <a:t>yrs</a:t>
            </a:r>
            <a:r>
              <a:rPr lang="en-AU" sz="1400" dirty="0" smtClean="0">
                <a:solidFill>
                  <a:srgbClr val="134679"/>
                </a:solidFill>
              </a:rPr>
              <a:t>: &lt;40</a:t>
            </a:r>
            <a:endParaRPr lang="en-AU" sz="1400" dirty="0">
              <a:solidFill>
                <a:srgbClr val="134679"/>
              </a:solidFill>
            </a:endParaRPr>
          </a:p>
        </p:txBody>
      </p:sp>
      <p:graphicFrame>
        <p:nvGraphicFramePr>
          <p:cNvPr id="8" name="Content Placeholder 3"/>
          <p:cNvGraphicFramePr>
            <a:graphicFrameLocks/>
          </p:cNvGraphicFramePr>
          <p:nvPr>
            <p:extLst>
              <p:ext uri="{D42A27DB-BD31-4B8C-83A1-F6EECF244321}">
                <p14:modId xmlns:p14="http://schemas.microsoft.com/office/powerpoint/2010/main" val="4119755564"/>
              </p:ext>
            </p:extLst>
          </p:nvPr>
        </p:nvGraphicFramePr>
        <p:xfrm>
          <a:off x="335412" y="1454893"/>
          <a:ext cx="8465685" cy="4748064"/>
        </p:xfrm>
        <a:graphic>
          <a:graphicData uri="http://schemas.openxmlformats.org/drawingml/2006/table">
            <a:tbl>
              <a:tblPr firstRow="1" bandRow="1">
                <a:tableStyleId>{7E9639D4-E3E2-4D34-9284-5A2195B3D0D7}</a:tableStyleId>
              </a:tblPr>
              <a:tblGrid>
                <a:gridCol w="8465685"/>
              </a:tblGrid>
              <a:tr h="433381">
                <a:tc>
                  <a:txBody>
                    <a:bodyPr/>
                    <a:lstStyle/>
                    <a:p>
                      <a:pPr algn="ctr"/>
                      <a:r>
                        <a:rPr lang="en-AU" sz="2000" dirty="0" smtClean="0">
                          <a:solidFill>
                            <a:srgbClr val="134679"/>
                          </a:solidFill>
                          <a:latin typeface="Arial" panose="020B0604020202020204" pitchFamily="34" charset="0"/>
                          <a:cs typeface="Arial" panose="020B0604020202020204" pitchFamily="34" charset="0"/>
                        </a:rPr>
                        <a:t>Transfer immediately</a:t>
                      </a:r>
                      <a:r>
                        <a:rPr lang="en-AU" sz="2000" baseline="0" dirty="0" smtClean="0">
                          <a:solidFill>
                            <a:srgbClr val="134679"/>
                          </a:solidFill>
                          <a:latin typeface="Arial" panose="020B0604020202020204" pitchFamily="34" charset="0"/>
                          <a:cs typeface="Arial" panose="020B0604020202020204" pitchFamily="34" charset="0"/>
                        </a:rPr>
                        <a:t> to hospital if ANY of the following are present:</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1730649">
                <a:tc>
                  <a:txBody>
                    <a:bodyPr/>
                    <a:lstStyle/>
                    <a:p>
                      <a:pPr marL="0" indent="0">
                        <a:lnSpc>
                          <a:spcPct val="120000"/>
                        </a:lnSpc>
                        <a:buFont typeface="Wingdings" panose="05000000000000000000" pitchFamily="2" charset="2"/>
                        <a:buNone/>
                      </a:pPr>
                      <a:r>
                        <a:rPr lang="en-AU" dirty="0" smtClean="0"/>
                        <a:t>Features</a:t>
                      </a:r>
                      <a:r>
                        <a:rPr lang="en-AU" baseline="0" dirty="0" smtClean="0"/>
                        <a:t> of severe exacerbation a</a:t>
                      </a:r>
                      <a:r>
                        <a:rPr lang="en-AU" dirty="0" smtClean="0"/>
                        <a:t>t initial or subsequent assessment</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Child is unable to speak or drink</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Cyanosis</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Subcostal retraction</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Oxygen saturation &lt;92% when breathing room air</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Silent chest on auscultation</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12774">
                <a:tc>
                  <a:txBody>
                    <a:bodyPr/>
                    <a:lstStyle/>
                    <a:p>
                      <a:pPr marL="0" indent="0">
                        <a:spcBef>
                          <a:spcPts val="300"/>
                        </a:spcBef>
                        <a:buFont typeface="Arial" panose="020B0604020202020204" pitchFamily="34" charset="0"/>
                        <a:buNone/>
                      </a:pPr>
                      <a:r>
                        <a:rPr lang="en-AU" dirty="0" smtClean="0"/>
                        <a:t>Lack of response to initial bronchodilator treatment</a:t>
                      </a:r>
                    </a:p>
                    <a:p>
                      <a:pPr marL="442913" lvl="1" indent="-285750">
                        <a:lnSpc>
                          <a:spcPct val="100000"/>
                        </a:lnSpc>
                        <a:buClr>
                          <a:srgbClr val="F79646"/>
                        </a:buClr>
                        <a:buFont typeface="Wingdings" panose="05000000000000000000" pitchFamily="2" charset="2"/>
                        <a:buChar char="§"/>
                      </a:pPr>
                      <a:r>
                        <a:rPr lang="en-AU" sz="1800" kern="1200" dirty="0" smtClean="0">
                          <a:solidFill>
                            <a:srgbClr val="134679"/>
                          </a:solidFill>
                          <a:latin typeface="+mn-lt"/>
                          <a:ea typeface="+mn-ea"/>
                          <a:cs typeface="+mn-cs"/>
                        </a:rPr>
                        <a:t>Lack of response to 6 puffs of inhaled SABA (2 separate puffs, repeated </a:t>
                      </a:r>
                      <a:br>
                        <a:rPr lang="en-AU" sz="1800" kern="1200" dirty="0" smtClean="0">
                          <a:solidFill>
                            <a:srgbClr val="134679"/>
                          </a:solidFill>
                          <a:latin typeface="+mn-lt"/>
                          <a:ea typeface="+mn-ea"/>
                          <a:cs typeface="+mn-cs"/>
                        </a:rPr>
                      </a:br>
                      <a:r>
                        <a:rPr lang="en-AU" sz="1800" kern="1200" dirty="0" smtClean="0">
                          <a:solidFill>
                            <a:srgbClr val="134679"/>
                          </a:solidFill>
                          <a:latin typeface="+mn-lt"/>
                          <a:ea typeface="+mn-ea"/>
                          <a:cs typeface="+mn-cs"/>
                        </a:rPr>
                        <a:t>3 times) over 1-2 hours</a:t>
                      </a:r>
                    </a:p>
                    <a:p>
                      <a:pPr marL="442913" lvl="1" indent="-285750">
                        <a:lnSpc>
                          <a:spcPct val="100000"/>
                        </a:lnSpc>
                        <a:buClr>
                          <a:srgbClr val="F79646"/>
                        </a:buClr>
                        <a:buFont typeface="Wingdings" panose="05000000000000000000" pitchFamily="2" charset="2"/>
                        <a:buChar char="§"/>
                      </a:pPr>
                      <a:r>
                        <a:rPr lang="en-AU" sz="1800" kern="1200" dirty="0" smtClean="0">
                          <a:solidFill>
                            <a:srgbClr val="134679"/>
                          </a:solidFill>
                          <a:latin typeface="+mn-lt"/>
                          <a:ea typeface="+mn-ea"/>
                          <a:cs typeface="+mn-cs"/>
                        </a:rPr>
                        <a:t>Persisting </a:t>
                      </a:r>
                      <a:r>
                        <a:rPr lang="en-AU" sz="1800" kern="1200" dirty="0" err="1" smtClean="0">
                          <a:solidFill>
                            <a:srgbClr val="134679"/>
                          </a:solidFill>
                          <a:latin typeface="+mn-lt"/>
                          <a:ea typeface="+mn-ea"/>
                          <a:cs typeface="+mn-cs"/>
                        </a:rPr>
                        <a:t>tachypnea</a:t>
                      </a:r>
                      <a:r>
                        <a:rPr lang="en-AU" sz="1800" kern="1200" dirty="0" smtClean="0">
                          <a:solidFill>
                            <a:srgbClr val="134679"/>
                          </a:solidFill>
                          <a:latin typeface="+mn-lt"/>
                          <a:ea typeface="+mn-ea"/>
                          <a:cs typeface="+mn-cs"/>
                        </a:rPr>
                        <a:t>* despite 3 administrations of inhaled SABA, even if the child shows other clinical signs of improvement</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44000">
                <a:tc>
                  <a:txBody>
                    <a:bodyPr/>
                    <a:lstStyle/>
                    <a:p>
                      <a:pPr marL="0" lvl="0" indent="-300037">
                        <a:lnSpc>
                          <a:spcPct val="120000"/>
                        </a:lnSpc>
                        <a:buClr>
                          <a:srgbClr val="F79646"/>
                        </a:buClr>
                        <a:buFont typeface="Wingdings" panose="05000000000000000000" pitchFamily="2" charset="2"/>
                        <a:buNone/>
                      </a:pPr>
                      <a:r>
                        <a:rPr lang="en-AU" dirty="0" smtClean="0"/>
                        <a:t>Unable to be managed at home</a:t>
                      </a:r>
                      <a:endParaRPr lang="en-AU" sz="1800" kern="1200" dirty="0" smtClean="0">
                        <a:solidFill>
                          <a:srgbClr val="134679"/>
                        </a:solidFill>
                        <a:latin typeface="+mn-lt"/>
                        <a:ea typeface="+mn-ea"/>
                        <a:cs typeface="+mn-cs"/>
                      </a:endParaRPr>
                    </a:p>
                    <a:p>
                      <a:pPr marL="442913" lvl="1" indent="-285750">
                        <a:lnSpc>
                          <a:spcPct val="100000"/>
                        </a:lnSpc>
                        <a:buClr>
                          <a:srgbClr val="F79646"/>
                        </a:buClr>
                        <a:buFont typeface="Wingdings" panose="05000000000000000000" pitchFamily="2" charset="2"/>
                        <a:buChar char="§"/>
                      </a:pPr>
                      <a:r>
                        <a:rPr lang="en-US" sz="1800" kern="1200" dirty="0" smtClean="0">
                          <a:solidFill>
                            <a:srgbClr val="134679"/>
                          </a:solidFill>
                          <a:latin typeface="+mn-lt"/>
                          <a:ea typeface="+mn-ea"/>
                          <a:cs typeface="+mn-cs"/>
                        </a:rPr>
                        <a:t>Social environment that impairs delivery of acute treatment</a:t>
                      </a:r>
                    </a:p>
                    <a:p>
                      <a:pPr marL="442913" lvl="1" indent="-285750">
                        <a:lnSpc>
                          <a:spcPct val="100000"/>
                        </a:lnSpc>
                        <a:buClr>
                          <a:srgbClr val="F79646"/>
                        </a:buClr>
                        <a:buFont typeface="Wingdings" panose="05000000000000000000" pitchFamily="2" charset="2"/>
                        <a:buChar char="§"/>
                      </a:pPr>
                      <a:r>
                        <a:rPr lang="en-US" sz="1800" kern="1200" dirty="0" smtClean="0">
                          <a:solidFill>
                            <a:srgbClr val="134679"/>
                          </a:solidFill>
                          <a:latin typeface="+mn-lt"/>
                          <a:ea typeface="+mn-ea"/>
                          <a:cs typeface="+mn-cs"/>
                        </a:rPr>
                        <a:t>Parent/</a:t>
                      </a:r>
                      <a:r>
                        <a:rPr lang="en-US" sz="1800" kern="1200" dirty="0" err="1" smtClean="0">
                          <a:solidFill>
                            <a:srgbClr val="134679"/>
                          </a:solidFill>
                          <a:latin typeface="+mn-lt"/>
                          <a:ea typeface="+mn-ea"/>
                          <a:cs typeface="+mn-cs"/>
                        </a:rPr>
                        <a:t>carer</a:t>
                      </a:r>
                      <a:r>
                        <a:rPr lang="en-US" sz="1800" kern="1200" dirty="0" smtClean="0">
                          <a:solidFill>
                            <a:srgbClr val="134679"/>
                          </a:solidFill>
                          <a:latin typeface="+mn-lt"/>
                          <a:ea typeface="+mn-ea"/>
                          <a:cs typeface="+mn-cs"/>
                        </a:rPr>
                        <a:t> unable to manage child at home</a:t>
                      </a:r>
                      <a:endParaRPr lang="en-AU" sz="1800" kern="1200" dirty="0" smtClean="0">
                        <a:solidFill>
                          <a:srgbClr val="134679"/>
                        </a:solidFill>
                        <a:latin typeface="+mn-lt"/>
                        <a:ea typeface="+mn-ea"/>
                        <a:cs typeface="+mn-cs"/>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10592127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smtClean="0"/>
              <a:t>Initial management of asthma exacerbations </a:t>
            </a:r>
            <a:br>
              <a:rPr lang="en-AU" dirty="0" smtClean="0"/>
            </a:br>
            <a:r>
              <a:rPr lang="en-AU" dirty="0" smtClean="0"/>
              <a:t>in children ≤5 years</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3194123167"/>
              </p:ext>
            </p:extLst>
          </p:nvPr>
        </p:nvGraphicFramePr>
        <p:xfrm>
          <a:off x="435429" y="1435841"/>
          <a:ext cx="8302171" cy="2917680"/>
        </p:xfrm>
        <a:graphic>
          <a:graphicData uri="http://schemas.openxmlformats.org/drawingml/2006/table">
            <a:tbl>
              <a:tblPr firstRow="1" bandRow="1">
                <a:tableStyleId>{7E9639D4-E3E2-4D34-9284-5A2195B3D0D7}</a:tableStyleId>
              </a:tblPr>
              <a:tblGrid>
                <a:gridCol w="1712685"/>
                <a:gridCol w="6589486"/>
              </a:tblGrid>
              <a:tr h="432000">
                <a:tc>
                  <a:txBody>
                    <a:bodyPr/>
                    <a:lstStyle/>
                    <a:p>
                      <a:pPr algn="ctr"/>
                      <a:r>
                        <a:rPr lang="en-AU" sz="2000" dirty="0" smtClean="0">
                          <a:solidFill>
                            <a:srgbClr val="134679"/>
                          </a:solidFill>
                          <a:latin typeface="Arial" panose="020B0604020202020204" pitchFamily="34" charset="0"/>
                          <a:cs typeface="Arial" panose="020B0604020202020204" pitchFamily="34" charset="0"/>
                        </a:rPr>
                        <a:t>Therapy</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Dose and administration</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Supplemental oxygen</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24% delivered by face mask (usually 1L/min) to maintain</a:t>
                      </a:r>
                      <a:r>
                        <a:rPr lang="en-AU" sz="1800" baseline="0" dirty="0" smtClean="0">
                          <a:solidFill>
                            <a:srgbClr val="134679"/>
                          </a:solidFill>
                          <a:latin typeface="Arial" panose="020B0604020202020204" pitchFamily="34" charset="0"/>
                          <a:cs typeface="Arial" panose="020B0604020202020204" pitchFamily="34" charset="0"/>
                        </a:rPr>
                        <a:t> oxygen saturation 94-98%</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Inhaled</a:t>
                      </a:r>
                      <a:r>
                        <a:rPr lang="en-AU" sz="1800" baseline="0" dirty="0" smtClean="0">
                          <a:solidFill>
                            <a:srgbClr val="134679"/>
                          </a:solidFill>
                          <a:latin typeface="Arial" panose="020B0604020202020204" pitchFamily="34" charset="0"/>
                          <a:cs typeface="Arial" panose="020B0604020202020204" pitchFamily="34" charset="0"/>
                        </a:rPr>
                        <a:t> SABA</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800" dirty="0" smtClean="0">
                          <a:solidFill>
                            <a:srgbClr val="134679"/>
                          </a:solidFill>
                          <a:latin typeface="Arial" panose="020B0604020202020204" pitchFamily="34" charset="0"/>
                          <a:cs typeface="Arial" panose="020B0604020202020204" pitchFamily="34" charset="0"/>
                        </a:rPr>
                        <a:t>2</a:t>
                      </a:r>
                      <a:r>
                        <a:rPr lang="en-AU" dirty="0" smtClean="0">
                          <a:solidFill>
                            <a:srgbClr val="134679"/>
                          </a:solidFill>
                          <a:latin typeface="Arial" panose="020B0604020202020204" pitchFamily="34" charset="0"/>
                          <a:cs typeface="Arial" panose="020B0604020202020204" pitchFamily="34" charset="0"/>
                        </a:rPr>
                        <a:t>–6 puffs of salbutamol by spacer, or 2.5mg</a:t>
                      </a:r>
                      <a:r>
                        <a:rPr lang="en-AU" baseline="0" dirty="0" smtClean="0">
                          <a:solidFill>
                            <a:srgbClr val="134679"/>
                          </a:solidFill>
                          <a:latin typeface="Arial" panose="020B0604020202020204" pitchFamily="34" charset="0"/>
                          <a:cs typeface="Arial" panose="020B0604020202020204" pitchFamily="34" charset="0"/>
                        </a:rPr>
                        <a:t> by nebulizer, every 20 min for first hour, then reassess severity. If symptoms persist or recur, give an additional 2-3 puffs per hour. Admit to hospital if &gt;10 puffs required in 3-4 hours. </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baseline="0" dirty="0" smtClean="0">
                          <a:solidFill>
                            <a:srgbClr val="134679"/>
                          </a:solidFill>
                          <a:latin typeface="Arial" panose="020B0604020202020204" pitchFamily="34" charset="0"/>
                          <a:cs typeface="Arial" panose="020B0604020202020204" pitchFamily="34" charset="0"/>
                        </a:rPr>
                        <a:t>Systemic corticosteroids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Give</a:t>
                      </a:r>
                      <a:r>
                        <a:rPr lang="en-AU" sz="1800" baseline="0" dirty="0" smtClean="0">
                          <a:solidFill>
                            <a:srgbClr val="134679"/>
                          </a:solidFill>
                          <a:latin typeface="Arial" panose="020B0604020202020204" pitchFamily="34" charset="0"/>
                          <a:cs typeface="Arial" panose="020B0604020202020204" pitchFamily="34" charset="0"/>
                        </a:rPr>
                        <a:t> initial dose of oral prednisolone (1-2mg/kg up to maximum of 20mg for children &lt;2 years; 30 mg for 2-5 years)</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a:t>
            </a:r>
            <a:r>
              <a:rPr lang="en-AU" sz="1200" i="1" dirty="0" smtClean="0">
                <a:solidFill>
                  <a:prstClr val="white"/>
                </a:solidFill>
              </a:rPr>
              <a:t>6-11 (1/2)</a:t>
            </a:r>
            <a:endParaRPr lang="en-AU" sz="1200" i="1" dirty="0">
              <a:solidFill>
                <a:prstClr val="white"/>
              </a:solidFill>
            </a:endParaRPr>
          </a:p>
        </p:txBody>
      </p:sp>
    </p:spTree>
    <p:extLst>
      <p:ext uri="{BB962C8B-B14F-4D97-AF65-F5344CB8AC3E}">
        <p14:creationId xmlns:p14="http://schemas.microsoft.com/office/powerpoint/2010/main" val="253276788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3710818505"/>
              </p:ext>
            </p:extLst>
          </p:nvPr>
        </p:nvGraphicFramePr>
        <p:xfrm>
          <a:off x="435429" y="1435841"/>
          <a:ext cx="8302171" cy="4922160"/>
        </p:xfrm>
        <a:graphic>
          <a:graphicData uri="http://schemas.openxmlformats.org/drawingml/2006/table">
            <a:tbl>
              <a:tblPr firstRow="1" bandRow="1">
                <a:tableStyleId>{7E9639D4-E3E2-4D34-9284-5A2195B3D0D7}</a:tableStyleId>
              </a:tblPr>
              <a:tblGrid>
                <a:gridCol w="1712685"/>
                <a:gridCol w="174172"/>
                <a:gridCol w="6415314"/>
              </a:tblGrid>
              <a:tr h="432000">
                <a:tc>
                  <a:txBody>
                    <a:bodyPr/>
                    <a:lstStyle/>
                    <a:p>
                      <a:pPr algn="ctr"/>
                      <a:r>
                        <a:rPr lang="en-AU" sz="2000" dirty="0" smtClean="0">
                          <a:solidFill>
                            <a:srgbClr val="134679"/>
                          </a:solidFill>
                          <a:latin typeface="Arial" panose="020B0604020202020204" pitchFamily="34" charset="0"/>
                          <a:cs typeface="Arial" panose="020B0604020202020204" pitchFamily="34" charset="0"/>
                        </a:rPr>
                        <a:t>Therapy</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gridSpan="2">
                  <a:txBody>
                    <a:bodyPr/>
                    <a:lstStyle/>
                    <a:p>
                      <a:pPr algn="ctr"/>
                      <a:r>
                        <a:rPr lang="en-AU" sz="2000" dirty="0" smtClean="0">
                          <a:solidFill>
                            <a:srgbClr val="134679"/>
                          </a:solidFill>
                          <a:latin typeface="Arial" panose="020B0604020202020204" pitchFamily="34" charset="0"/>
                          <a:cs typeface="Arial" panose="020B0604020202020204" pitchFamily="34" charset="0"/>
                        </a:rPr>
                        <a:t>Dose and administration</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pPr algn="ct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A662"/>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Supplemental oxygen</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24% delivered by face mask (usually 1L/min) to maintain</a:t>
                      </a:r>
                      <a:r>
                        <a:rPr lang="en-AU" sz="1800" baseline="0" dirty="0" smtClean="0">
                          <a:solidFill>
                            <a:srgbClr val="134679"/>
                          </a:solidFill>
                          <a:latin typeface="Arial" panose="020B0604020202020204" pitchFamily="34" charset="0"/>
                          <a:cs typeface="Arial" panose="020B0604020202020204" pitchFamily="34" charset="0"/>
                        </a:rPr>
                        <a:t> oxygen saturation 94-98%</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lgn="l">
                        <a:spcBef>
                          <a:spcPts val="300"/>
                        </a:spcBef>
                        <a:buFont typeface="Arial" panose="020B0604020202020204" pitchFamily="34" charset="0"/>
                        <a:buNone/>
                      </a:pP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Inhaled</a:t>
                      </a:r>
                      <a:r>
                        <a:rPr lang="en-AU" sz="1800" baseline="0" dirty="0" smtClean="0">
                          <a:solidFill>
                            <a:srgbClr val="134679"/>
                          </a:solidFill>
                          <a:latin typeface="Arial" panose="020B0604020202020204" pitchFamily="34" charset="0"/>
                          <a:cs typeface="Arial" panose="020B0604020202020204" pitchFamily="34" charset="0"/>
                        </a:rPr>
                        <a:t> SABA</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800" dirty="0" smtClean="0">
                          <a:solidFill>
                            <a:srgbClr val="134679"/>
                          </a:solidFill>
                          <a:latin typeface="Arial" panose="020B0604020202020204" pitchFamily="34" charset="0"/>
                          <a:cs typeface="Arial" panose="020B0604020202020204" pitchFamily="34" charset="0"/>
                        </a:rPr>
                        <a:t>2</a:t>
                      </a:r>
                      <a:r>
                        <a:rPr lang="en-AU" dirty="0" smtClean="0">
                          <a:solidFill>
                            <a:srgbClr val="134679"/>
                          </a:solidFill>
                          <a:latin typeface="Arial" panose="020B0604020202020204" pitchFamily="34" charset="0"/>
                          <a:cs typeface="Arial" panose="020B0604020202020204" pitchFamily="34" charset="0"/>
                        </a:rPr>
                        <a:t>–6 puffs of salbutamol by spacer, or 2.5mg</a:t>
                      </a:r>
                      <a:r>
                        <a:rPr lang="en-AU" baseline="0" dirty="0" smtClean="0">
                          <a:solidFill>
                            <a:srgbClr val="134679"/>
                          </a:solidFill>
                          <a:latin typeface="Arial" panose="020B0604020202020204" pitchFamily="34" charset="0"/>
                          <a:cs typeface="Arial" panose="020B0604020202020204" pitchFamily="34" charset="0"/>
                        </a:rPr>
                        <a:t> by nebulizer, every 20 min for first hour, then reassess severity. If symptoms persist or recur, give an additional 2-3 puffs per hour. Admit to hospital if &gt;10 puffs required in 3-4 hours. </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baseline="0" dirty="0" smtClean="0">
                          <a:solidFill>
                            <a:srgbClr val="134679"/>
                          </a:solidFill>
                          <a:latin typeface="Arial" panose="020B0604020202020204" pitchFamily="34" charset="0"/>
                          <a:cs typeface="Arial" panose="020B0604020202020204" pitchFamily="34" charset="0"/>
                        </a:rPr>
                        <a:t>Systemic corticosteroids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Give</a:t>
                      </a:r>
                      <a:r>
                        <a:rPr lang="en-AU" sz="1800" baseline="0" dirty="0" smtClean="0">
                          <a:solidFill>
                            <a:srgbClr val="134679"/>
                          </a:solidFill>
                          <a:latin typeface="Arial" panose="020B0604020202020204" pitchFamily="34" charset="0"/>
                          <a:cs typeface="Arial" panose="020B0604020202020204" pitchFamily="34" charset="0"/>
                        </a:rPr>
                        <a:t> initial dose of oral prednisolone (1-2mg/kg up to maximum of 20mg for children &lt;2 years; 30 mg for 2-5 years)</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lgn="l">
                        <a:spcBef>
                          <a:spcPts val="300"/>
                        </a:spcBef>
                        <a:buFont typeface="Arial" panose="020B0604020202020204" pitchFamily="34" charset="0"/>
                        <a:buNone/>
                      </a:pP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0000">
                <a:tc gridSpan="3">
                  <a:txBody>
                    <a:bodyPr/>
                    <a:lstStyle/>
                    <a:p>
                      <a:pPr marL="0" indent="0" algn="l">
                        <a:spcBef>
                          <a:spcPts val="300"/>
                        </a:spcBef>
                        <a:buFont typeface="Arial" panose="020B0604020202020204" pitchFamily="34" charset="0"/>
                        <a:buNone/>
                      </a:pPr>
                      <a:r>
                        <a:rPr lang="en-AU" sz="1800" b="1" dirty="0" smtClean="0">
                          <a:solidFill>
                            <a:srgbClr val="134679"/>
                          </a:solidFill>
                          <a:latin typeface="Arial" panose="020B0604020202020204" pitchFamily="34" charset="0"/>
                          <a:cs typeface="Arial" panose="020B0604020202020204" pitchFamily="34" charset="0"/>
                        </a:rPr>
                        <a:t>Additional options in the first hour of treatment</a:t>
                      </a:r>
                    </a:p>
                  </a:txBody>
                  <a:tcPr anchor="ct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hMerge="1">
                  <a:txBody>
                    <a:bodyPr/>
                    <a:lstStyle/>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AU" sz="1800" b="1" dirty="0" smtClean="0">
                        <a:solidFill>
                          <a:srgbClr val="134679"/>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A662"/>
                    </a:solidFill>
                  </a:tcPr>
                </a:tc>
              </a:tr>
              <a:tr h="504000">
                <a:tc gridSpan="2">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Ipratropium bromide</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AU"/>
                    </a:p>
                  </a:txBody>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For moderate/severe exacerbations,</a:t>
                      </a:r>
                      <a:r>
                        <a:rPr lang="en-AU" sz="1800" baseline="0" dirty="0" smtClean="0">
                          <a:solidFill>
                            <a:srgbClr val="134679"/>
                          </a:solidFill>
                          <a:latin typeface="Arial" panose="020B0604020202020204" pitchFamily="34" charset="0"/>
                          <a:cs typeface="Arial" panose="020B0604020202020204" pitchFamily="34" charset="0"/>
                        </a:rPr>
                        <a:t> give 2 puffs of ipratropium bromide 80mcg (or 250mcg by nebulizer) every 20 minutes for one hour only</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gridSpan="2">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Magnesium</a:t>
                      </a:r>
                      <a:r>
                        <a:rPr lang="en-AU" sz="1800" baseline="0" dirty="0" smtClean="0">
                          <a:solidFill>
                            <a:srgbClr val="134679"/>
                          </a:solidFill>
                          <a:latin typeface="Arial" panose="020B0604020202020204" pitchFamily="34" charset="0"/>
                          <a:cs typeface="Arial" panose="020B0604020202020204" pitchFamily="34" charset="0"/>
                        </a:rPr>
                        <a:t> </a:t>
                      </a:r>
                      <a:r>
                        <a:rPr lang="en-AU" sz="1800" baseline="0" dirty="0" err="1" smtClean="0">
                          <a:solidFill>
                            <a:srgbClr val="134679"/>
                          </a:solidFill>
                          <a:latin typeface="Arial" panose="020B0604020202020204" pitchFamily="34" charset="0"/>
                          <a:cs typeface="Arial" panose="020B0604020202020204" pitchFamily="34" charset="0"/>
                        </a:rPr>
                        <a:t>sulfate</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AU"/>
                    </a:p>
                  </a:txBody>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Consider nebulized</a:t>
                      </a:r>
                      <a:r>
                        <a:rPr lang="en-AU" sz="1800" baseline="0" dirty="0" smtClean="0">
                          <a:solidFill>
                            <a:srgbClr val="134679"/>
                          </a:solidFill>
                          <a:latin typeface="Arial" panose="020B0604020202020204" pitchFamily="34" charset="0"/>
                          <a:cs typeface="Arial" panose="020B0604020202020204" pitchFamily="34" charset="0"/>
                        </a:rPr>
                        <a:t> isotonic MgSO</a:t>
                      </a:r>
                      <a:r>
                        <a:rPr lang="en-AU" sz="1800" baseline="-25000" dirty="0" smtClean="0">
                          <a:solidFill>
                            <a:srgbClr val="134679"/>
                          </a:solidFill>
                          <a:latin typeface="Arial" panose="020B0604020202020204" pitchFamily="34" charset="0"/>
                          <a:cs typeface="Arial" panose="020B0604020202020204" pitchFamily="34" charset="0"/>
                        </a:rPr>
                        <a:t>4</a:t>
                      </a:r>
                      <a:r>
                        <a:rPr lang="en-AU" sz="1800" baseline="0" dirty="0" smtClean="0">
                          <a:solidFill>
                            <a:srgbClr val="134679"/>
                          </a:solidFill>
                          <a:latin typeface="Arial" panose="020B0604020202020204" pitchFamily="34" charset="0"/>
                          <a:cs typeface="Arial" panose="020B0604020202020204" pitchFamily="34" charset="0"/>
                        </a:rPr>
                        <a:t> (150mg) 3 doses in first hour for children ≥2 years with severe exacerbation</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Title 2"/>
          <p:cNvSpPr>
            <a:spLocks noGrp="1"/>
          </p:cNvSpPr>
          <p:nvPr>
            <p:ph type="title"/>
          </p:nvPr>
        </p:nvSpPr>
        <p:spPr/>
        <p:txBody>
          <a:bodyPr>
            <a:normAutofit/>
          </a:bodyPr>
          <a:lstStyle/>
          <a:p>
            <a:r>
              <a:rPr lang="en-AU" dirty="0" smtClean="0"/>
              <a:t>Initial management of asthma exacerbations </a:t>
            </a:r>
            <a:br>
              <a:rPr lang="en-AU" dirty="0" smtClean="0"/>
            </a:br>
            <a:r>
              <a:rPr lang="en-AU" dirty="0" smtClean="0"/>
              <a:t>in children ≤5 years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a:t>
            </a:r>
            <a:r>
              <a:rPr lang="en-AU" sz="1200" i="1" dirty="0" smtClean="0">
                <a:solidFill>
                  <a:prstClr val="white"/>
                </a:solidFill>
              </a:rPr>
              <a:t>6-11 (2/2)</a:t>
            </a:r>
            <a:endParaRPr lang="en-AU" sz="1200" i="1" dirty="0">
              <a:solidFill>
                <a:prstClr val="white"/>
              </a:solidFill>
            </a:endParaRPr>
          </a:p>
        </p:txBody>
      </p:sp>
    </p:spTree>
    <p:extLst>
      <p:ext uri="{BB962C8B-B14F-4D97-AF65-F5344CB8AC3E}">
        <p14:creationId xmlns:p14="http://schemas.microsoft.com/office/powerpoint/2010/main" val="44190671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Primary prevention of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83682503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nSpc>
                <a:spcPct val="110000"/>
              </a:lnSpc>
            </a:pPr>
            <a:r>
              <a:rPr lang="en-AU" dirty="0" smtClean="0"/>
              <a:t>The development and persistence of asthma are driven by gene-environment interactions</a:t>
            </a:r>
          </a:p>
          <a:p>
            <a:pPr>
              <a:lnSpc>
                <a:spcPct val="110000"/>
              </a:lnSpc>
            </a:pPr>
            <a:r>
              <a:rPr lang="en-AU" dirty="0" smtClean="0"/>
              <a:t>For children, a ‘window of opportunity’ exists </a:t>
            </a:r>
            <a:r>
              <a:rPr lang="en-AU" i="1" dirty="0" smtClean="0"/>
              <a:t>in utero </a:t>
            </a:r>
            <a:r>
              <a:rPr lang="en-AU" dirty="0" smtClean="0"/>
              <a:t>and in early life, but intervention studies are limited</a:t>
            </a:r>
          </a:p>
          <a:p>
            <a:pPr>
              <a:lnSpc>
                <a:spcPct val="110000"/>
              </a:lnSpc>
            </a:pPr>
            <a:r>
              <a:rPr lang="en-AU" dirty="0" smtClean="0"/>
              <a:t>For intervention strategies including allergen avoidance</a:t>
            </a:r>
          </a:p>
          <a:p>
            <a:pPr lvl="1">
              <a:lnSpc>
                <a:spcPct val="110000"/>
              </a:lnSpc>
            </a:pPr>
            <a:r>
              <a:rPr lang="en-AU" dirty="0" smtClean="0"/>
              <a:t>Strategies directed at a single allergen have not been effective</a:t>
            </a:r>
          </a:p>
          <a:p>
            <a:pPr lvl="1">
              <a:lnSpc>
                <a:spcPct val="110000"/>
              </a:lnSpc>
            </a:pPr>
            <a:r>
              <a:rPr lang="en-AU" dirty="0" smtClean="0"/>
              <a:t>Multifaceted strategies may be effective, but the essential components have not been identified</a:t>
            </a:r>
          </a:p>
          <a:p>
            <a:pPr>
              <a:lnSpc>
                <a:spcPct val="110000"/>
              </a:lnSpc>
            </a:pPr>
            <a:r>
              <a:rPr lang="en-AU" dirty="0" smtClean="0"/>
              <a:t>Current recommendations are</a:t>
            </a:r>
          </a:p>
          <a:p>
            <a:pPr lvl="1">
              <a:lnSpc>
                <a:spcPct val="110000"/>
              </a:lnSpc>
            </a:pPr>
            <a:r>
              <a:rPr lang="en-AU" dirty="0" smtClean="0"/>
              <a:t>Avoid exposure to tobacco smoke in pregnancy and early life</a:t>
            </a:r>
          </a:p>
          <a:p>
            <a:pPr lvl="1">
              <a:lnSpc>
                <a:spcPct val="110000"/>
              </a:lnSpc>
            </a:pPr>
            <a:r>
              <a:rPr lang="en-AU" dirty="0" smtClean="0"/>
              <a:t>Encourage </a:t>
            </a:r>
            <a:r>
              <a:rPr lang="en-AU" smtClean="0"/>
              <a:t>vaginal delivery where possible</a:t>
            </a:r>
            <a:endParaRPr lang="en-AU" dirty="0" smtClean="0"/>
          </a:p>
          <a:p>
            <a:pPr lvl="1">
              <a:lnSpc>
                <a:spcPct val="110000"/>
              </a:lnSpc>
            </a:pPr>
            <a:r>
              <a:rPr lang="en-AU" dirty="0" smtClean="0"/>
              <a:t>Advise breast-feeding for its general health benefits</a:t>
            </a:r>
          </a:p>
          <a:p>
            <a:pPr lvl="1">
              <a:lnSpc>
                <a:spcPct val="110000"/>
              </a:lnSpc>
            </a:pPr>
            <a:r>
              <a:rPr lang="en-AU" dirty="0" smtClean="0"/>
              <a:t>Where possible, avoid use of paracetamol (acetaminophen) and broad-spectrum antibiotics in the first year of life</a:t>
            </a:r>
            <a:endParaRPr lang="en-AU" dirty="0"/>
          </a:p>
        </p:txBody>
      </p:sp>
      <p:sp>
        <p:nvSpPr>
          <p:cNvPr id="2" name="Title 1"/>
          <p:cNvSpPr>
            <a:spLocks noGrp="1"/>
          </p:cNvSpPr>
          <p:nvPr>
            <p:ph type="title"/>
          </p:nvPr>
        </p:nvSpPr>
        <p:spPr/>
        <p:txBody>
          <a:bodyPr/>
          <a:lstStyle/>
          <a:p>
            <a:r>
              <a:rPr lang="en-AU" dirty="0" smtClean="0"/>
              <a:t>Primary prevention of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7-1</a:t>
            </a:r>
            <a:endParaRPr lang="en-AU" sz="1200" i="1" dirty="0">
              <a:solidFill>
                <a:schemeClr val="bg1"/>
              </a:solidFill>
            </a:endParaRPr>
          </a:p>
        </p:txBody>
      </p:sp>
    </p:spTree>
    <p:extLst>
      <p:ext uri="{BB962C8B-B14F-4D97-AF65-F5344CB8AC3E}">
        <p14:creationId xmlns:p14="http://schemas.microsoft.com/office/powerpoint/2010/main" val="201663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dirty="0" smtClean="0"/>
              <a:t>Implementing asthma management strategies into health systems</a:t>
            </a:r>
            <a:endParaRPr lang="en-AU" dirty="0"/>
          </a:p>
        </p:txBody>
      </p:sp>
    </p:spTree>
    <p:extLst>
      <p:ext uri="{BB962C8B-B14F-4D97-AF65-F5344CB8AC3E}">
        <p14:creationId xmlns:p14="http://schemas.microsoft.com/office/powerpoint/2010/main" val="107511967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228590"/>
            <a:ext cx="7913656" cy="5285589"/>
          </a:xfrm>
          <a:prstGeom prst="rect">
            <a:avLst/>
          </a:prstGeom>
        </p:spPr>
      </p:pic>
      <p:sp>
        <p:nvSpPr>
          <p:cNvPr id="2" name="Title 1"/>
          <p:cNvSpPr>
            <a:spLocks noGrp="1"/>
          </p:cNvSpPr>
          <p:nvPr>
            <p:ph type="title"/>
          </p:nvPr>
        </p:nvSpPr>
        <p:spPr>
          <a:xfrm>
            <a:off x="172279" y="251382"/>
            <a:ext cx="7781550" cy="936000"/>
          </a:xfrm>
        </p:spPr>
        <p:txBody>
          <a:bodyPr>
            <a:normAutofit/>
          </a:bodyPr>
          <a:lstStyle/>
          <a:p>
            <a:r>
              <a:rPr lang="en-AU" dirty="0" smtClean="0"/>
              <a:t>Approach to implementation of the Global Strategy for Asthma Management and Prevention</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8-1</a:t>
            </a:r>
            <a:endParaRPr lang="en-AU" sz="1200" i="1" dirty="0">
              <a:solidFill>
                <a:schemeClr val="bg1"/>
              </a:solidFill>
            </a:endParaRPr>
          </a:p>
        </p:txBody>
      </p:sp>
    </p:spTree>
    <p:extLst>
      <p:ext uri="{BB962C8B-B14F-4D97-AF65-F5344CB8AC3E}">
        <p14:creationId xmlns:p14="http://schemas.microsoft.com/office/powerpoint/2010/main" val="414549070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6"/>
            <a:ext cx="8686800" cy="5208104"/>
          </a:xfrm>
        </p:spPr>
        <p:txBody>
          <a:bodyPr>
            <a:normAutofit/>
          </a:bodyPr>
          <a:lstStyle/>
          <a:p>
            <a:pPr marL="457200" indent="-457200">
              <a:buSzPct val="100000"/>
              <a:buFont typeface="+mj-lt"/>
              <a:buAutoNum type="arabicPeriod"/>
            </a:pPr>
            <a:r>
              <a:rPr lang="en-AU" dirty="0" smtClean="0"/>
              <a:t>Develop a multidisciplinary working group</a:t>
            </a:r>
          </a:p>
          <a:p>
            <a:pPr marL="457200" indent="-457200">
              <a:buSzPct val="100000"/>
              <a:buFont typeface="+mj-lt"/>
              <a:buAutoNum type="arabicPeriod"/>
            </a:pPr>
            <a:r>
              <a:rPr lang="en-AU" dirty="0" smtClean="0"/>
              <a:t>Assess current status of asthma care delivery, care gaps, needs</a:t>
            </a:r>
          </a:p>
          <a:p>
            <a:pPr marL="457200" indent="-457200">
              <a:buSzPct val="100000"/>
              <a:buFont typeface="+mj-lt"/>
              <a:buAutoNum type="arabicPeriod"/>
            </a:pPr>
            <a:r>
              <a:rPr lang="en-AU" dirty="0" smtClean="0"/>
              <a:t>Prepare materials for implementation</a:t>
            </a:r>
          </a:p>
          <a:p>
            <a:pPr marL="857250" lvl="1" indent="-457200">
              <a:buSzPct val="100000"/>
            </a:pPr>
            <a:r>
              <a:rPr lang="en-AU" dirty="0" smtClean="0"/>
              <a:t>Choose materials, agree on main goals, identify key recommendations, adapt to local context</a:t>
            </a:r>
          </a:p>
          <a:p>
            <a:pPr marL="457200" indent="-457200">
              <a:buSzPct val="100000"/>
              <a:buFont typeface="+mj-lt"/>
              <a:buAutoNum type="arabicPeriod"/>
            </a:pPr>
            <a:r>
              <a:rPr lang="en-AU" dirty="0" smtClean="0"/>
              <a:t>Identify barriers to, and facilitators for, implementation</a:t>
            </a:r>
          </a:p>
          <a:p>
            <a:pPr marL="457200" indent="-457200">
              <a:buSzPct val="100000"/>
              <a:buFont typeface="+mj-lt"/>
              <a:buAutoNum type="arabicPeriod"/>
            </a:pPr>
            <a:r>
              <a:rPr lang="en-AU" dirty="0" smtClean="0"/>
              <a:t>Develop a step-by-step implementation plan</a:t>
            </a:r>
          </a:p>
          <a:p>
            <a:pPr marL="857250" lvl="1" indent="-457200">
              <a:buSzPct val="100000"/>
            </a:pPr>
            <a:r>
              <a:rPr lang="en-AU" dirty="0" smtClean="0"/>
              <a:t>Select target population and evaluable outcomes</a:t>
            </a:r>
          </a:p>
          <a:p>
            <a:pPr marL="857250" lvl="1" indent="-457200">
              <a:buSzPct val="100000"/>
            </a:pPr>
            <a:r>
              <a:rPr lang="en-AU" dirty="0" smtClean="0"/>
              <a:t>Identify local resources to support implementation</a:t>
            </a:r>
          </a:p>
          <a:p>
            <a:pPr marL="857250" lvl="1" indent="-457200">
              <a:buSzPct val="100000"/>
            </a:pPr>
            <a:r>
              <a:rPr lang="en-AU" dirty="0" smtClean="0"/>
              <a:t>Set timelines</a:t>
            </a:r>
          </a:p>
          <a:p>
            <a:pPr marL="857250" lvl="1" indent="-457200">
              <a:buSzPct val="100000"/>
            </a:pPr>
            <a:r>
              <a:rPr lang="en-AU" dirty="0" smtClean="0"/>
              <a:t>Distribute tasks to members</a:t>
            </a:r>
          </a:p>
          <a:p>
            <a:pPr marL="857250" lvl="1" indent="-457200">
              <a:buSzPct val="100000"/>
            </a:pPr>
            <a:r>
              <a:rPr lang="en-AU" dirty="0" smtClean="0"/>
              <a:t>Evaluate outcomes</a:t>
            </a:r>
          </a:p>
          <a:p>
            <a:pPr marL="457200" indent="-457200">
              <a:buSzPct val="100000"/>
              <a:buFont typeface="+mj-lt"/>
              <a:buAutoNum type="arabicPeriod"/>
            </a:pPr>
            <a:r>
              <a:rPr lang="en-AU" dirty="0" smtClean="0"/>
              <a:t>Continuously review progress, modify strategy if needed</a:t>
            </a:r>
          </a:p>
        </p:txBody>
      </p:sp>
      <p:sp>
        <p:nvSpPr>
          <p:cNvPr id="3" name="Title 2"/>
          <p:cNvSpPr>
            <a:spLocks noGrp="1"/>
          </p:cNvSpPr>
          <p:nvPr>
            <p:ph type="title"/>
          </p:nvPr>
        </p:nvSpPr>
        <p:spPr/>
        <p:txBody>
          <a:bodyPr/>
          <a:lstStyle/>
          <a:p>
            <a:r>
              <a:rPr lang="en-AU" dirty="0" smtClean="0"/>
              <a:t>Essential elements to implement a health-related strategy</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8-2</a:t>
            </a:r>
            <a:endParaRPr lang="en-AU" sz="1200" i="1" dirty="0">
              <a:solidFill>
                <a:schemeClr val="bg1"/>
              </a:solidFill>
            </a:endParaRPr>
          </a:p>
        </p:txBody>
      </p:sp>
    </p:spTree>
    <p:extLst>
      <p:ext uri="{BB962C8B-B14F-4D97-AF65-F5344CB8AC3E}">
        <p14:creationId xmlns:p14="http://schemas.microsoft.com/office/powerpoint/2010/main" val="225887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AU" dirty="0" smtClean="0"/>
              <a:t>Health care providers</a:t>
            </a:r>
          </a:p>
          <a:p>
            <a:pPr lvl="1"/>
            <a:r>
              <a:rPr lang="en-AU" dirty="0" smtClean="0"/>
              <a:t>Insufficient knowledge of recommendations</a:t>
            </a:r>
          </a:p>
          <a:p>
            <a:pPr lvl="1"/>
            <a:r>
              <a:rPr lang="en-AU" dirty="0" smtClean="0"/>
              <a:t>Lack of agreement with or confidence in recommendations</a:t>
            </a:r>
          </a:p>
          <a:p>
            <a:pPr lvl="1"/>
            <a:r>
              <a:rPr lang="en-AU" dirty="0" smtClean="0"/>
              <a:t>Resistance to change</a:t>
            </a:r>
          </a:p>
          <a:p>
            <a:pPr lvl="1"/>
            <a:r>
              <a:rPr lang="en-AU" dirty="0" smtClean="0"/>
              <a:t>External barriers (organizational, policies, cost)</a:t>
            </a:r>
          </a:p>
          <a:p>
            <a:pPr lvl="1"/>
            <a:r>
              <a:rPr lang="en-AU" dirty="0" smtClean="0"/>
              <a:t>Lack of time and resources</a:t>
            </a:r>
          </a:p>
          <a:p>
            <a:pPr lvl="1"/>
            <a:r>
              <a:rPr lang="en-AU" dirty="0" smtClean="0"/>
              <a:t>Medico-legal issues</a:t>
            </a:r>
          </a:p>
          <a:p>
            <a:r>
              <a:rPr lang="en-AU" dirty="0" smtClean="0"/>
              <a:t>Patients</a:t>
            </a:r>
          </a:p>
          <a:p>
            <a:pPr lvl="1"/>
            <a:r>
              <a:rPr lang="en-AU" dirty="0" smtClean="0"/>
              <a:t>Low health literacy</a:t>
            </a:r>
          </a:p>
          <a:p>
            <a:pPr lvl="1"/>
            <a:r>
              <a:rPr lang="en-AU" dirty="0" smtClean="0"/>
              <a:t>Insufficient understanding of asthma and its management</a:t>
            </a:r>
          </a:p>
          <a:p>
            <a:pPr lvl="1"/>
            <a:r>
              <a:rPr lang="en-AU" dirty="0" smtClean="0"/>
              <a:t>Lack of agreement with recommendations</a:t>
            </a:r>
          </a:p>
          <a:p>
            <a:pPr lvl="1"/>
            <a:r>
              <a:rPr lang="en-AU" dirty="0" smtClean="0"/>
              <a:t>Cultural and economic barriers</a:t>
            </a:r>
          </a:p>
          <a:p>
            <a:pPr lvl="1"/>
            <a:r>
              <a:rPr lang="en-AU" dirty="0" smtClean="0"/>
              <a:t>Peer influence</a:t>
            </a:r>
          </a:p>
          <a:p>
            <a:pPr lvl="1"/>
            <a:r>
              <a:rPr lang="en-AU" dirty="0" smtClean="0"/>
              <a:t>Attitudes, beliefs, preferences, fears and misconceptions</a:t>
            </a:r>
            <a:endParaRPr lang="en-AU" dirty="0"/>
          </a:p>
        </p:txBody>
      </p:sp>
      <p:sp>
        <p:nvSpPr>
          <p:cNvPr id="4" name="Title 3"/>
          <p:cNvSpPr>
            <a:spLocks noGrp="1"/>
          </p:cNvSpPr>
          <p:nvPr>
            <p:ph type="title"/>
          </p:nvPr>
        </p:nvSpPr>
        <p:spPr/>
        <p:txBody>
          <a:bodyPr/>
          <a:lstStyle/>
          <a:p>
            <a:r>
              <a:rPr lang="en-AU" dirty="0" smtClean="0"/>
              <a:t>Examples of barriers to implementation</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8-3</a:t>
            </a:r>
            <a:endParaRPr lang="en-AU" sz="1200" i="1" dirty="0">
              <a:solidFill>
                <a:schemeClr val="bg1"/>
              </a:solidFill>
            </a:endParaRPr>
          </a:p>
        </p:txBody>
      </p:sp>
    </p:spTree>
    <p:extLst>
      <p:ext uri="{BB962C8B-B14F-4D97-AF65-F5344CB8AC3E}">
        <p14:creationId xmlns:p14="http://schemas.microsoft.com/office/powerpoint/2010/main" val="36932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smtClean="0"/>
              <a:t>Free ICS for </a:t>
            </a:r>
            <a:r>
              <a:rPr lang="en-AU"/>
              <a:t>patients with a recent hospital admission and/or severe </a:t>
            </a:r>
            <a:r>
              <a:rPr lang="en-AU" smtClean="0"/>
              <a:t>asthma (Brazil)</a:t>
            </a:r>
            <a:endParaRPr lang="en-AU"/>
          </a:p>
          <a:p>
            <a:r>
              <a:rPr lang="en-AU" smtClean="0"/>
              <a:t>Early </a:t>
            </a:r>
            <a:r>
              <a:rPr lang="en-AU"/>
              <a:t>treatment with ICS, guided self-management, reduction in exposure to tobacco smoke, improved access </a:t>
            </a:r>
            <a:r>
              <a:rPr lang="en-AU" smtClean="0"/>
              <a:t>to asthma education (Finnish asthma program)</a:t>
            </a:r>
            <a:endParaRPr lang="en-AU"/>
          </a:p>
          <a:p>
            <a:r>
              <a:rPr lang="en-AU" smtClean="0"/>
              <a:t>Self-inking </a:t>
            </a:r>
            <a:r>
              <a:rPr lang="en-AU"/>
              <a:t>stamp prompting assessment of asthma control and treatment </a:t>
            </a:r>
            <a:r>
              <a:rPr lang="en-AU" smtClean="0"/>
              <a:t>strategies (Canadian primary care)</a:t>
            </a:r>
            <a:endParaRPr lang="en-AU"/>
          </a:p>
          <a:p>
            <a:r>
              <a:rPr lang="en-AU" smtClean="0"/>
              <a:t>Use </a:t>
            </a:r>
            <a:r>
              <a:rPr lang="en-AU"/>
              <a:t>of individualized written asthma action plans as part of self-management </a:t>
            </a:r>
            <a:r>
              <a:rPr lang="en-AU" smtClean="0"/>
              <a:t>education (Cochrane review, 2004)</a:t>
            </a:r>
            <a:endParaRPr lang="en-AU"/>
          </a:p>
          <a:p>
            <a:r>
              <a:rPr lang="en-AU" smtClean="0"/>
              <a:t>An </a:t>
            </a:r>
            <a:r>
              <a:rPr lang="en-AU"/>
              <a:t>evidence-based care process model for acute and chronic pediatric asthma management, implemented </a:t>
            </a:r>
            <a:r>
              <a:rPr lang="en-AU" smtClean="0"/>
              <a:t>at multiple hospitals (USA)</a:t>
            </a:r>
            <a:endParaRPr lang="en-AU"/>
          </a:p>
        </p:txBody>
      </p:sp>
      <p:sp>
        <p:nvSpPr>
          <p:cNvPr id="3" name="Title 2"/>
          <p:cNvSpPr>
            <a:spLocks noGrp="1"/>
          </p:cNvSpPr>
          <p:nvPr>
            <p:ph type="title"/>
          </p:nvPr>
        </p:nvSpPr>
        <p:spPr/>
        <p:txBody>
          <a:bodyPr/>
          <a:lstStyle/>
          <a:p>
            <a:r>
              <a:rPr lang="en-AU"/>
              <a:t>Examples of high-impact interventions in asthma management</a:t>
            </a:r>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Box 8-4</a:t>
            </a:r>
            <a:endParaRPr lang="en-AU" sz="1200" i="1" dirty="0">
              <a:solidFill>
                <a:schemeClr val="bg1"/>
              </a:solidFill>
            </a:endParaRPr>
          </a:p>
        </p:txBody>
      </p:sp>
    </p:spTree>
    <p:extLst>
      <p:ext uri="{BB962C8B-B14F-4D97-AF65-F5344CB8AC3E}">
        <p14:creationId xmlns:p14="http://schemas.microsoft.com/office/powerpoint/2010/main" val="2943977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Global Initiative for Asthma (GINA)</a:t>
            </a:r>
            <a:br>
              <a:rPr lang="en-US"/>
            </a:br>
            <a:r>
              <a:rPr lang="en-US" sz="2200"/>
              <a:t/>
            </a:r>
            <a:br>
              <a:rPr lang="en-US" sz="2200"/>
            </a:br>
            <a:r>
              <a:rPr lang="en-US"/>
              <a:t>What’s new in GINA </a:t>
            </a:r>
            <a:r>
              <a:rPr lang="en-US" smtClean="0"/>
              <a:t>2018?</a:t>
            </a:r>
            <a:r>
              <a:rPr lang="en-US" sz="3600"/>
              <a:t/>
            </a:r>
            <a:br>
              <a:rPr lang="en-US" sz="3600"/>
            </a:br>
            <a:endParaRPr lang="en-AU"/>
          </a:p>
        </p:txBody>
      </p:sp>
    </p:spTree>
    <p:extLst>
      <p:ext uri="{BB962C8B-B14F-4D97-AF65-F5344CB8AC3E}">
        <p14:creationId xmlns:p14="http://schemas.microsoft.com/office/powerpoint/2010/main" val="67049211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www.ginasthma.org</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3979812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Rectangle 2"/>
          <p:cNvSpPr>
            <a:spLocks noChangeArrowheads="1"/>
          </p:cNvSpPr>
          <p:nvPr/>
        </p:nvSpPr>
        <p:spPr bwMode="auto">
          <a:xfrm>
            <a:off x="1219200" y="914400"/>
            <a:ext cx="1470025" cy="4483100"/>
          </a:xfrm>
          <a:prstGeom prst="rect">
            <a:avLst/>
          </a:prstGeom>
          <a:noFill/>
          <a:ln w="9525">
            <a:noFill/>
            <a:miter lim="800000"/>
            <a:headEnd/>
            <a:tailEnd/>
          </a:ln>
          <a:effectLst>
            <a:outerShdw dist="45791" dir="2021404" algn="ctr" rotWithShape="0">
              <a:srgbClr val="000000"/>
            </a:outerShdw>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noProof="0" dirty="0">
                <a:ln>
                  <a:noFill/>
                </a:ln>
                <a:solidFill>
                  <a:srgbClr val="134679"/>
                </a:solidFill>
                <a:effectLst/>
                <a:uLnTx/>
                <a:uFillTx/>
                <a:latin typeface="Arial" charset="0"/>
              </a:rPr>
              <a:t>G </a:t>
            </a:r>
            <a:br>
              <a:rPr kumimoji="0" lang="en-US" sz="9600" b="1" i="0" u="none" strike="noStrike" kern="0" cap="none" spc="0" normalizeH="0" noProof="0" dirty="0">
                <a:ln>
                  <a:noFill/>
                </a:ln>
                <a:solidFill>
                  <a:srgbClr val="134679"/>
                </a:solidFill>
                <a:effectLst/>
                <a:uLnTx/>
                <a:uFillTx/>
                <a:latin typeface="Arial" charset="0"/>
              </a:rPr>
            </a:br>
            <a:r>
              <a:rPr kumimoji="0" lang="en-US" sz="9600" b="1" i="0" u="none" strike="noStrike" kern="0" cap="none" spc="0" normalizeH="0" noProof="0" dirty="0">
                <a:ln>
                  <a:noFill/>
                </a:ln>
                <a:solidFill>
                  <a:srgbClr val="134679"/>
                </a:solidFill>
                <a:effectLst/>
                <a:uLnTx/>
                <a:uFillTx/>
                <a:latin typeface="Arial" charset="0"/>
              </a:rPr>
              <a:t>IN</a:t>
            </a:r>
            <a:br>
              <a:rPr kumimoji="0" lang="en-US" sz="9600" b="1" i="0" u="none" strike="noStrike" kern="0" cap="none" spc="0" normalizeH="0" noProof="0" dirty="0">
                <a:ln>
                  <a:noFill/>
                </a:ln>
                <a:solidFill>
                  <a:srgbClr val="134679"/>
                </a:solidFill>
                <a:effectLst/>
                <a:uLnTx/>
                <a:uFillTx/>
                <a:latin typeface="Arial" charset="0"/>
              </a:rPr>
            </a:br>
            <a:r>
              <a:rPr kumimoji="0" lang="en-US" sz="9600" b="1" i="0" u="none" strike="noStrike" kern="0" cap="none" spc="0" normalizeH="0" noProof="0" dirty="0">
                <a:ln>
                  <a:noFill/>
                </a:ln>
                <a:solidFill>
                  <a:srgbClr val="134679"/>
                </a:solidFill>
                <a:effectLst/>
                <a:uLnTx/>
                <a:uFillTx/>
                <a:latin typeface="Arial" charset="0"/>
              </a:rPr>
              <a:t>A</a:t>
            </a:r>
          </a:p>
        </p:txBody>
      </p:sp>
      <p:sp>
        <p:nvSpPr>
          <p:cNvPr id="5" name="Rectangle 3"/>
          <p:cNvSpPr>
            <a:spLocks noChangeArrowheads="1"/>
          </p:cNvSpPr>
          <p:nvPr/>
        </p:nvSpPr>
        <p:spPr bwMode="auto">
          <a:xfrm>
            <a:off x="2209800" y="1143000"/>
            <a:ext cx="5715000" cy="4117975"/>
          </a:xfrm>
          <a:prstGeom prst="rect">
            <a:avLst/>
          </a:prstGeom>
          <a:noFill/>
          <a:ln w="9525">
            <a:noFill/>
            <a:miter lim="800000"/>
            <a:headEnd/>
            <a:tailEnd/>
          </a:ln>
          <a:effectLst>
            <a:outerShdw dist="45791" dir="2021404" algn="ctr" rotWithShape="0">
              <a:schemeClr val="tx1"/>
            </a:outerShdw>
          </a:effectLst>
        </p:spPr>
        <p:txBody>
          <a:bodyPr>
            <a:spAutoFit/>
          </a:bodyPr>
          <a:lstStyle/>
          <a:p>
            <a:pPr eaLnBrk="1" hangingPunct="1">
              <a:lnSpc>
                <a:spcPct val="100000"/>
              </a:lnSpc>
              <a:spcBef>
                <a:spcPct val="50000"/>
              </a:spcBef>
              <a:defRPr/>
            </a:pPr>
            <a:r>
              <a:rPr lang="en-US" sz="6600" b="0" dirty="0" err="1">
                <a:solidFill>
                  <a:schemeClr val="bg1"/>
                </a:solidFill>
                <a:ea typeface="+mn-ea"/>
                <a:cs typeface="+mn-cs"/>
              </a:rPr>
              <a:t>lobal</a:t>
            </a:r>
            <a:r>
              <a:rPr lang="en-US" sz="6600" b="0" dirty="0">
                <a:solidFill>
                  <a:schemeClr val="bg1"/>
                </a:solidFill>
                <a:ea typeface="+mn-ea"/>
                <a:cs typeface="+mn-cs"/>
              </a:rPr>
              <a:t> </a:t>
            </a:r>
          </a:p>
          <a:p>
            <a:pPr eaLnBrk="1" hangingPunct="1">
              <a:lnSpc>
                <a:spcPct val="100000"/>
              </a:lnSpc>
              <a:spcBef>
                <a:spcPct val="50000"/>
              </a:spcBef>
              <a:defRPr/>
            </a:pPr>
            <a:r>
              <a:rPr lang="en-US" sz="6600" b="0" dirty="0">
                <a:solidFill>
                  <a:schemeClr val="bg1"/>
                </a:solidFill>
                <a:ea typeface="+mn-ea"/>
                <a:cs typeface="+mn-cs"/>
              </a:rPr>
              <a:t> </a:t>
            </a:r>
            <a:r>
              <a:rPr lang="en-US" sz="6600" b="0" dirty="0" err="1">
                <a:solidFill>
                  <a:schemeClr val="bg1"/>
                </a:solidFill>
                <a:ea typeface="+mn-ea"/>
                <a:cs typeface="+mn-cs"/>
              </a:rPr>
              <a:t>itiative</a:t>
            </a:r>
            <a:r>
              <a:rPr lang="en-US" sz="6600" b="0" dirty="0">
                <a:solidFill>
                  <a:schemeClr val="bg1"/>
                </a:solidFill>
                <a:ea typeface="+mn-ea"/>
                <a:cs typeface="+mn-cs"/>
              </a:rPr>
              <a:t> for </a:t>
            </a:r>
          </a:p>
          <a:p>
            <a:pPr eaLnBrk="1" hangingPunct="1">
              <a:lnSpc>
                <a:spcPct val="100000"/>
              </a:lnSpc>
              <a:spcBef>
                <a:spcPct val="50000"/>
              </a:spcBef>
              <a:defRPr/>
            </a:pPr>
            <a:r>
              <a:rPr lang="en-US" sz="6600" b="0" dirty="0" err="1">
                <a:solidFill>
                  <a:schemeClr val="bg1"/>
                </a:solidFill>
                <a:ea typeface="+mn-ea"/>
                <a:cs typeface="+mn-cs"/>
              </a:rPr>
              <a:t>sthma</a:t>
            </a:r>
            <a:endParaRPr lang="en-US" sz="6600" b="0" dirty="0">
              <a:solidFill>
                <a:schemeClr val="bg1"/>
              </a:solidFill>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886" y="3559091"/>
            <a:ext cx="2806590" cy="2881101"/>
          </a:xfrm>
          <a:prstGeom prst="rect">
            <a:avLst/>
          </a:prstGeom>
        </p:spPr>
      </p:pic>
      <p:sp>
        <p:nvSpPr>
          <p:cNvPr id="6" name="TextBox 1"/>
          <p:cNvSpPr txBox="1">
            <a:spLocks noChangeArrowheads="1"/>
          </p:cNvSpPr>
          <p:nvPr/>
        </p:nvSpPr>
        <p:spPr bwMode="auto">
          <a:xfrm>
            <a:off x="1523999" y="644019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for Asthma</a:t>
            </a:r>
          </a:p>
        </p:txBody>
      </p:sp>
      <p:sp>
        <p:nvSpPr>
          <p:cNvPr id="9" name="TextBox 1"/>
          <p:cNvSpPr txBox="1">
            <a:spLocks noChangeArrowheads="1"/>
          </p:cNvSpPr>
          <p:nvPr/>
        </p:nvSpPr>
        <p:spPr bwMode="auto">
          <a:xfrm>
            <a:off x="5744929" y="6447784"/>
            <a:ext cx="2299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l" eaLnBrk="1" hangingPunct="1"/>
            <a:r>
              <a:rPr lang="en-US" sz="1200" smtClean="0">
                <a:solidFill>
                  <a:srgbClr val="134679"/>
                </a:solidFill>
              </a:rPr>
              <a:t>www.ginasthma.org</a:t>
            </a:r>
            <a:endParaRPr lang="en-US" sz="1200" dirty="0">
              <a:solidFill>
                <a:srgbClr val="134679"/>
              </a:solidFill>
            </a:endParaRPr>
          </a:p>
        </p:txBody>
      </p:sp>
    </p:spTree>
    <p:extLst>
      <p:ext uri="{BB962C8B-B14F-4D97-AF65-F5344CB8AC3E}">
        <p14:creationId xmlns:p14="http://schemas.microsoft.com/office/powerpoint/2010/main" val="3750182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5"/>
            <a:ext cx="8527348" cy="5469361"/>
          </a:xfrm>
        </p:spPr>
        <p:txBody>
          <a:bodyPr>
            <a:normAutofit/>
          </a:bodyPr>
          <a:lstStyle/>
          <a:p>
            <a:r>
              <a:rPr lang="en-AU" smtClean="0"/>
              <a:t>Risk factors for exacerbations (flare-ups)</a:t>
            </a:r>
          </a:p>
          <a:p>
            <a:pPr lvl="1"/>
            <a:r>
              <a:rPr lang="en-AU"/>
              <a:t>Having uncontrolled asthma symptoms is an important risk factor for </a:t>
            </a:r>
            <a:r>
              <a:rPr lang="en-AU" smtClean="0"/>
              <a:t>exacerbations</a:t>
            </a:r>
          </a:p>
          <a:p>
            <a:pPr lvl="1"/>
            <a:r>
              <a:rPr lang="en-AU" smtClean="0"/>
              <a:t>GINA Box 2-2B lists other factors that, if </a:t>
            </a:r>
            <a:r>
              <a:rPr lang="en-AU"/>
              <a:t>present, increase the risk of exacerbations even if the patient has few </a:t>
            </a:r>
            <a:r>
              <a:rPr lang="en-AU" smtClean="0"/>
              <a:t>symptoms</a:t>
            </a:r>
          </a:p>
          <a:p>
            <a:pPr lvl="1"/>
            <a:r>
              <a:rPr lang="en-AU" smtClean="0"/>
              <a:t>These ‘independent’ risk factors are </a:t>
            </a:r>
            <a:r>
              <a:rPr lang="en-AU"/>
              <a:t>identified from analyses that have adjusted the </a:t>
            </a:r>
            <a:r>
              <a:rPr lang="en-AU" smtClean="0"/>
              <a:t>risk </a:t>
            </a:r>
            <a:r>
              <a:rPr lang="en-AU"/>
              <a:t>of exacerbations for </a:t>
            </a:r>
            <a:r>
              <a:rPr lang="en-AU" smtClean="0"/>
              <a:t>symptom control</a:t>
            </a:r>
          </a:p>
          <a:p>
            <a:r>
              <a:rPr lang="en-AU" smtClean="0"/>
              <a:t>Additional risk factors for exacerbations in GINA 2018 </a:t>
            </a:r>
            <a:endParaRPr lang="en-AU"/>
          </a:p>
          <a:p>
            <a:pPr lvl="1"/>
            <a:r>
              <a:rPr lang="en-AU" smtClean="0"/>
              <a:t>In </a:t>
            </a:r>
            <a:r>
              <a:rPr lang="en-AU"/>
              <a:t>Box </a:t>
            </a:r>
            <a:r>
              <a:rPr lang="en-AU" smtClean="0"/>
              <a:t>2-2B, </a:t>
            </a:r>
            <a:r>
              <a:rPr lang="en-AU"/>
              <a:t>higher bronchodilator reversibility has been added as an additional independent risk factor for exacerbations in both adults and </a:t>
            </a:r>
            <a:r>
              <a:rPr lang="en-AU" smtClean="0"/>
              <a:t>children </a:t>
            </a:r>
            <a:r>
              <a:rPr lang="en-AU" sz="1600" i="1" smtClean="0"/>
              <a:t>(Ulrik Chest 1995, Pongracic JACI 2016)</a:t>
            </a:r>
            <a:endParaRPr lang="en-AU" i="1" smtClean="0"/>
          </a:p>
          <a:p>
            <a:r>
              <a:rPr lang="en-AU" smtClean="0"/>
              <a:t>Additional risk factors for developing persistent airflow limitation</a:t>
            </a:r>
          </a:p>
          <a:p>
            <a:pPr lvl="1"/>
            <a:r>
              <a:rPr lang="en-AU" smtClean="0"/>
              <a:t>Pre-term </a:t>
            </a:r>
            <a:r>
              <a:rPr lang="en-AU"/>
              <a:t>birth, low birth weight and greater infant weight </a:t>
            </a:r>
            <a:r>
              <a:rPr lang="en-AU" smtClean="0"/>
              <a:t>gain have been added to the list of risk factors </a:t>
            </a:r>
            <a:r>
              <a:rPr lang="en-AU" sz="1600" i="1" smtClean="0"/>
              <a:t>(den Dekker 2016)</a:t>
            </a:r>
            <a:endParaRPr lang="en-AU" i="1"/>
          </a:p>
        </p:txBody>
      </p:sp>
      <p:sp>
        <p:nvSpPr>
          <p:cNvPr id="3" name="Title 2"/>
          <p:cNvSpPr>
            <a:spLocks noGrp="1"/>
          </p:cNvSpPr>
          <p:nvPr>
            <p:ph type="title"/>
          </p:nvPr>
        </p:nvSpPr>
        <p:spPr/>
        <p:txBody>
          <a:bodyPr/>
          <a:lstStyle/>
          <a:p>
            <a:r>
              <a:rPr lang="en-AU" smtClean="0"/>
              <a:t>Assessment of asthma – risk factors</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227636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auto">
          <a:xfrm>
            <a:off x="173038" y="250825"/>
            <a:ext cx="8232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eaLnBrk="1" hangingPunct="1"/>
            <a:r>
              <a:rPr lang="en-AU" altLang="en-US" dirty="0" smtClean="0">
                <a:ea typeface="ＭＳ Ｐゴシック" pitchFamily="34" charset="-128"/>
              </a:rPr>
              <a:t>Assessment of risk factors for poor asthma outcomes</a:t>
            </a:r>
          </a:p>
        </p:txBody>
      </p:sp>
      <p:sp>
        <p:nvSpPr>
          <p:cNvPr id="57353" name="TextBox 4"/>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dirty="0">
                <a:solidFill>
                  <a:srgbClr val="FFFFFF"/>
                </a:solidFill>
              </a:rPr>
              <a:t>GINA </a:t>
            </a:r>
            <a:r>
              <a:rPr lang="en-AU" altLang="en-US" sz="1200" i="1" dirty="0" smtClean="0">
                <a:solidFill>
                  <a:srgbClr val="FFFFFF"/>
                </a:solidFill>
              </a:rPr>
              <a:t>2018, </a:t>
            </a:r>
            <a:r>
              <a:rPr lang="en-AU" altLang="en-US" sz="1200" i="1" dirty="0">
                <a:solidFill>
                  <a:srgbClr val="FFFFFF"/>
                </a:solidFill>
              </a:rPr>
              <a:t>Box </a:t>
            </a:r>
            <a:r>
              <a:rPr lang="en-AU" altLang="en-US" sz="1200" i="1" dirty="0" smtClean="0">
                <a:solidFill>
                  <a:srgbClr val="FFFFFF"/>
                </a:solidFill>
              </a:rPr>
              <a:t>2-2B (4/4)</a:t>
            </a:r>
            <a:endParaRPr lang="en-AU" altLang="en-US" sz="1200" i="1" dirty="0">
              <a:solidFill>
                <a:srgbClr val="FFFFFF"/>
              </a:solidFill>
            </a:endParaRPr>
          </a:p>
        </p:txBody>
      </p:sp>
      <p:graphicFrame>
        <p:nvGraphicFramePr>
          <p:cNvPr id="7" name="Content Placeholder 3"/>
          <p:cNvGraphicFramePr>
            <a:graphicFrameLocks noGrp="1"/>
          </p:cNvGraphicFramePr>
          <p:nvPr>
            <p:extLst>
              <p:ext uri="{D42A27DB-BD31-4B8C-83A1-F6EECF244321}">
                <p14:modId xmlns:p14="http://schemas.microsoft.com/office/powerpoint/2010/main" val="3248156713"/>
              </p:ext>
            </p:extLst>
          </p:nvPr>
        </p:nvGraphicFramePr>
        <p:xfrm>
          <a:off x="587835" y="1045117"/>
          <a:ext cx="7542212" cy="5561602"/>
        </p:xfrm>
        <a:graphic>
          <a:graphicData uri="http://schemas.openxmlformats.org/drawingml/2006/table">
            <a:tbl>
              <a:tblPr/>
              <a:tblGrid>
                <a:gridCol w="7542212"/>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78" marB="7197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2514600">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0" marR="0" lvl="0" indent="0" algn="l" defTabSz="914400" rtl="0" eaLnBrk="1" fontAlgn="base" latinLnBrk="0" hangingPunct="1">
                        <a:lnSpc>
                          <a:spcPct val="100000"/>
                        </a:lnSpc>
                        <a:spcBef>
                          <a:spcPts val="300"/>
                        </a:spcBef>
                        <a:spcAft>
                          <a:spcPct val="0"/>
                        </a:spcAft>
                        <a:buClrTx/>
                        <a:buSzTx/>
                        <a:buFont typeface="Arial" pitchFamily="34" charset="0"/>
                        <a:buNone/>
                        <a:tabLst/>
                        <a:defRPr/>
                      </a:pPr>
                      <a:r>
                        <a:rPr kumimoji="0" lang="en-US"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Additional risk factors, even if the patient has few symptoms</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High SABA use (≥3 canisters/year)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Having ≥1 exacerbation in last 12 months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Low FEV</a:t>
                      </a:r>
                      <a:r>
                        <a:rPr kumimoji="0" lang="en-US" altLang="en-US" sz="1800" b="0" i="0" u="none" strike="noStrike" cap="none" normalizeH="0" baseline="-25000" smtClean="0">
                          <a:ln>
                            <a:noFill/>
                          </a:ln>
                          <a:solidFill>
                            <a:srgbClr val="134679"/>
                          </a:solidFill>
                          <a:effectLst/>
                          <a:latin typeface="Arial" pitchFamily="34" charset="0"/>
                          <a:ea typeface="ＭＳ Ｐゴシック" pitchFamily="34" charset="-128"/>
                          <a:cs typeface="Arial" pitchFamily="34" charset="0"/>
                        </a:rPr>
                        <a:t>1</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 higher bronchodilator reversibility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Incorrect inhaler technique and/or poor adherence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Smoking</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Obesity, chronic rhinosinusitis, pregnancy, blood eosinophilia</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Elevated FeNO in adults with allergic asthma taking ICS</a:t>
                      </a:r>
                      <a:endPar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Ever intubated for asthma</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fixed airflow limitation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78" marB="7197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No ICS treatment, smoking, occupational exposure, mucus hypersecretion, </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blood eosinophilia</a:t>
                      </a: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 pre-term birth, low birth weight</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20688">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600"/>
                        </a:spcBef>
                        <a:spcAft>
                          <a:spcPct val="0"/>
                        </a:spcAft>
                        <a:buClrTx/>
                        <a:buSzTx/>
                        <a:buFont typeface="Arial" pitchFamily="34" charset="0"/>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medication side-effects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40606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Frequent oral steroids, high dose/potent ICS, P450 inhibitors</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568750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smtClean="0"/>
              <a:t>Step 1</a:t>
            </a:r>
          </a:p>
          <a:p>
            <a:pPr lvl="1"/>
            <a:r>
              <a:rPr lang="en-AU"/>
              <a:t>It is explained that the reason ICS should be considered for patients with mild asthma (rather than prescribing SABA alone) is to reduce their risk of serious </a:t>
            </a:r>
            <a:r>
              <a:rPr lang="en-AU" smtClean="0"/>
              <a:t>exacerbations </a:t>
            </a:r>
            <a:r>
              <a:rPr lang="en-AU" sz="1600" i="1" smtClean="0"/>
              <a:t>(Pauwels, Lancet 2003; O’Byrne AJRCCM 2001; Reddel Lancet 2017)</a:t>
            </a:r>
            <a:r>
              <a:rPr lang="en-AU" smtClean="0"/>
              <a:t> </a:t>
            </a:r>
          </a:p>
          <a:p>
            <a:r>
              <a:rPr lang="en-AU" smtClean="0"/>
              <a:t>Steps 3-4</a:t>
            </a:r>
          </a:p>
          <a:p>
            <a:pPr lvl="1"/>
            <a:r>
              <a:rPr lang="en-AU" smtClean="0"/>
              <a:t>From the large FDA LABA safety studies: adding LABA to ICS in a combination inhaler reduces risk of exacerbations and improves symptoms and lung function, </a:t>
            </a:r>
            <a:r>
              <a:rPr lang="en-AU"/>
              <a:t>compared with the same dose of ICS alone, </a:t>
            </a:r>
            <a:r>
              <a:rPr lang="en-AU" smtClean="0"/>
              <a:t>but with </a:t>
            </a:r>
            <a:r>
              <a:rPr lang="en-AU"/>
              <a:t>only a small reduction in reliever use </a:t>
            </a:r>
            <a:r>
              <a:rPr lang="en-AU" sz="1600" i="1"/>
              <a:t>(Stempel </a:t>
            </a:r>
            <a:r>
              <a:rPr lang="en-AU" sz="1600" i="1" smtClean="0"/>
              <a:t>NEJM 2016</a:t>
            </a:r>
            <a:r>
              <a:rPr lang="en-AU" sz="1600" i="1"/>
              <a:t>, Peters </a:t>
            </a:r>
            <a:r>
              <a:rPr lang="en-AU" sz="1600" i="1" smtClean="0"/>
              <a:t>NEJM 2016)</a:t>
            </a:r>
            <a:endParaRPr lang="en-AU" i="1"/>
          </a:p>
          <a:p>
            <a:r>
              <a:rPr lang="en-AU" smtClean="0"/>
              <a:t>Step 5 and Box 3-14: management of severe asthma</a:t>
            </a:r>
          </a:p>
          <a:p>
            <a:pPr lvl="1"/>
            <a:r>
              <a:rPr lang="en-AU" smtClean="0"/>
              <a:t>Subcutaneous benralizumab (monoclonal anti-IL5 receptor </a:t>
            </a:r>
            <a:r>
              <a:rPr lang="el-GR" smtClean="0"/>
              <a:t>α</a:t>
            </a:r>
            <a:r>
              <a:rPr lang="en-AU" smtClean="0"/>
              <a:t> antibody) is another add-on treatment for patients aged ≥12 years with severe eosinophilic asthma </a:t>
            </a:r>
          </a:p>
          <a:p>
            <a:endParaRPr lang="en-AU" smtClean="0"/>
          </a:p>
          <a:p>
            <a:pPr lvl="1"/>
            <a:endParaRPr lang="en-AU"/>
          </a:p>
        </p:txBody>
      </p:sp>
      <p:sp>
        <p:nvSpPr>
          <p:cNvPr id="3" name="Title 2"/>
          <p:cNvSpPr>
            <a:spLocks noGrp="1"/>
          </p:cNvSpPr>
          <p:nvPr>
            <p:ph type="title"/>
          </p:nvPr>
        </p:nvSpPr>
        <p:spPr/>
        <p:txBody>
          <a:bodyPr/>
          <a:lstStyle/>
          <a:p>
            <a:r>
              <a:rPr lang="en-AU" smtClean="0"/>
              <a:t>Treatment steps – changes in 2018</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404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ea typeface="ヒラギノ角ゴ ProN W3" charset="-128"/>
              </a:rPr>
              <a:t>Stepwise management - pharmacotherapy</a:t>
            </a:r>
            <a:endParaRPr lang="en-AU"/>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4356" y="1063188"/>
            <a:ext cx="6010135" cy="55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7"/>
          <p:cNvSpPr>
            <a:spLocks/>
          </p:cNvSpPr>
          <p:nvPr/>
        </p:nvSpPr>
        <p:spPr bwMode="auto">
          <a:xfrm>
            <a:off x="7462838" y="4485151"/>
            <a:ext cx="1646237" cy="203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900" smtClean="0">
                <a:solidFill>
                  <a:srgbClr val="134679"/>
                </a:solidFill>
              </a:rPr>
              <a:t>*Not for children &lt;12 years</a:t>
            </a:r>
          </a:p>
          <a:p>
            <a:pPr eaLnBrk="1" hangingPunct="1">
              <a:spcBef>
                <a:spcPts val="600"/>
              </a:spcBef>
            </a:pPr>
            <a:r>
              <a:rPr lang="en-US" altLang="en-US" sz="900" smtClean="0">
                <a:solidFill>
                  <a:srgbClr val="134679"/>
                </a:solidFill>
              </a:rPr>
              <a:t>**For children 6-11 years, the </a:t>
            </a:r>
            <a:r>
              <a:rPr lang="en-US" altLang="en-US" sz="900" dirty="0">
                <a:solidFill>
                  <a:srgbClr val="134679"/>
                </a:solidFill>
              </a:rPr>
              <a:t>preferred Step </a:t>
            </a:r>
            <a:r>
              <a:rPr lang="en-US" altLang="en-US" sz="900">
                <a:solidFill>
                  <a:srgbClr val="134679"/>
                </a:solidFill>
              </a:rPr>
              <a:t>3 </a:t>
            </a:r>
            <a:r>
              <a:rPr lang="en-US" altLang="en-US" sz="900" smtClean="0">
                <a:solidFill>
                  <a:srgbClr val="134679"/>
                </a:solidFill>
              </a:rPr>
              <a:t>treatment is </a:t>
            </a:r>
            <a:r>
              <a:rPr lang="en-US" altLang="en-US" sz="900" dirty="0">
                <a:solidFill>
                  <a:srgbClr val="134679"/>
                </a:solidFill>
              </a:rPr>
              <a:t>medium dose ICS</a:t>
            </a:r>
          </a:p>
          <a:p>
            <a:pPr eaLnBrk="1" hangingPunct="1">
              <a:spcBef>
                <a:spcPts val="600"/>
              </a:spcBef>
            </a:pPr>
            <a:r>
              <a:rPr lang="en-US" altLang="en-US" sz="900" baseline="30000" smtClean="0">
                <a:solidFill>
                  <a:srgbClr val="134679"/>
                </a:solidFill>
              </a:rPr>
              <a:t>#</a:t>
            </a:r>
            <a:r>
              <a:rPr lang="en-US" altLang="en-US" sz="900" smtClean="0">
                <a:solidFill>
                  <a:srgbClr val="134679"/>
                </a:solidFill>
              </a:rPr>
              <a:t>For </a:t>
            </a:r>
            <a:r>
              <a:rPr lang="en-US" altLang="en-US" sz="900" dirty="0">
                <a:solidFill>
                  <a:srgbClr val="134679"/>
                </a:solidFill>
              </a:rPr>
              <a:t>patients prescribed BDP/</a:t>
            </a:r>
            <a:r>
              <a:rPr lang="en-US" altLang="en-US" sz="900" dirty="0" err="1">
                <a:solidFill>
                  <a:srgbClr val="134679"/>
                </a:solidFill>
              </a:rPr>
              <a:t>formoterol</a:t>
            </a:r>
            <a:r>
              <a:rPr lang="en-US" altLang="en-US" sz="900" dirty="0">
                <a:solidFill>
                  <a:srgbClr val="134679"/>
                </a:solidFill>
              </a:rPr>
              <a:t> or BUD/ </a:t>
            </a:r>
            <a:r>
              <a:rPr lang="en-US" altLang="en-US" sz="900" dirty="0" err="1">
                <a:solidFill>
                  <a:srgbClr val="134679"/>
                </a:solidFill>
              </a:rPr>
              <a:t>formoterol</a:t>
            </a:r>
            <a:r>
              <a:rPr lang="en-US" altLang="en-US" sz="900" dirty="0">
                <a:solidFill>
                  <a:srgbClr val="134679"/>
                </a:solidFill>
              </a:rPr>
              <a:t> maintenance and reliever </a:t>
            </a:r>
            <a:r>
              <a:rPr lang="en-US" altLang="en-US" sz="900" dirty="0" smtClean="0">
                <a:solidFill>
                  <a:srgbClr val="134679"/>
                </a:solidFill>
              </a:rPr>
              <a:t>therapy</a:t>
            </a:r>
          </a:p>
          <a:p>
            <a:pPr eaLnBrk="1" hangingPunct="1">
              <a:spcBef>
                <a:spcPts val="600"/>
              </a:spcBef>
            </a:pPr>
            <a:r>
              <a:rPr lang="en-AU" altLang="en-US" sz="900" smtClean="0">
                <a:solidFill>
                  <a:srgbClr val="134679"/>
                </a:solidFill>
                <a:sym typeface="Wingdings 2"/>
              </a:rPr>
              <a:t></a:t>
            </a:r>
            <a:r>
              <a:rPr lang="en-AU" altLang="en-US" sz="900" smtClean="0">
                <a:solidFill>
                  <a:srgbClr val="134679"/>
                </a:solidFill>
              </a:rPr>
              <a:t> </a:t>
            </a:r>
            <a:r>
              <a:rPr lang="en-AU" altLang="en-US" sz="900" dirty="0" err="1">
                <a:solidFill>
                  <a:srgbClr val="134679"/>
                </a:solidFill>
              </a:rPr>
              <a:t>Tiotropium</a:t>
            </a:r>
            <a:r>
              <a:rPr lang="en-AU" altLang="en-US" sz="900" dirty="0">
                <a:solidFill>
                  <a:srgbClr val="134679"/>
                </a:solidFill>
              </a:rPr>
              <a:t> </a:t>
            </a:r>
            <a:r>
              <a:rPr lang="en-AU" altLang="en-US" sz="900">
                <a:solidFill>
                  <a:srgbClr val="134679"/>
                </a:solidFill>
              </a:rPr>
              <a:t>by </a:t>
            </a:r>
            <a:r>
              <a:rPr lang="en-AU" altLang="en-US" sz="900" smtClean="0">
                <a:solidFill>
                  <a:srgbClr val="134679"/>
                </a:solidFill>
              </a:rPr>
              <a:t>mist </a:t>
            </a:r>
            <a:r>
              <a:rPr lang="en-AU" altLang="en-US" sz="900" dirty="0">
                <a:solidFill>
                  <a:srgbClr val="134679"/>
                </a:solidFill>
              </a:rPr>
              <a:t>inhaler </a:t>
            </a:r>
            <a:r>
              <a:rPr lang="en-AU" altLang="en-US" sz="900">
                <a:solidFill>
                  <a:srgbClr val="134679"/>
                </a:solidFill>
              </a:rPr>
              <a:t>is </a:t>
            </a:r>
            <a:r>
              <a:rPr lang="en-AU" altLang="en-US" sz="900" smtClean="0">
                <a:solidFill>
                  <a:srgbClr val="134679"/>
                </a:solidFill>
              </a:rPr>
              <a:t>an </a:t>
            </a:r>
            <a:r>
              <a:rPr lang="en-AU" altLang="en-US" sz="900" dirty="0">
                <a:solidFill>
                  <a:srgbClr val="134679"/>
                </a:solidFill>
              </a:rPr>
              <a:t>add-on treatment </a:t>
            </a:r>
            <a:r>
              <a:rPr lang="en-AU" altLang="en-US" sz="900">
                <a:solidFill>
                  <a:srgbClr val="134679"/>
                </a:solidFill>
              </a:rPr>
              <a:t>for </a:t>
            </a:r>
            <a:r>
              <a:rPr lang="en-AU" altLang="en-US" sz="900" smtClean="0">
                <a:solidFill>
                  <a:srgbClr val="134679"/>
                </a:solidFill>
              </a:rPr>
              <a:t>patients ≥12 years with </a:t>
            </a:r>
            <a:r>
              <a:rPr lang="en-AU" altLang="en-US" sz="900" dirty="0">
                <a:solidFill>
                  <a:srgbClr val="134679"/>
                </a:solidFill>
              </a:rPr>
              <a:t>a history </a:t>
            </a:r>
            <a:r>
              <a:rPr lang="en-AU" altLang="en-US" sz="900">
                <a:solidFill>
                  <a:srgbClr val="134679"/>
                </a:solidFill>
              </a:rPr>
              <a:t>of </a:t>
            </a:r>
            <a:r>
              <a:rPr lang="en-AU" altLang="en-US" sz="900" smtClean="0">
                <a:solidFill>
                  <a:srgbClr val="134679"/>
                </a:solidFill>
              </a:rPr>
              <a:t>exacerbations</a:t>
            </a:r>
            <a:endParaRPr lang="en-US" altLang="en-US" sz="900" dirty="0">
              <a:solidFill>
                <a:srgbClr val="134679"/>
              </a:solidFill>
            </a:endParaRPr>
          </a:p>
        </p:txBody>
      </p:sp>
      <p:sp>
        <p:nvSpPr>
          <p:cNvPr id="5" name="Rectangle 10"/>
          <p:cNvSpPr>
            <a:spLocks/>
          </p:cNvSpPr>
          <p:nvPr/>
        </p:nvSpPr>
        <p:spPr bwMode="auto">
          <a:xfrm>
            <a:off x="4853860" y="1412875"/>
            <a:ext cx="1968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dirty="0">
                <a:solidFill>
                  <a:prstClr val="black"/>
                </a:solidFill>
              </a:rPr>
              <a:t>Diagnosis</a:t>
            </a:r>
          </a:p>
          <a:p>
            <a:pPr eaLnBrk="1" hangingPunct="1">
              <a:lnSpc>
                <a:spcPct val="90000"/>
              </a:lnSpc>
              <a:spcBef>
                <a:spcPts val="525"/>
              </a:spcBef>
            </a:pPr>
            <a:r>
              <a:rPr lang="en-US" altLang="en-US" sz="1000" dirty="0">
                <a:solidFill>
                  <a:prstClr val="black"/>
                </a:solidFill>
              </a:rPr>
              <a:t>Symptom control &amp; risk factors</a:t>
            </a:r>
            <a:br>
              <a:rPr lang="en-US" altLang="en-US" sz="1000" dirty="0">
                <a:solidFill>
                  <a:prstClr val="black"/>
                </a:solidFill>
              </a:rPr>
            </a:br>
            <a:r>
              <a:rPr lang="en-US" altLang="en-US" sz="1000" dirty="0">
                <a:solidFill>
                  <a:prstClr val="black"/>
                </a:solidFill>
              </a:rPr>
              <a:t>(including lung function)</a:t>
            </a:r>
          </a:p>
          <a:p>
            <a:pPr eaLnBrk="1" hangingPunct="1">
              <a:lnSpc>
                <a:spcPct val="90000"/>
              </a:lnSpc>
              <a:spcBef>
                <a:spcPts val="525"/>
              </a:spcBef>
            </a:pPr>
            <a:r>
              <a:rPr lang="en-US" altLang="en-US" sz="1000" dirty="0">
                <a:solidFill>
                  <a:prstClr val="black"/>
                </a:solidFill>
              </a:rPr>
              <a:t>Inhaler technique &amp; adherence</a:t>
            </a:r>
          </a:p>
          <a:p>
            <a:pPr eaLnBrk="1" hangingPunct="1">
              <a:lnSpc>
                <a:spcPct val="90000"/>
              </a:lnSpc>
              <a:spcBef>
                <a:spcPts val="525"/>
              </a:spcBef>
            </a:pPr>
            <a:r>
              <a:rPr lang="en-US" altLang="en-US" sz="1000" dirty="0">
                <a:solidFill>
                  <a:prstClr val="black"/>
                </a:solidFill>
              </a:rPr>
              <a:t>Patient preference</a:t>
            </a:r>
          </a:p>
        </p:txBody>
      </p:sp>
      <p:sp>
        <p:nvSpPr>
          <p:cNvPr id="6" name="Rectangle 11"/>
          <p:cNvSpPr>
            <a:spLocks/>
          </p:cNvSpPr>
          <p:nvPr/>
        </p:nvSpPr>
        <p:spPr bwMode="auto">
          <a:xfrm>
            <a:off x="5103533" y="2843867"/>
            <a:ext cx="19939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Asthma medications</a:t>
            </a:r>
          </a:p>
          <a:p>
            <a:pPr eaLnBrk="1" hangingPunct="1">
              <a:lnSpc>
                <a:spcPct val="90000"/>
              </a:lnSpc>
              <a:spcBef>
                <a:spcPts val="525"/>
              </a:spcBef>
            </a:pPr>
            <a:r>
              <a:rPr lang="en-US" altLang="en-US" sz="1000">
                <a:solidFill>
                  <a:prstClr val="black"/>
                </a:solidFill>
              </a:rPr>
              <a:t>Non-pharmacological strategies</a:t>
            </a:r>
          </a:p>
          <a:p>
            <a:pPr eaLnBrk="1" hangingPunct="1">
              <a:lnSpc>
                <a:spcPct val="90000"/>
              </a:lnSpc>
              <a:spcBef>
                <a:spcPts val="525"/>
              </a:spcBef>
            </a:pPr>
            <a:r>
              <a:rPr lang="en-US" altLang="en-US" sz="1000">
                <a:solidFill>
                  <a:prstClr val="black"/>
                </a:solidFill>
              </a:rPr>
              <a:t>Treat modifiable risk factors</a:t>
            </a:r>
          </a:p>
        </p:txBody>
      </p:sp>
      <p:sp>
        <p:nvSpPr>
          <p:cNvPr id="7" name="Rectangle 12"/>
          <p:cNvSpPr>
            <a:spLocks/>
          </p:cNvSpPr>
          <p:nvPr/>
        </p:nvSpPr>
        <p:spPr bwMode="auto">
          <a:xfrm>
            <a:off x="1835150" y="2397779"/>
            <a:ext cx="1133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Symptoms</a:t>
            </a:r>
          </a:p>
          <a:p>
            <a:pPr eaLnBrk="1" hangingPunct="1">
              <a:lnSpc>
                <a:spcPct val="90000"/>
              </a:lnSpc>
              <a:spcBef>
                <a:spcPts val="525"/>
              </a:spcBef>
            </a:pPr>
            <a:r>
              <a:rPr lang="en-US" altLang="en-US" sz="1000">
                <a:solidFill>
                  <a:prstClr val="black"/>
                </a:solidFill>
              </a:rPr>
              <a:t>Exacerbations</a:t>
            </a:r>
          </a:p>
          <a:p>
            <a:pPr eaLnBrk="1" hangingPunct="1">
              <a:lnSpc>
                <a:spcPct val="90000"/>
              </a:lnSpc>
              <a:spcBef>
                <a:spcPts val="525"/>
              </a:spcBef>
            </a:pPr>
            <a:r>
              <a:rPr lang="en-US" altLang="en-US" sz="1000">
                <a:solidFill>
                  <a:prstClr val="black"/>
                </a:solidFill>
              </a:rPr>
              <a:t>Side-effects</a:t>
            </a:r>
          </a:p>
          <a:p>
            <a:pPr eaLnBrk="1" hangingPunct="1">
              <a:lnSpc>
                <a:spcPct val="90000"/>
              </a:lnSpc>
              <a:spcBef>
                <a:spcPts val="525"/>
              </a:spcBef>
            </a:pPr>
            <a:r>
              <a:rPr lang="en-US" altLang="en-US" sz="1000">
                <a:solidFill>
                  <a:prstClr val="black"/>
                </a:solidFill>
              </a:rPr>
              <a:t>Patient satisfaction</a:t>
            </a:r>
          </a:p>
          <a:p>
            <a:pPr eaLnBrk="1" hangingPunct="1">
              <a:lnSpc>
                <a:spcPct val="90000"/>
              </a:lnSpc>
              <a:spcBef>
                <a:spcPts val="525"/>
              </a:spcBef>
            </a:pPr>
            <a:r>
              <a:rPr lang="en-US" altLang="en-US" sz="1000">
                <a:solidFill>
                  <a:prstClr val="black"/>
                </a:solidFill>
              </a:rPr>
              <a:t>Lung function</a:t>
            </a:r>
          </a:p>
        </p:txBody>
      </p:sp>
      <p:sp>
        <p:nvSpPr>
          <p:cNvPr id="8" name="Rectangle 14"/>
          <p:cNvSpPr>
            <a:spLocks/>
          </p:cNvSpPr>
          <p:nvPr/>
        </p:nvSpPr>
        <p:spPr bwMode="auto">
          <a:xfrm>
            <a:off x="538163" y="5588654"/>
            <a:ext cx="800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solidFill>
                  <a:prstClr val="black"/>
                </a:solidFill>
                <a:latin typeface="Arial Italic" charset="0"/>
                <a:sym typeface="Arial Italic" charset="0"/>
              </a:rPr>
              <a:t>Other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controller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options</a:t>
            </a:r>
          </a:p>
        </p:txBody>
      </p:sp>
      <p:sp>
        <p:nvSpPr>
          <p:cNvPr id="9" name="Rectangle 15"/>
          <p:cNvSpPr>
            <a:spLocks/>
          </p:cNvSpPr>
          <p:nvPr/>
        </p:nvSpPr>
        <p:spPr bwMode="auto">
          <a:xfrm>
            <a:off x="601663" y="6270625"/>
            <a:ext cx="736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sym typeface="Arial Bold" charset="0"/>
              </a:rPr>
              <a:t>RELIEVER</a:t>
            </a:r>
          </a:p>
        </p:txBody>
      </p:sp>
      <p:sp>
        <p:nvSpPr>
          <p:cNvPr id="10" name="Rectangle 16"/>
          <p:cNvSpPr>
            <a:spLocks/>
          </p:cNvSpPr>
          <p:nvPr/>
        </p:nvSpPr>
        <p:spPr bwMode="auto">
          <a:xfrm>
            <a:off x="1437124" y="4583113"/>
            <a:ext cx="6175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1</a:t>
            </a:r>
          </a:p>
        </p:txBody>
      </p:sp>
      <p:sp>
        <p:nvSpPr>
          <p:cNvPr id="11" name="Rectangle 17"/>
          <p:cNvSpPr>
            <a:spLocks/>
          </p:cNvSpPr>
          <p:nvPr/>
        </p:nvSpPr>
        <p:spPr bwMode="auto">
          <a:xfrm>
            <a:off x="3128575" y="4583113"/>
            <a:ext cx="619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2</a:t>
            </a:r>
          </a:p>
        </p:txBody>
      </p:sp>
      <p:sp>
        <p:nvSpPr>
          <p:cNvPr id="12" name="Rectangle 18"/>
          <p:cNvSpPr>
            <a:spLocks/>
          </p:cNvSpPr>
          <p:nvPr/>
        </p:nvSpPr>
        <p:spPr bwMode="auto">
          <a:xfrm>
            <a:off x="4938886" y="4456113"/>
            <a:ext cx="8636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3</a:t>
            </a:r>
          </a:p>
        </p:txBody>
      </p:sp>
      <p:sp>
        <p:nvSpPr>
          <p:cNvPr id="13" name="Rectangle 19"/>
          <p:cNvSpPr>
            <a:spLocks/>
          </p:cNvSpPr>
          <p:nvPr/>
        </p:nvSpPr>
        <p:spPr bwMode="auto">
          <a:xfrm>
            <a:off x="5951386" y="4192588"/>
            <a:ext cx="7413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4</a:t>
            </a:r>
          </a:p>
        </p:txBody>
      </p:sp>
      <p:sp>
        <p:nvSpPr>
          <p:cNvPr id="14" name="Rectangle 20"/>
          <p:cNvSpPr>
            <a:spLocks/>
          </p:cNvSpPr>
          <p:nvPr/>
        </p:nvSpPr>
        <p:spPr bwMode="auto">
          <a:xfrm>
            <a:off x="6740068" y="3860800"/>
            <a:ext cx="6127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5</a:t>
            </a:r>
          </a:p>
        </p:txBody>
      </p:sp>
      <p:sp>
        <p:nvSpPr>
          <p:cNvPr id="15" name="Rectangle 21"/>
          <p:cNvSpPr>
            <a:spLocks/>
          </p:cNvSpPr>
          <p:nvPr/>
        </p:nvSpPr>
        <p:spPr bwMode="auto">
          <a:xfrm>
            <a:off x="1933187" y="5174644"/>
            <a:ext cx="3009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200" dirty="0">
                <a:solidFill>
                  <a:prstClr val="black"/>
                </a:solidFill>
              </a:rPr>
              <a:t>Low dose ICS</a:t>
            </a:r>
          </a:p>
        </p:txBody>
      </p:sp>
      <p:sp>
        <p:nvSpPr>
          <p:cNvPr id="16" name="Rectangle 22"/>
          <p:cNvSpPr>
            <a:spLocks/>
          </p:cNvSpPr>
          <p:nvPr/>
        </p:nvSpPr>
        <p:spPr bwMode="auto">
          <a:xfrm>
            <a:off x="1435536" y="5579745"/>
            <a:ext cx="6207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800" spc="-40" dirty="0">
                <a:solidFill>
                  <a:prstClr val="black">
                    <a:lumMod val="65000"/>
                    <a:lumOff val="35000"/>
                  </a:prstClr>
                </a:solidFill>
                <a:ea typeface="ＭＳ Ｐゴシック" charset="0"/>
                <a:cs typeface="Arial"/>
                <a:sym typeface="Arial Italic" charset="0"/>
              </a:rPr>
              <a:t>Consider low dose ICS </a:t>
            </a:r>
          </a:p>
        </p:txBody>
      </p:sp>
      <p:sp>
        <p:nvSpPr>
          <p:cNvPr id="17" name="Rectangle 23"/>
          <p:cNvSpPr>
            <a:spLocks/>
          </p:cNvSpPr>
          <p:nvPr/>
        </p:nvSpPr>
        <p:spPr bwMode="auto">
          <a:xfrm>
            <a:off x="1964937" y="5579745"/>
            <a:ext cx="2946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dirty="0">
                <a:solidFill>
                  <a:prstClr val="black">
                    <a:lumMod val="65000"/>
                    <a:lumOff val="35000"/>
                  </a:prstClr>
                </a:solidFill>
                <a:ea typeface="ＭＳ Ｐゴシック" charset="0"/>
                <a:cs typeface="Arial"/>
                <a:sym typeface="Arial Italic" charset="0"/>
              </a:rPr>
              <a:t>Leukotriene receptor antagonists (LTRA)</a:t>
            </a:r>
          </a:p>
          <a:p>
            <a:pPr algn="ctr">
              <a:defRPr/>
            </a:pPr>
            <a:r>
              <a:rPr lang="en-US" sz="850" i="1" kern="0" dirty="0">
                <a:solidFill>
                  <a:prstClr val="black">
                    <a:lumMod val="65000"/>
                    <a:lumOff val="35000"/>
                  </a:prstClr>
                </a:solidFill>
                <a:ea typeface="ＭＳ Ｐゴシック" charset="0"/>
                <a:cs typeface="Arial"/>
                <a:sym typeface="Arial Italic" charset="0"/>
              </a:rPr>
              <a:t>Low dose theophylline*</a:t>
            </a:r>
          </a:p>
        </p:txBody>
      </p:sp>
      <p:sp>
        <p:nvSpPr>
          <p:cNvPr id="18" name="Rectangle 24"/>
          <p:cNvSpPr>
            <a:spLocks/>
          </p:cNvSpPr>
          <p:nvPr/>
        </p:nvSpPr>
        <p:spPr bwMode="auto">
          <a:xfrm>
            <a:off x="4884458" y="5579745"/>
            <a:ext cx="972456"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800" spc="-10" dirty="0">
                <a:solidFill>
                  <a:prstClr val="black">
                    <a:lumMod val="65000"/>
                    <a:lumOff val="35000"/>
                  </a:prstClr>
                </a:solidFill>
                <a:ea typeface="ＭＳ Ｐゴシック" charset="0"/>
                <a:cs typeface="Arial"/>
                <a:sym typeface="Arial Italic" charset="0"/>
              </a:rPr>
              <a:t>Med/high dose ICS</a:t>
            </a:r>
          </a:p>
          <a:p>
            <a:pPr algn="ctr">
              <a:defRPr/>
            </a:pPr>
            <a:r>
              <a:rPr lang="en-US" sz="850" i="1" kern="800" spc="-10" dirty="0">
                <a:solidFill>
                  <a:prstClr val="black">
                    <a:lumMod val="65000"/>
                    <a:lumOff val="35000"/>
                  </a:prstClr>
                </a:solidFill>
                <a:ea typeface="ＭＳ Ｐゴシック" charset="0"/>
                <a:cs typeface="Arial"/>
                <a:sym typeface="Arial Italic" charset="0"/>
              </a:rPr>
              <a:t>Low </a:t>
            </a:r>
            <a:r>
              <a:rPr lang="en-US" sz="850" i="1" kern="800" spc="-10">
                <a:solidFill>
                  <a:prstClr val="black">
                    <a:lumMod val="65000"/>
                    <a:lumOff val="35000"/>
                  </a:prstClr>
                </a:solidFill>
                <a:ea typeface="ＭＳ Ｐゴシック" charset="0"/>
                <a:cs typeface="Arial"/>
                <a:sym typeface="Arial Italic" charset="0"/>
              </a:rPr>
              <a:t>dose </a:t>
            </a:r>
            <a:r>
              <a:rPr lang="en-US" sz="850" i="1" kern="800" spc="-10" smtClean="0">
                <a:solidFill>
                  <a:prstClr val="black">
                    <a:lumMod val="65000"/>
                    <a:lumOff val="35000"/>
                  </a:prstClr>
                </a:solidFill>
                <a:ea typeface="ＭＳ Ｐゴシック" charset="0"/>
                <a:cs typeface="Arial"/>
                <a:sym typeface="Arial Italic" charset="0"/>
              </a:rPr>
              <a:t>ICS + LTRA</a:t>
            </a:r>
            <a:endParaRPr lang="en-US" sz="850" i="1" kern="800" spc="-10" dirty="0">
              <a:solidFill>
                <a:prstClr val="black">
                  <a:lumMod val="65000"/>
                  <a:lumOff val="35000"/>
                </a:prstClr>
              </a:solidFill>
              <a:ea typeface="ＭＳ Ｐゴシック" charset="0"/>
              <a:cs typeface="Arial"/>
              <a:sym typeface="Arial Italic" charset="0"/>
            </a:endParaRPr>
          </a:p>
          <a:p>
            <a:pPr algn="ctr">
              <a:defRPr/>
            </a:pPr>
            <a:r>
              <a:rPr lang="en-US" sz="850" i="1" kern="800" spc="-10" dirty="0">
                <a:solidFill>
                  <a:prstClr val="black">
                    <a:lumMod val="65000"/>
                    <a:lumOff val="35000"/>
                  </a:prstClr>
                </a:solidFill>
                <a:ea typeface="ＭＳ Ｐゴシック" charset="0"/>
                <a:cs typeface="Arial"/>
                <a:sym typeface="Arial Italic" charset="0"/>
              </a:rPr>
              <a:t>(or + </a:t>
            </a:r>
            <a:r>
              <a:rPr lang="en-US" sz="850" i="1" kern="800" spc="-10" dirty="0" err="1">
                <a:solidFill>
                  <a:prstClr val="black">
                    <a:lumMod val="65000"/>
                    <a:lumOff val="35000"/>
                  </a:prstClr>
                </a:solidFill>
                <a:ea typeface="ＭＳ Ｐゴシック" charset="0"/>
                <a:cs typeface="Arial"/>
                <a:sym typeface="Arial Italic" charset="0"/>
              </a:rPr>
              <a:t>theoph</a:t>
            </a:r>
            <a:r>
              <a:rPr lang="en-US" sz="850" i="1" kern="800" spc="-10" dirty="0">
                <a:solidFill>
                  <a:prstClr val="black">
                    <a:lumMod val="65000"/>
                    <a:lumOff val="35000"/>
                  </a:prstClr>
                </a:solidFill>
                <a:ea typeface="ＭＳ Ｐゴシック" charset="0"/>
                <a:cs typeface="Arial"/>
                <a:sym typeface="Arial Italic" charset="0"/>
              </a:rPr>
              <a:t>*)</a:t>
            </a:r>
          </a:p>
        </p:txBody>
      </p:sp>
      <p:sp>
        <p:nvSpPr>
          <p:cNvPr id="19" name="Rectangle 27"/>
          <p:cNvSpPr>
            <a:spLocks/>
          </p:cNvSpPr>
          <p:nvPr/>
        </p:nvSpPr>
        <p:spPr bwMode="auto">
          <a:xfrm>
            <a:off x="1511300" y="6146800"/>
            <a:ext cx="35814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000" dirty="0">
                <a:solidFill>
                  <a:prstClr val="black">
                    <a:lumMod val="65000"/>
                    <a:lumOff val="35000"/>
                  </a:prstClr>
                </a:solidFill>
                <a:ea typeface="ＭＳ Ｐゴシック" charset="0"/>
                <a:cs typeface="ＭＳ Ｐゴシック" charset="0"/>
              </a:rPr>
              <a:t>As-needed short-acting beta</a:t>
            </a:r>
            <a:r>
              <a:rPr lang="en-US" sz="1000" baseline="13000" dirty="0">
                <a:solidFill>
                  <a:prstClr val="black">
                    <a:lumMod val="65000"/>
                    <a:lumOff val="35000"/>
                  </a:prstClr>
                </a:solidFill>
                <a:ea typeface="ＭＳ Ｐゴシック" charset="0"/>
                <a:cs typeface="ＭＳ Ｐゴシック" charset="0"/>
              </a:rPr>
              <a:t>2</a:t>
            </a:r>
            <a:r>
              <a:rPr lang="en-US" sz="1000" dirty="0">
                <a:solidFill>
                  <a:prstClr val="black">
                    <a:lumMod val="65000"/>
                    <a:lumOff val="35000"/>
                  </a:prstClr>
                </a:solidFill>
                <a:ea typeface="ＭＳ Ｐゴシック" charset="0"/>
                <a:cs typeface="ＭＳ Ｐゴシック" charset="0"/>
              </a:rPr>
              <a:t>-agonist (SABA)</a:t>
            </a:r>
          </a:p>
        </p:txBody>
      </p:sp>
      <p:sp>
        <p:nvSpPr>
          <p:cNvPr id="20" name="Rectangle 28"/>
          <p:cNvSpPr>
            <a:spLocks/>
          </p:cNvSpPr>
          <p:nvPr/>
        </p:nvSpPr>
        <p:spPr bwMode="auto">
          <a:xfrm>
            <a:off x="5143500" y="6146800"/>
            <a:ext cx="2159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000" dirty="0">
                <a:solidFill>
                  <a:prstClr val="black">
                    <a:lumMod val="65000"/>
                    <a:lumOff val="35000"/>
                  </a:prstClr>
                </a:solidFill>
                <a:ea typeface="ＭＳ Ｐゴシック" charset="0"/>
                <a:cs typeface="ＭＳ Ｐゴシック" charset="0"/>
              </a:rPr>
              <a:t>As-needed SABA or </a:t>
            </a:r>
            <a:br>
              <a:rPr lang="en-US" sz="1000" dirty="0">
                <a:solidFill>
                  <a:prstClr val="black">
                    <a:lumMod val="65000"/>
                    <a:lumOff val="35000"/>
                  </a:prstClr>
                </a:solidFill>
                <a:ea typeface="ＭＳ Ｐゴシック" charset="0"/>
                <a:cs typeface="ＭＳ Ｐゴシック" charset="0"/>
              </a:rPr>
            </a:br>
            <a:r>
              <a:rPr lang="en-US" sz="1000" dirty="0">
                <a:solidFill>
                  <a:prstClr val="black">
                    <a:lumMod val="65000"/>
                    <a:lumOff val="35000"/>
                  </a:prstClr>
                </a:solidFill>
                <a:ea typeface="ＭＳ Ｐゴシック" charset="0"/>
                <a:cs typeface="ＭＳ Ｐゴシック" charset="0"/>
              </a:rPr>
              <a:t>low </a:t>
            </a:r>
            <a:r>
              <a:rPr lang="en-US" sz="1000">
                <a:solidFill>
                  <a:prstClr val="black">
                    <a:lumMod val="65000"/>
                    <a:lumOff val="35000"/>
                  </a:prstClr>
                </a:solidFill>
                <a:ea typeface="ＭＳ Ｐゴシック" charset="0"/>
                <a:cs typeface="ＭＳ Ｐゴシック" charset="0"/>
              </a:rPr>
              <a:t>dose </a:t>
            </a:r>
            <a:r>
              <a:rPr lang="en-US" sz="1000" smtClean="0">
                <a:solidFill>
                  <a:prstClr val="black">
                    <a:lumMod val="65000"/>
                    <a:lumOff val="35000"/>
                  </a:prstClr>
                </a:solidFill>
                <a:ea typeface="ＭＳ Ｐゴシック" charset="0"/>
                <a:cs typeface="ＭＳ Ｐゴシック" charset="0"/>
              </a:rPr>
              <a:t>ICS/formoterol</a:t>
            </a:r>
            <a:r>
              <a:rPr lang="en-US" sz="1000" baseline="30000" smtClean="0">
                <a:solidFill>
                  <a:prstClr val="black">
                    <a:lumMod val="65000"/>
                    <a:lumOff val="35000"/>
                  </a:prstClr>
                </a:solidFill>
                <a:ea typeface="ＭＳ Ｐゴシック" charset="0"/>
                <a:cs typeface="ＭＳ Ｐゴシック" charset="0"/>
              </a:rPr>
              <a:t>#</a:t>
            </a:r>
            <a:endParaRPr lang="en-US" sz="1000" baseline="30000" dirty="0">
              <a:solidFill>
                <a:prstClr val="black">
                  <a:lumMod val="65000"/>
                  <a:lumOff val="35000"/>
                </a:prstClr>
              </a:solidFill>
              <a:ea typeface="ＭＳ Ｐゴシック" charset="0"/>
              <a:cs typeface="ＭＳ Ｐゴシック" charset="0"/>
            </a:endParaRPr>
          </a:p>
        </p:txBody>
      </p:sp>
      <p:sp>
        <p:nvSpPr>
          <p:cNvPr id="21" name="Rectangle 29"/>
          <p:cNvSpPr>
            <a:spLocks/>
          </p:cNvSpPr>
          <p:nvPr/>
        </p:nvSpPr>
        <p:spPr bwMode="auto">
          <a:xfrm>
            <a:off x="4925393" y="5065106"/>
            <a:ext cx="8905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Low dose </a:t>
            </a:r>
            <a:br>
              <a:rPr lang="en-US" altLang="en-US" sz="1000" dirty="0">
                <a:solidFill>
                  <a:prstClr val="black"/>
                </a:solidFill>
              </a:rPr>
            </a:br>
            <a:r>
              <a:rPr lang="en-US" altLang="en-US" sz="1000">
                <a:solidFill>
                  <a:prstClr val="black"/>
                </a:solidFill>
              </a:rPr>
              <a:t>ICS/LABA</a:t>
            </a:r>
            <a:r>
              <a:rPr lang="en-US" altLang="en-US" sz="1000" smtClean="0">
                <a:solidFill>
                  <a:prstClr val="black"/>
                </a:solidFill>
              </a:rPr>
              <a:t>**</a:t>
            </a:r>
            <a:endParaRPr lang="en-US" altLang="en-US" sz="1000" dirty="0">
              <a:solidFill>
                <a:prstClr val="black"/>
              </a:solidFill>
            </a:endParaRPr>
          </a:p>
        </p:txBody>
      </p:sp>
      <p:sp>
        <p:nvSpPr>
          <p:cNvPr id="22" name="Rectangle 30"/>
          <p:cNvSpPr>
            <a:spLocks/>
          </p:cNvSpPr>
          <p:nvPr/>
        </p:nvSpPr>
        <p:spPr bwMode="auto">
          <a:xfrm>
            <a:off x="5962498" y="4806344"/>
            <a:ext cx="7191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Med/high </a:t>
            </a:r>
            <a:br>
              <a:rPr lang="en-US" altLang="en-US" sz="1000" dirty="0">
                <a:solidFill>
                  <a:prstClr val="black"/>
                </a:solidFill>
              </a:rPr>
            </a:br>
            <a:r>
              <a:rPr lang="en-US" altLang="en-US" sz="1000" dirty="0">
                <a:solidFill>
                  <a:prstClr val="black"/>
                </a:solidFill>
              </a:rPr>
              <a:t>ICS/LABA</a:t>
            </a:r>
          </a:p>
        </p:txBody>
      </p:sp>
      <p:sp>
        <p:nvSpPr>
          <p:cNvPr id="23" name="Rectangle 14"/>
          <p:cNvSpPr>
            <a:spLocks/>
          </p:cNvSpPr>
          <p:nvPr/>
        </p:nvSpPr>
        <p:spPr bwMode="auto">
          <a:xfrm>
            <a:off x="468313" y="4676775"/>
            <a:ext cx="869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900" b="1">
                <a:solidFill>
                  <a:srgbClr val="134679"/>
                </a:solidFill>
                <a:sym typeface="Arial Bold" charset="0"/>
              </a:rPr>
              <a:t>PREFERRED </a:t>
            </a:r>
            <a:br>
              <a:rPr lang="en-US" altLang="en-US" sz="900" b="1">
                <a:solidFill>
                  <a:srgbClr val="134679"/>
                </a:solidFill>
                <a:sym typeface="Arial Bold" charset="0"/>
              </a:rPr>
            </a:br>
            <a:r>
              <a:rPr lang="en-US" altLang="en-US" sz="900" b="1">
                <a:solidFill>
                  <a:srgbClr val="134679"/>
                </a:solidFill>
                <a:sym typeface="Arial Bold" charset="0"/>
              </a:rPr>
              <a:t>CONTROLLER </a:t>
            </a:r>
            <a:br>
              <a:rPr lang="en-US" altLang="en-US" sz="900" b="1">
                <a:solidFill>
                  <a:srgbClr val="134679"/>
                </a:solidFill>
                <a:sym typeface="Arial Bold" charset="0"/>
              </a:rPr>
            </a:br>
            <a:r>
              <a:rPr lang="en-US" altLang="en-US" sz="900" b="1">
                <a:solidFill>
                  <a:srgbClr val="134679"/>
                </a:solidFill>
                <a:sym typeface="Arial Bold" charset="0"/>
              </a:rPr>
              <a:t>CHOICE</a:t>
            </a:r>
          </a:p>
          <a:p>
            <a:pPr eaLnBrk="1" hangingPunct="1">
              <a:lnSpc>
                <a:spcPct val="90000"/>
              </a:lnSpc>
            </a:pPr>
            <a:endParaRPr lang="en-US" altLang="en-US" sz="800" b="1">
              <a:solidFill>
                <a:prstClr val="black"/>
              </a:solidFill>
            </a:endParaRPr>
          </a:p>
        </p:txBody>
      </p:sp>
      <p:sp>
        <p:nvSpPr>
          <p:cNvPr id="24" name="Rectangle 23"/>
          <p:cNvSpPr/>
          <p:nvPr/>
        </p:nvSpPr>
        <p:spPr>
          <a:xfrm rot="18616622">
            <a:off x="3080766" y="2053971"/>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a:ln w="12700">
                  <a:noFill/>
                  <a:prstDash val="solid"/>
                </a:ln>
                <a:solidFill>
                  <a:prstClr val="white"/>
                </a:solidFill>
                <a:cs typeface="Arial"/>
              </a:rPr>
              <a:t>REVIEW RESPONSE</a:t>
            </a:r>
          </a:p>
        </p:txBody>
      </p:sp>
      <p:sp>
        <p:nvSpPr>
          <p:cNvPr id="25" name="Rectangle 24"/>
          <p:cNvSpPr/>
          <p:nvPr/>
        </p:nvSpPr>
        <p:spPr>
          <a:xfrm rot="3533141">
            <a:off x="3184010" y="2063406"/>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smtClean="0">
                <a:ln w="12700">
                  <a:noFill/>
                  <a:prstDash val="solid"/>
                </a:ln>
                <a:solidFill>
                  <a:prstClr val="white"/>
                </a:solidFill>
                <a:cs typeface="Arial"/>
              </a:rPr>
              <a:t>ASSESS</a:t>
            </a:r>
            <a:endParaRPr lang="en-AU" sz="1150" b="1" dirty="0">
              <a:ln w="12700">
                <a:noFill/>
                <a:prstDash val="solid"/>
              </a:ln>
              <a:solidFill>
                <a:prstClr val="white"/>
              </a:solidFill>
              <a:cs typeface="Arial"/>
            </a:endParaRPr>
          </a:p>
        </p:txBody>
      </p:sp>
      <p:sp>
        <p:nvSpPr>
          <p:cNvPr id="26" name="Rectangle 25"/>
          <p:cNvSpPr/>
          <p:nvPr/>
        </p:nvSpPr>
        <p:spPr>
          <a:xfrm rot="20756897">
            <a:off x="3212290" y="2471857"/>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1150" b="1" dirty="0">
                <a:ln w="12700">
                  <a:noFill/>
                  <a:prstDash val="solid"/>
                </a:ln>
                <a:solidFill>
                  <a:prstClr val="white"/>
                </a:solidFill>
                <a:ea typeface="ＭＳ Ｐゴシック" charset="0"/>
                <a:cs typeface="Arial"/>
              </a:rPr>
              <a:t>ADJUST TREATMENT</a:t>
            </a:r>
            <a:endParaRPr lang="en-US" sz="1150" b="1" dirty="0">
              <a:ln w="12700">
                <a:noFill/>
                <a:prstDash val="solid"/>
              </a:ln>
              <a:solidFill>
                <a:prstClr val="white"/>
              </a:solidFill>
              <a:ea typeface="ＭＳ Ｐゴシック" charset="0"/>
              <a:cs typeface="ＭＳ Ｐゴシック" charset="0"/>
            </a:endParaRPr>
          </a:p>
        </p:txBody>
      </p:sp>
      <p:sp>
        <p:nvSpPr>
          <p:cNvPr id="27" name="Rectangle 20"/>
          <p:cNvSpPr>
            <a:spLocks/>
          </p:cNvSpPr>
          <p:nvPr/>
        </p:nvSpPr>
        <p:spPr bwMode="auto">
          <a:xfrm>
            <a:off x="5853755" y="5579745"/>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a:solidFill>
                  <a:prstClr val="black">
                    <a:lumMod val="65000"/>
                    <a:lumOff val="35000"/>
                  </a:prstClr>
                </a:solidFill>
                <a:ea typeface="ＭＳ Ｐゴシック" charset="0"/>
                <a:cs typeface="Arial"/>
                <a:sym typeface="Arial Italic" charset="0"/>
              </a:rPr>
              <a:t>Add </a:t>
            </a:r>
            <a:r>
              <a:rPr lang="en-US" sz="850" i="1" kern="0" smtClean="0">
                <a:solidFill>
                  <a:prstClr val="black">
                    <a:lumMod val="65000"/>
                    <a:lumOff val="35000"/>
                  </a:prstClr>
                </a:solidFill>
                <a:ea typeface="ＭＳ Ｐゴシック" charset="0"/>
                <a:cs typeface="Arial"/>
                <a:sym typeface="Arial Italic" charset="0"/>
              </a:rPr>
              <a:t>tiotropium</a:t>
            </a:r>
            <a:r>
              <a:rPr lang="en-US" sz="850" kern="700">
                <a:solidFill>
                  <a:prstClr val="black">
                    <a:lumMod val="65000"/>
                    <a:lumOff val="35000"/>
                  </a:prstClr>
                </a:solidFill>
                <a:cs typeface="Arial"/>
              </a:rPr>
              <a:t>*</a:t>
            </a:r>
            <a:r>
              <a:rPr lang="en-US" sz="850" kern="700" baseline="30000">
                <a:solidFill>
                  <a:prstClr val="black">
                    <a:lumMod val="65000"/>
                    <a:lumOff val="35000"/>
                  </a:prstClr>
                </a:solidFill>
                <a:cs typeface="Arial"/>
                <a:sym typeface="Wingdings 2"/>
              </a:rPr>
              <a:t></a:t>
            </a:r>
            <a:endParaRPr lang="en-US" sz="850" i="1" kern="0" dirty="0">
              <a:solidFill>
                <a:prstClr val="black">
                  <a:lumMod val="65000"/>
                  <a:lumOff val="35000"/>
                </a:prstClr>
              </a:solidFill>
              <a:ea typeface="ＭＳ Ｐゴシック" charset="0"/>
              <a:cs typeface="Arial"/>
              <a:sym typeface="Arial Italic" charset="0"/>
            </a:endParaRPr>
          </a:p>
          <a:p>
            <a:pPr algn="ctr">
              <a:defRPr/>
            </a:pPr>
            <a:r>
              <a:rPr lang="en-US" sz="850" i="1" kern="0" smtClean="0">
                <a:solidFill>
                  <a:prstClr val="black">
                    <a:lumMod val="65000"/>
                    <a:lumOff val="35000"/>
                  </a:prstClr>
                </a:solidFill>
                <a:ea typeface="ＭＳ Ｐゴシック" charset="0"/>
                <a:cs typeface="Arial"/>
                <a:sym typeface="Arial Italic" charset="0"/>
              </a:rPr>
              <a:t>Med/high dose </a:t>
            </a:r>
            <a:br>
              <a:rPr lang="en-US" sz="850" i="1" kern="0" smtClean="0">
                <a:solidFill>
                  <a:prstClr val="black">
                    <a:lumMod val="65000"/>
                    <a:lumOff val="35000"/>
                  </a:prstClr>
                </a:solidFill>
                <a:ea typeface="ＭＳ Ｐゴシック" charset="0"/>
                <a:cs typeface="Arial"/>
                <a:sym typeface="Arial Italic" charset="0"/>
              </a:rPr>
            </a:br>
            <a:r>
              <a:rPr lang="en-US" sz="850" i="1" kern="0" smtClean="0">
                <a:solidFill>
                  <a:prstClr val="black">
                    <a:lumMod val="65000"/>
                    <a:lumOff val="35000"/>
                  </a:prstClr>
                </a:solidFill>
                <a:ea typeface="ＭＳ Ｐゴシック" charset="0"/>
                <a:cs typeface="Arial"/>
                <a:sym typeface="Arial Italic" charset="0"/>
              </a:rPr>
              <a:t>ICS + </a:t>
            </a:r>
            <a:r>
              <a:rPr lang="en-US" sz="850" i="1" kern="0" dirty="0" smtClean="0">
                <a:solidFill>
                  <a:prstClr val="black">
                    <a:lumMod val="65000"/>
                    <a:lumOff val="35000"/>
                  </a:prstClr>
                </a:solidFill>
                <a:ea typeface="ＭＳ Ｐゴシック" charset="0"/>
                <a:cs typeface="Arial"/>
                <a:sym typeface="Arial Italic" charset="0"/>
              </a:rPr>
              <a:t>LTRA </a:t>
            </a:r>
            <a:br>
              <a:rPr lang="en-US" sz="850" i="1" kern="0" dirty="0" smtClean="0">
                <a:solidFill>
                  <a:prstClr val="black">
                    <a:lumMod val="65000"/>
                    <a:lumOff val="35000"/>
                  </a:prstClr>
                </a:solidFill>
                <a:ea typeface="ＭＳ Ｐゴシック" charset="0"/>
                <a:cs typeface="Arial"/>
                <a:sym typeface="Arial Italic" charset="0"/>
              </a:rPr>
            </a:br>
            <a:r>
              <a:rPr lang="en-US" sz="850" i="1" kern="0" dirty="0" smtClean="0">
                <a:solidFill>
                  <a:prstClr val="black">
                    <a:lumMod val="65000"/>
                    <a:lumOff val="35000"/>
                  </a:prstClr>
                </a:solidFill>
                <a:ea typeface="ＭＳ Ｐゴシック" charset="0"/>
                <a:cs typeface="Arial"/>
                <a:sym typeface="Arial Italic" charset="0"/>
              </a:rPr>
              <a:t>(or + </a:t>
            </a:r>
            <a:r>
              <a:rPr lang="en-US" sz="850" i="1" kern="0" dirty="0" err="1" smtClean="0">
                <a:solidFill>
                  <a:prstClr val="black">
                    <a:lumMod val="65000"/>
                    <a:lumOff val="35000"/>
                  </a:prstClr>
                </a:solidFill>
                <a:ea typeface="ＭＳ Ｐゴシック" charset="0"/>
                <a:cs typeface="Arial"/>
                <a:sym typeface="Arial Italic" charset="0"/>
              </a:rPr>
              <a:t>theoph</a:t>
            </a:r>
            <a:r>
              <a:rPr lang="en-US" sz="850" i="1" kern="0" dirty="0" smtClean="0">
                <a:solidFill>
                  <a:prstClr val="black">
                    <a:lumMod val="65000"/>
                    <a:lumOff val="35000"/>
                  </a:prstClr>
                </a:solidFill>
                <a:ea typeface="ＭＳ Ｐゴシック" charset="0"/>
                <a:cs typeface="Arial"/>
                <a:sym typeface="Arial Italic" charset="0"/>
              </a:rPr>
              <a:t>*)</a:t>
            </a:r>
            <a:endParaRPr lang="en-US" sz="850" i="1" kern="0" dirty="0">
              <a:solidFill>
                <a:prstClr val="black">
                  <a:lumMod val="65000"/>
                  <a:lumOff val="35000"/>
                </a:prstClr>
              </a:solidFill>
              <a:ea typeface="ＭＳ Ｐゴシック" charset="0"/>
              <a:cs typeface="Arial"/>
              <a:sym typeface="Arial Italic" charset="0"/>
            </a:endParaRPr>
          </a:p>
        </p:txBody>
      </p:sp>
      <p:sp>
        <p:nvSpPr>
          <p:cNvPr id="28" name="Rectangle 21"/>
          <p:cNvSpPr>
            <a:spLocks/>
          </p:cNvSpPr>
          <p:nvPr/>
        </p:nvSpPr>
        <p:spPr bwMode="auto">
          <a:xfrm>
            <a:off x="6702699" y="5579745"/>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smtClean="0">
                <a:solidFill>
                  <a:prstClr val="black">
                    <a:lumMod val="65000"/>
                    <a:lumOff val="35000"/>
                  </a:prstClr>
                </a:solidFill>
                <a:ea typeface="ＭＳ Ｐゴシック" charset="0"/>
                <a:cs typeface="Arial"/>
                <a:sym typeface="Arial Italic" charset="0"/>
              </a:rPr>
              <a:t>Add </a:t>
            </a:r>
            <a:r>
              <a:rPr lang="en-US" sz="850" i="1" kern="0" dirty="0">
                <a:solidFill>
                  <a:prstClr val="black">
                    <a:lumMod val="65000"/>
                    <a:lumOff val="35000"/>
                  </a:prstClr>
                </a:solidFill>
                <a:ea typeface="ＭＳ Ｐゴシック" charset="0"/>
                <a:cs typeface="Arial"/>
                <a:sym typeface="Arial Italic" charset="0"/>
              </a:rPr>
              <a:t>low </a:t>
            </a:r>
            <a:br>
              <a:rPr lang="en-US" sz="850" i="1" kern="0" dirty="0">
                <a:solidFill>
                  <a:prstClr val="black">
                    <a:lumMod val="65000"/>
                    <a:lumOff val="35000"/>
                  </a:prstClr>
                </a:solidFill>
                <a:ea typeface="ＭＳ Ｐゴシック" charset="0"/>
                <a:cs typeface="Arial"/>
                <a:sym typeface="Arial Italic" charset="0"/>
              </a:rPr>
            </a:br>
            <a:r>
              <a:rPr lang="en-US" sz="850" i="1" kern="0" dirty="0">
                <a:solidFill>
                  <a:prstClr val="black">
                    <a:lumMod val="65000"/>
                    <a:lumOff val="35000"/>
                  </a:prstClr>
                </a:solidFill>
                <a:ea typeface="ＭＳ Ｐゴシック" charset="0"/>
                <a:cs typeface="Arial"/>
                <a:sym typeface="Arial Italic" charset="0"/>
              </a:rPr>
              <a:t>dose OCS</a:t>
            </a:r>
          </a:p>
        </p:txBody>
      </p:sp>
      <p:sp>
        <p:nvSpPr>
          <p:cNvPr id="29" name="Rectangle 34"/>
          <p:cNvSpPr>
            <a:spLocks/>
          </p:cNvSpPr>
          <p:nvPr/>
        </p:nvSpPr>
        <p:spPr bwMode="auto">
          <a:xfrm>
            <a:off x="6733377" y="4406361"/>
            <a:ext cx="626156" cy="7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900" kern="700">
                <a:solidFill>
                  <a:prstClr val="black"/>
                </a:solidFill>
                <a:cs typeface="Arial"/>
              </a:rPr>
              <a:t>Refer for add-on treatment </a:t>
            </a:r>
          </a:p>
          <a:p>
            <a:pPr algn="ctr">
              <a:lnSpc>
                <a:spcPct val="90000"/>
              </a:lnSpc>
              <a:defRPr/>
            </a:pPr>
            <a:r>
              <a:rPr lang="en-US" sz="750" kern="700">
                <a:solidFill>
                  <a:prstClr val="black"/>
                </a:solidFill>
                <a:cs typeface="Arial"/>
              </a:rPr>
              <a:t>e.g</a:t>
            </a:r>
            <a:r>
              <a:rPr lang="en-US" sz="750" kern="700" smtClean="0">
                <a:solidFill>
                  <a:prstClr val="black"/>
                </a:solidFill>
                <a:cs typeface="Arial"/>
              </a:rPr>
              <a:t>. </a:t>
            </a:r>
            <a:endParaRPr lang="en-US" sz="750" kern="700">
              <a:solidFill>
                <a:prstClr val="black"/>
              </a:solidFill>
              <a:cs typeface="Arial"/>
            </a:endParaRPr>
          </a:p>
          <a:p>
            <a:pPr algn="ctr">
              <a:lnSpc>
                <a:spcPct val="90000"/>
              </a:lnSpc>
              <a:defRPr/>
            </a:pPr>
            <a:r>
              <a:rPr lang="en-US" sz="750" kern="700" smtClean="0">
                <a:solidFill>
                  <a:prstClr val="black"/>
                </a:solidFill>
                <a:cs typeface="Arial"/>
              </a:rPr>
              <a:t>tiotropium,*</a:t>
            </a:r>
            <a:r>
              <a:rPr lang="en-US" sz="750" kern="700" baseline="30000" smtClean="0">
                <a:solidFill>
                  <a:prstClr val="black"/>
                </a:solidFill>
                <a:cs typeface="Arial"/>
                <a:sym typeface="Wingdings 2"/>
              </a:rPr>
              <a:t></a:t>
            </a:r>
            <a:r>
              <a:rPr lang="en-US" sz="750" kern="700" smtClean="0">
                <a:solidFill>
                  <a:prstClr val="black"/>
                </a:solidFill>
                <a:cs typeface="Arial"/>
              </a:rPr>
              <a:t> anti-IgE, </a:t>
            </a:r>
            <a:br>
              <a:rPr lang="en-US" sz="750" kern="700" smtClean="0">
                <a:solidFill>
                  <a:prstClr val="black"/>
                </a:solidFill>
                <a:cs typeface="Arial"/>
              </a:rPr>
            </a:br>
            <a:r>
              <a:rPr lang="en-US" sz="750" kern="700" smtClean="0">
                <a:solidFill>
                  <a:prstClr val="black"/>
                </a:solidFill>
                <a:cs typeface="Arial"/>
              </a:rPr>
              <a:t>anti-IL5*</a:t>
            </a:r>
            <a:endParaRPr lang="en-US" sz="750" kern="700">
              <a:solidFill>
                <a:prstClr val="black"/>
              </a:solidFill>
              <a:cs typeface="Arial"/>
            </a:endParaRPr>
          </a:p>
        </p:txBody>
      </p:sp>
      <p:sp>
        <p:nvSpPr>
          <p:cNvPr id="30" name="Rectangle 8"/>
          <p:cNvSpPr>
            <a:spLocks/>
          </p:cNvSpPr>
          <p:nvPr/>
        </p:nvSpPr>
        <p:spPr bwMode="auto">
          <a:xfrm>
            <a:off x="168275" y="6650038"/>
            <a:ext cx="2798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cs typeface="Arial" pitchFamily="34" charset="0"/>
                <a:sym typeface="Arial Italic" charset="0"/>
              </a:rPr>
              <a:t>GINA </a:t>
            </a:r>
            <a:r>
              <a:rPr lang="en-US" altLang="en-US" sz="1200" i="1" smtClean="0">
                <a:solidFill>
                  <a:srgbClr val="FFFFFF"/>
                </a:solidFill>
                <a:cs typeface="Arial" pitchFamily="34" charset="0"/>
                <a:sym typeface="Arial Italic" charset="0"/>
              </a:rPr>
              <a:t>2018, </a:t>
            </a:r>
            <a:r>
              <a:rPr lang="en-US" altLang="en-US" sz="1200" i="1" dirty="0">
                <a:solidFill>
                  <a:srgbClr val="FFFFFF"/>
                </a:solidFill>
                <a:cs typeface="Arial" pitchFamily="34" charset="0"/>
                <a:sym typeface="Arial Italic" charset="0"/>
              </a:rPr>
              <a:t>Box 3-5 </a:t>
            </a:r>
            <a:r>
              <a:rPr lang="en-US" altLang="en-US" sz="1200" i="1" dirty="0" smtClean="0">
                <a:solidFill>
                  <a:srgbClr val="FFFFFF"/>
                </a:solidFill>
                <a:cs typeface="Arial" pitchFamily="34" charset="0"/>
                <a:sym typeface="Arial Italic" charset="0"/>
              </a:rPr>
              <a:t> (2/8) (upper </a:t>
            </a:r>
            <a:r>
              <a:rPr lang="en-US" altLang="en-US" sz="1200" i="1" dirty="0">
                <a:solidFill>
                  <a:srgbClr val="FFFFFF"/>
                </a:solidFill>
                <a:cs typeface="Arial" pitchFamily="34" charset="0"/>
                <a:sym typeface="Arial Italic" charset="0"/>
              </a:rPr>
              <a:t>part)</a:t>
            </a:r>
          </a:p>
        </p:txBody>
      </p:sp>
    </p:spTree>
    <p:extLst>
      <p:ext uri="{BB962C8B-B14F-4D97-AF65-F5344CB8AC3E}">
        <p14:creationId xmlns:p14="http://schemas.microsoft.com/office/powerpoint/2010/main" val="1382301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smtClean="0"/>
              <a:t>Perimenstrual (catamenial) asthma – new section added</a:t>
            </a:r>
          </a:p>
          <a:p>
            <a:pPr lvl="1"/>
            <a:r>
              <a:rPr lang="en-US" smtClean="0"/>
              <a:t>Asthma worse premenstrually in ~20% women</a:t>
            </a:r>
          </a:p>
          <a:p>
            <a:pPr lvl="1"/>
            <a:r>
              <a:rPr lang="en-US" smtClean="0"/>
              <a:t>More common in older women, higher BMI, longer duration and more </a:t>
            </a:r>
            <a:r>
              <a:rPr lang="en-US"/>
              <a:t>severe </a:t>
            </a:r>
            <a:r>
              <a:rPr lang="en-US" smtClean="0"/>
              <a:t>asthma; often have dysmenorrhea, shorter cycles, longer bleeding; aspirin-exacerbated respiratory disease more common </a:t>
            </a:r>
            <a:r>
              <a:rPr lang="en-US" sz="1600" i="1" smtClean="0"/>
              <a:t>(</a:t>
            </a:r>
            <a:r>
              <a:rPr lang="en-AU" sz="1600" i="1" smtClean="0"/>
              <a:t>Sanchez-Ramos Exp Rev Respir Med 2017) </a:t>
            </a:r>
            <a:endParaRPr lang="en-US" sz="1600" i="1" smtClean="0"/>
          </a:p>
          <a:p>
            <a:pPr lvl="1"/>
            <a:r>
              <a:rPr lang="en-US" smtClean="0"/>
              <a:t>Add-on treatment: oral contraceptives and/or LTRA may be helpful </a:t>
            </a:r>
            <a:endParaRPr lang="en-AU"/>
          </a:p>
          <a:p>
            <a:r>
              <a:rPr lang="en-AU" smtClean="0"/>
              <a:t>The recommendation against stopping ICS during pregnancy has been reinforced</a:t>
            </a:r>
          </a:p>
          <a:p>
            <a:pPr lvl="1"/>
            <a:r>
              <a:rPr lang="en-AU" smtClean="0"/>
              <a:t>ICS reduce the risk of exacerbations in pregnancy (Evidence A) </a:t>
            </a:r>
            <a:r>
              <a:rPr lang="en-AU" sz="1600" i="1" smtClean="0"/>
              <a:t>(Schatz AAAI 2005; Murphy Clin Chest Med 2011)</a:t>
            </a:r>
            <a:endParaRPr lang="en-AU" i="1" smtClean="0"/>
          </a:p>
          <a:p>
            <a:pPr lvl="1"/>
            <a:r>
              <a:rPr lang="en-AU" smtClean="0"/>
              <a:t>Stopping ICS increases the risk of exacerbations in pregnancy (Evidence A) </a:t>
            </a:r>
            <a:r>
              <a:rPr lang="en-AU" sz="1600" i="1" smtClean="0"/>
              <a:t>(Murphy Thorax 2006)</a:t>
            </a:r>
            <a:endParaRPr lang="en-AU" i="1" smtClean="0"/>
          </a:p>
          <a:p>
            <a:endParaRPr lang="en-AU"/>
          </a:p>
        </p:txBody>
      </p:sp>
      <p:sp>
        <p:nvSpPr>
          <p:cNvPr id="3" name="Title 2"/>
          <p:cNvSpPr>
            <a:spLocks noGrp="1"/>
          </p:cNvSpPr>
          <p:nvPr>
            <p:ph type="title"/>
          </p:nvPr>
        </p:nvSpPr>
        <p:spPr/>
        <p:txBody>
          <a:bodyPr/>
          <a:lstStyle/>
          <a:p>
            <a:r>
              <a:rPr lang="en-AU" smtClean="0"/>
              <a:t>Perimenstrual asthma, and asthma in pregnancy</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38028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5"/>
            <a:ext cx="8527348" cy="5556447"/>
          </a:xfrm>
        </p:spPr>
        <p:txBody>
          <a:bodyPr>
            <a:normAutofit/>
          </a:bodyPr>
          <a:lstStyle/>
          <a:p>
            <a:r>
              <a:rPr lang="en-AU" smtClean="0"/>
              <a:t>FeNO is becoming </a:t>
            </a:r>
            <a:r>
              <a:rPr lang="en-AU"/>
              <a:t>more widely available in some countries</a:t>
            </a:r>
            <a:endParaRPr lang="en-AU" smtClean="0"/>
          </a:p>
          <a:p>
            <a:r>
              <a:rPr lang="en-AU" smtClean="0"/>
              <a:t>All sections on FeNO have been reviewed and updated</a:t>
            </a:r>
          </a:p>
          <a:p>
            <a:r>
              <a:rPr lang="en-AU"/>
              <a:t>Decisions about initial asthma treatment</a:t>
            </a:r>
          </a:p>
          <a:p>
            <a:pPr lvl="1"/>
            <a:r>
              <a:rPr lang="en-AU"/>
              <a:t>GINA recommends at least low dose ICS in almost all patients with asthma, to reduce risk of asthma </a:t>
            </a:r>
            <a:r>
              <a:rPr lang="en-AU" smtClean="0"/>
              <a:t>exacerbations </a:t>
            </a:r>
            <a:r>
              <a:rPr lang="en-AU"/>
              <a:t>and death</a:t>
            </a:r>
          </a:p>
          <a:p>
            <a:pPr lvl="2"/>
            <a:r>
              <a:rPr lang="en-AU"/>
              <a:t>SABA-only treatment </a:t>
            </a:r>
            <a:r>
              <a:rPr lang="en-AU" smtClean="0"/>
              <a:t>considered </a:t>
            </a:r>
            <a:r>
              <a:rPr lang="en-AU" u="sng" smtClean="0"/>
              <a:t>only</a:t>
            </a:r>
            <a:r>
              <a:rPr lang="en-AU" smtClean="0"/>
              <a:t> </a:t>
            </a:r>
            <a:r>
              <a:rPr lang="en-AU"/>
              <a:t>if symptoms &lt; </a:t>
            </a:r>
            <a:r>
              <a:rPr lang="en-AU" smtClean="0"/>
              <a:t>twice/month, </a:t>
            </a:r>
            <a:br>
              <a:rPr lang="en-AU" smtClean="0"/>
            </a:br>
            <a:r>
              <a:rPr lang="en-AU" smtClean="0"/>
              <a:t>no </a:t>
            </a:r>
            <a:r>
              <a:rPr lang="en-AU"/>
              <a:t>night waking, and no risk factors for exacerbations </a:t>
            </a:r>
          </a:p>
          <a:p>
            <a:pPr lvl="1"/>
            <a:r>
              <a:rPr lang="en-AU"/>
              <a:t>In non-smoking patients, FeNO &gt;50 ppb is associated with a good short-term response to ICS in symptoms and lung function</a:t>
            </a:r>
          </a:p>
          <a:p>
            <a:pPr lvl="1"/>
            <a:r>
              <a:rPr lang="en-AU" smtClean="0"/>
              <a:t>There </a:t>
            </a:r>
            <a:r>
              <a:rPr lang="en-AU"/>
              <a:t>are no studies examining the long-term </a:t>
            </a:r>
            <a:r>
              <a:rPr lang="en-AU" smtClean="0"/>
              <a:t>safety (</a:t>
            </a:r>
            <a:r>
              <a:rPr lang="en-AU"/>
              <a:t>i.e. for risk of </a:t>
            </a:r>
            <a:r>
              <a:rPr lang="en-AU" smtClean="0"/>
              <a:t>exacerbations) of </a:t>
            </a:r>
            <a:r>
              <a:rPr lang="en-AU"/>
              <a:t>withholding ICS if initial FeNO is low</a:t>
            </a:r>
          </a:p>
          <a:p>
            <a:pPr lvl="1"/>
            <a:r>
              <a:rPr lang="en-AU"/>
              <a:t>In patients with a diagnosis or suspected diagnosis of asthma, FeNO can support the decision to start ICS, but cannot safely be recommended for deciding against treatment with ICS</a:t>
            </a:r>
            <a:endParaRPr lang="en-AU" smtClean="0"/>
          </a:p>
          <a:p>
            <a:pPr lvl="1"/>
            <a:endParaRPr lang="en-AU" smtClean="0"/>
          </a:p>
          <a:p>
            <a:pPr lvl="1"/>
            <a:endParaRPr lang="en-AU" smtClean="0"/>
          </a:p>
          <a:p>
            <a:endParaRPr lang="en-AU"/>
          </a:p>
        </p:txBody>
      </p:sp>
      <p:sp>
        <p:nvSpPr>
          <p:cNvPr id="3" name="Title 2"/>
          <p:cNvSpPr>
            <a:spLocks noGrp="1"/>
          </p:cNvSpPr>
          <p:nvPr>
            <p:ph type="title"/>
          </p:nvPr>
        </p:nvSpPr>
        <p:spPr/>
        <p:txBody>
          <a:bodyPr/>
          <a:lstStyle/>
          <a:p>
            <a:r>
              <a:rPr lang="en-AU" smtClean="0"/>
              <a:t>Exhaled nitric oxide (FeNO)</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388187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5"/>
            <a:ext cx="8686800" cy="5556447"/>
          </a:xfrm>
        </p:spPr>
        <p:txBody>
          <a:bodyPr>
            <a:normAutofit/>
          </a:bodyPr>
          <a:lstStyle/>
          <a:p>
            <a:r>
              <a:rPr lang="en-AU" smtClean="0"/>
              <a:t>FeNO-guided treatment</a:t>
            </a:r>
          </a:p>
          <a:p>
            <a:pPr lvl="1"/>
            <a:r>
              <a:rPr lang="en-AU" smtClean="0"/>
              <a:t>Updated </a:t>
            </a:r>
            <a:r>
              <a:rPr lang="en-AU"/>
              <a:t>to reflect </a:t>
            </a:r>
            <a:r>
              <a:rPr lang="en-AU" smtClean="0"/>
              <a:t>new meta-analyses </a:t>
            </a:r>
            <a:r>
              <a:rPr lang="en-AU" sz="1600" i="1" smtClean="0"/>
              <a:t>(Petsky </a:t>
            </a:r>
            <a:r>
              <a:rPr lang="en-AU" sz="1600" i="1"/>
              <a:t>Cochrane </a:t>
            </a:r>
            <a:r>
              <a:rPr lang="en-AU" sz="1600" i="1" smtClean="0"/>
              <a:t>2016; Petsky Cochrane 2016) </a:t>
            </a:r>
            <a:r>
              <a:rPr lang="en-AU" smtClean="0"/>
              <a:t>that </a:t>
            </a:r>
            <a:r>
              <a:rPr lang="en-AU"/>
              <a:t>separately analyzed studies in which the control algorithm was reasonably close to current </a:t>
            </a:r>
            <a:r>
              <a:rPr lang="en-AU" smtClean="0"/>
              <a:t>clinical recommendations, </a:t>
            </a:r>
            <a:r>
              <a:rPr lang="en-AU"/>
              <a:t>and therefore provided a clinically relevant </a:t>
            </a:r>
            <a:r>
              <a:rPr lang="en-AU" smtClean="0"/>
              <a:t>comparator</a:t>
            </a:r>
          </a:p>
          <a:p>
            <a:pPr lvl="1"/>
            <a:r>
              <a:rPr lang="en-AU" u="sng" smtClean="0"/>
              <a:t>Children/adolescents</a:t>
            </a:r>
            <a:r>
              <a:rPr lang="en-AU" smtClean="0"/>
              <a:t>: </a:t>
            </a:r>
            <a:r>
              <a:rPr lang="en-AU"/>
              <a:t>FENO-guided treatment </a:t>
            </a:r>
            <a:r>
              <a:rPr lang="en-AU" smtClean="0"/>
              <a:t>was associated </a:t>
            </a:r>
            <a:r>
              <a:rPr lang="en-AU"/>
              <a:t>with significantly fewer exacerbations and lower exacerbation rate than </a:t>
            </a:r>
            <a:r>
              <a:rPr lang="en-AU" smtClean="0"/>
              <a:t>treatment </a:t>
            </a:r>
            <a:r>
              <a:rPr lang="en-AU"/>
              <a:t>based on current </a:t>
            </a:r>
            <a:r>
              <a:rPr lang="en-AU" smtClean="0"/>
              <a:t>guidelines</a:t>
            </a:r>
            <a:endParaRPr lang="en-AU" i="1" smtClean="0"/>
          </a:p>
          <a:p>
            <a:pPr lvl="1"/>
            <a:r>
              <a:rPr lang="en-AU" u="sng" smtClean="0"/>
              <a:t>Adults</a:t>
            </a:r>
            <a:r>
              <a:rPr lang="en-AU" smtClean="0"/>
              <a:t>: </a:t>
            </a:r>
            <a:r>
              <a:rPr lang="en-AU"/>
              <a:t>no significant difference </a:t>
            </a:r>
            <a:r>
              <a:rPr lang="en-AU" smtClean="0"/>
              <a:t>in exacerbations with </a:t>
            </a:r>
            <a:r>
              <a:rPr lang="en-AU"/>
              <a:t>FENO-guided treatment compared with treatment based on current </a:t>
            </a:r>
            <a:r>
              <a:rPr lang="en-AU" smtClean="0"/>
              <a:t>guidelines</a:t>
            </a:r>
          </a:p>
          <a:p>
            <a:pPr lvl="1"/>
            <a:r>
              <a:rPr lang="en-AU" smtClean="0"/>
              <a:t>FeNO-guided treatment is not recommended for the general asthma population at present</a:t>
            </a:r>
          </a:p>
          <a:p>
            <a:pPr lvl="1"/>
            <a:r>
              <a:rPr lang="en-AU" smtClean="0"/>
              <a:t>Further </a:t>
            </a:r>
            <a:r>
              <a:rPr lang="en-AU"/>
              <a:t>studies are needed to identify the populations most likely to </a:t>
            </a:r>
            <a:r>
              <a:rPr lang="en-AU" smtClean="0"/>
              <a:t>benefit, </a:t>
            </a:r>
            <a:r>
              <a:rPr lang="en-AU"/>
              <a:t>and the optimal frequency of </a:t>
            </a:r>
            <a:r>
              <a:rPr lang="en-AU" smtClean="0"/>
              <a:t>monitoring</a:t>
            </a:r>
          </a:p>
          <a:p>
            <a:pPr lvl="1"/>
            <a:endParaRPr lang="en-AU" smtClean="0"/>
          </a:p>
          <a:p>
            <a:pPr lvl="1"/>
            <a:endParaRPr lang="en-AU" smtClean="0"/>
          </a:p>
          <a:p>
            <a:endParaRPr lang="en-AU"/>
          </a:p>
        </p:txBody>
      </p:sp>
      <p:sp>
        <p:nvSpPr>
          <p:cNvPr id="3" name="Title 2"/>
          <p:cNvSpPr>
            <a:spLocks noGrp="1"/>
          </p:cNvSpPr>
          <p:nvPr>
            <p:ph type="title"/>
          </p:nvPr>
        </p:nvSpPr>
        <p:spPr/>
        <p:txBody>
          <a:bodyPr/>
          <a:lstStyle/>
          <a:p>
            <a:r>
              <a:rPr lang="en-AU" smtClean="0"/>
              <a:t>Exhaled nitric oxide (FeNO)</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414395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5"/>
            <a:ext cx="8527348" cy="5565517"/>
          </a:xfrm>
        </p:spPr>
        <p:txBody>
          <a:bodyPr>
            <a:normAutofit/>
          </a:bodyPr>
          <a:lstStyle/>
          <a:p>
            <a:r>
              <a:rPr lang="en-AU" smtClean="0"/>
              <a:t>In children ≤5 years with recurrent coughing and wheezing</a:t>
            </a:r>
          </a:p>
          <a:p>
            <a:pPr lvl="1"/>
            <a:r>
              <a:rPr lang="en-AU" smtClean="0"/>
              <a:t>Elevated FeNO recorded &gt;4 weeks from any URTI  predicts physician-diagnosed asthma at school age </a:t>
            </a:r>
            <a:r>
              <a:rPr lang="en-AU" sz="1600" i="1" smtClean="0"/>
              <a:t>(Singer 2013)</a:t>
            </a:r>
            <a:endParaRPr lang="en-AU" i="1" smtClean="0"/>
          </a:p>
          <a:p>
            <a:pPr lvl="1"/>
            <a:r>
              <a:rPr lang="en-AU" smtClean="0"/>
              <a:t>Elevated FeNO at age 4 increases the odds for wheezing, physician-diagnosed asthma and ICS use by school age, independent of clinical history and presence of specific IgE </a:t>
            </a:r>
            <a:br>
              <a:rPr lang="en-AU" smtClean="0"/>
            </a:br>
            <a:r>
              <a:rPr lang="en-AU" sz="1600" i="1" smtClean="0"/>
              <a:t>(Caudri JACI 2010)</a:t>
            </a:r>
            <a:endParaRPr lang="en-AU" i="1" smtClean="0"/>
          </a:p>
          <a:p>
            <a:pPr lvl="1"/>
            <a:endParaRPr lang="en-AU" smtClean="0"/>
          </a:p>
          <a:p>
            <a:pPr lvl="1"/>
            <a:endParaRPr lang="en-AU" smtClean="0"/>
          </a:p>
          <a:p>
            <a:pPr lvl="1"/>
            <a:endParaRPr lang="en-AU" smtClean="0"/>
          </a:p>
          <a:p>
            <a:endParaRPr lang="en-AU"/>
          </a:p>
        </p:txBody>
      </p:sp>
      <p:sp>
        <p:nvSpPr>
          <p:cNvPr id="3" name="Title 2"/>
          <p:cNvSpPr>
            <a:spLocks noGrp="1"/>
          </p:cNvSpPr>
          <p:nvPr>
            <p:ph type="title"/>
          </p:nvPr>
        </p:nvSpPr>
        <p:spPr/>
        <p:txBody>
          <a:bodyPr/>
          <a:lstStyle/>
          <a:p>
            <a:r>
              <a:rPr lang="en-AU" smtClean="0"/>
              <a:t>Exhaled nitric oxide (FeNO)</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2397047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smtClean="0"/>
              <a:t>Follow up all patients regularly after an exacerbation, until symptoms and lung function return to normal</a:t>
            </a:r>
          </a:p>
          <a:p>
            <a:pPr lvl="1"/>
            <a:r>
              <a:rPr lang="en-AU" dirty="0" smtClean="0"/>
              <a:t>Patients are at increased risk during recovery from an exacerbation</a:t>
            </a:r>
          </a:p>
          <a:p>
            <a:r>
              <a:rPr lang="en-AU" dirty="0" smtClean="0"/>
              <a:t>The opportunity</a:t>
            </a:r>
            <a:endParaRPr lang="en-AU" dirty="0"/>
          </a:p>
          <a:p>
            <a:pPr lvl="1"/>
            <a:r>
              <a:rPr lang="en-AU" dirty="0"/>
              <a:t>Exacerbations often represent failures in chronic asthma care, </a:t>
            </a:r>
            <a:br>
              <a:rPr lang="en-AU" dirty="0"/>
            </a:br>
            <a:r>
              <a:rPr lang="en-AU" dirty="0"/>
              <a:t>and they provide opportunities to review the patient’s asthma management </a:t>
            </a:r>
            <a:endParaRPr lang="en-AU" dirty="0" smtClean="0"/>
          </a:p>
          <a:p>
            <a:r>
              <a:rPr lang="en-AU" dirty="0" smtClean="0"/>
              <a:t>At follow-up visit(s), check:</a:t>
            </a:r>
          </a:p>
          <a:p>
            <a:pPr lvl="1"/>
            <a:r>
              <a:rPr lang="en-AU" dirty="0" smtClean="0"/>
              <a:t>The patient’s understanding of the cause of the flare-up</a:t>
            </a:r>
          </a:p>
          <a:p>
            <a:pPr lvl="1"/>
            <a:r>
              <a:rPr lang="en-AU" dirty="0" smtClean="0"/>
              <a:t>Modifiable risk factors, e.g. smoking</a:t>
            </a:r>
          </a:p>
          <a:p>
            <a:pPr lvl="1"/>
            <a:r>
              <a:rPr lang="en-AU" dirty="0" smtClean="0"/>
              <a:t>Adherence with medications, and understanding of </a:t>
            </a:r>
            <a:r>
              <a:rPr lang="en-AU" smtClean="0"/>
              <a:t>their purpose</a:t>
            </a:r>
          </a:p>
          <a:p>
            <a:pPr lvl="1"/>
            <a:r>
              <a:rPr lang="en-AU" smtClean="0">
                <a:solidFill>
                  <a:srgbClr val="F79646"/>
                </a:solidFill>
              </a:rPr>
              <a:t>SABA is being taken only as-needed, not regularly</a:t>
            </a:r>
            <a:endParaRPr lang="en-AU" dirty="0" smtClean="0">
              <a:solidFill>
                <a:srgbClr val="F79646"/>
              </a:solidFill>
            </a:endParaRPr>
          </a:p>
          <a:p>
            <a:pPr lvl="1"/>
            <a:r>
              <a:rPr lang="en-AU" dirty="0" smtClean="0"/>
              <a:t>Inhaler technique skills</a:t>
            </a:r>
          </a:p>
          <a:p>
            <a:pPr lvl="1"/>
            <a:r>
              <a:rPr lang="en-AU" dirty="0" smtClean="0"/>
              <a:t>Written asthma action plan</a:t>
            </a:r>
            <a:endParaRPr lang="en-AU" dirty="0"/>
          </a:p>
        </p:txBody>
      </p:sp>
      <p:sp>
        <p:nvSpPr>
          <p:cNvPr id="2" name="Title 1"/>
          <p:cNvSpPr>
            <a:spLocks noGrp="1"/>
          </p:cNvSpPr>
          <p:nvPr>
            <p:ph type="title"/>
          </p:nvPr>
        </p:nvSpPr>
        <p:spPr/>
        <p:txBody>
          <a:bodyPr/>
          <a:lstStyle/>
          <a:p>
            <a:r>
              <a:rPr lang="en-AU" dirty="0" smtClean="0"/>
              <a:t>Follow-up after </a:t>
            </a:r>
            <a:r>
              <a:rPr lang="en-AU" smtClean="0"/>
              <a:t>an asthma exacerbation</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4-5</a:t>
            </a:r>
            <a:endParaRPr lang="en-AU" sz="1200" i="1" dirty="0">
              <a:solidFill>
                <a:prstClr val="white"/>
              </a:solidFill>
            </a:endParaRPr>
          </a:p>
        </p:txBody>
      </p:sp>
    </p:spTree>
    <p:extLst>
      <p:ext uri="{BB962C8B-B14F-4D97-AF65-F5344CB8AC3E}">
        <p14:creationId xmlns:p14="http://schemas.microsoft.com/office/powerpoint/2010/main" val="215675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6"/>
            <a:ext cx="8686800" cy="5396790"/>
          </a:xfrm>
        </p:spPr>
        <p:txBody>
          <a:bodyPr>
            <a:normAutofit/>
          </a:bodyPr>
          <a:lstStyle/>
          <a:p>
            <a:r>
              <a:rPr lang="en-AU" smtClean="0"/>
              <a:t>“Asthma-COPD overlap” does not mean a single disease entity</a:t>
            </a:r>
          </a:p>
          <a:p>
            <a:pPr lvl="1"/>
            <a:r>
              <a:rPr lang="en-AU" smtClean="0"/>
              <a:t>It includes patients with several different forms of airways disease (phenotypes) caused by a range of different underlying mechanisms</a:t>
            </a:r>
          </a:p>
          <a:p>
            <a:r>
              <a:rPr lang="en-AU" smtClean="0"/>
              <a:t>Persistent airflow limitation may be found in:</a:t>
            </a:r>
          </a:p>
          <a:p>
            <a:pPr lvl="1"/>
            <a:r>
              <a:rPr lang="en-AU" smtClean="0"/>
              <a:t>Some children with asthma </a:t>
            </a:r>
            <a:r>
              <a:rPr lang="en-AU" sz="1600" i="1" smtClean="0"/>
              <a:t>(McGeachie NEJM 2016)</a:t>
            </a:r>
            <a:endParaRPr lang="en-AU" i="1" smtClean="0"/>
          </a:p>
          <a:p>
            <a:pPr lvl="1"/>
            <a:r>
              <a:rPr lang="en-AU" smtClean="0"/>
              <a:t>Many adults with a history of asthma </a:t>
            </a:r>
            <a:r>
              <a:rPr lang="en-AU" sz="1600" i="1" smtClean="0"/>
              <a:t>(Lange NEJM 2015)</a:t>
            </a:r>
            <a:endParaRPr lang="en-AU" i="1" smtClean="0"/>
          </a:p>
          <a:p>
            <a:pPr lvl="1"/>
            <a:r>
              <a:rPr lang="en-AU" smtClean="0"/>
              <a:t>Patients with low lung function in early adulthood with normal decline over time </a:t>
            </a:r>
            <a:r>
              <a:rPr lang="en-AU" sz="1600" i="1" smtClean="0"/>
              <a:t>(Lange NEJM 2015)</a:t>
            </a:r>
            <a:r>
              <a:rPr lang="en-AU" smtClean="0"/>
              <a:t> </a:t>
            </a:r>
          </a:p>
          <a:p>
            <a:pPr lvl="1"/>
            <a:r>
              <a:rPr lang="en-AU" smtClean="0"/>
              <a:t>Patients with normal lung function in early adulthood but rapid decline over time </a:t>
            </a:r>
            <a:r>
              <a:rPr lang="en-AU" sz="1600" i="1" smtClean="0"/>
              <a:t>(Lange NEJM 2015)</a:t>
            </a:r>
            <a:endParaRPr lang="en-AU" sz="1800" i="1" smtClean="0"/>
          </a:p>
          <a:p>
            <a:r>
              <a:rPr lang="en-AU" smtClean="0"/>
              <a:t>Treatment of patients with asthma-COPD overlap</a:t>
            </a:r>
          </a:p>
          <a:p>
            <a:pPr lvl="1"/>
            <a:r>
              <a:rPr lang="en-AU" smtClean="0"/>
              <a:t>Few studies – overlap patients are excluded from most RCTs</a:t>
            </a:r>
          </a:p>
          <a:p>
            <a:pPr lvl="1"/>
            <a:r>
              <a:rPr lang="en-AU" smtClean="0"/>
              <a:t>The interim safety recommendation for ICS to be included in treatment for patients with COPD and a history of asthma is supported by a well-designed case-control study </a:t>
            </a:r>
            <a:r>
              <a:rPr lang="en-AU" sz="1600" i="1" smtClean="0"/>
              <a:t>(Gershon JAMA 2014)</a:t>
            </a:r>
            <a:endParaRPr lang="en-AU" i="1"/>
          </a:p>
        </p:txBody>
      </p:sp>
      <p:sp>
        <p:nvSpPr>
          <p:cNvPr id="3" name="Title 2"/>
          <p:cNvSpPr>
            <a:spLocks noGrp="1"/>
          </p:cNvSpPr>
          <p:nvPr>
            <p:ph type="title"/>
          </p:nvPr>
        </p:nvSpPr>
        <p:spPr/>
        <p:txBody>
          <a:bodyPr/>
          <a:lstStyle/>
          <a:p>
            <a:r>
              <a:rPr lang="en-AU" smtClean="0"/>
              <a:t>Asthma-COPD overlap</a:t>
            </a:r>
            <a:endParaRPr lang="en-AU"/>
          </a:p>
        </p:txBody>
      </p:sp>
      <p:sp>
        <p:nvSpPr>
          <p:cNvPr id="6" name="TextBox 5"/>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335970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A summary of the new GINA strategy: a roadmap to asthma control</a:t>
            </a:r>
          </a:p>
          <a:p>
            <a:pPr lvl="1"/>
            <a:r>
              <a:rPr lang="en-US"/>
              <a:t>Reddel HK </a:t>
            </a:r>
            <a:r>
              <a:rPr lang="en-US" i="1"/>
              <a:t>et al</a:t>
            </a:r>
            <a:r>
              <a:rPr lang="en-US"/>
              <a:t>. Eur Respir J 2015; 46: 622-39 </a:t>
            </a:r>
            <a:r>
              <a:rPr lang="en-US">
                <a:solidFill>
                  <a:srgbClr val="F79646"/>
                </a:solidFill>
              </a:rPr>
              <a:t>(free full text)</a:t>
            </a:r>
          </a:p>
          <a:p>
            <a:pPr lvl="1"/>
            <a:r>
              <a:rPr lang="en-US"/>
              <a:t>Summarizes key changes in GINA 2014-15, with their rationale</a:t>
            </a:r>
          </a:p>
          <a:p>
            <a:pPr lvl="1"/>
            <a:r>
              <a:rPr lang="en-US"/>
              <a:t>We recommend that this article should be read as a companion piece to the GINA report itself </a:t>
            </a:r>
          </a:p>
          <a:p>
            <a:r>
              <a:rPr lang="en-US"/>
              <a:t>The GINA asthma strategy report: what's new for primary care? </a:t>
            </a:r>
          </a:p>
          <a:p>
            <a:pPr lvl="1"/>
            <a:r>
              <a:rPr lang="en-US"/>
              <a:t>Reddel HK, Levy ML. NPJ Prim Care Respir Med 2015; 25: 15050 </a:t>
            </a:r>
            <a:br>
              <a:rPr lang="en-US"/>
            </a:br>
            <a:r>
              <a:rPr lang="en-US">
                <a:solidFill>
                  <a:srgbClr val="F79646"/>
                </a:solidFill>
              </a:rPr>
              <a:t>(free full text)</a:t>
            </a:r>
          </a:p>
          <a:p>
            <a:pPr lvl="1"/>
            <a:r>
              <a:rPr lang="en-US"/>
              <a:t>Summary of key changes in the GINA report for primary care</a:t>
            </a:r>
            <a:endParaRPr lang="en-US" smtClean="0"/>
          </a:p>
          <a:p>
            <a:r>
              <a:rPr lang="en-US" smtClean="0"/>
              <a:t>GINA </a:t>
            </a:r>
            <a:r>
              <a:rPr lang="en-US"/>
              <a:t>2014: a global asthma strategy for a global </a:t>
            </a:r>
            <a:r>
              <a:rPr lang="en-US" smtClean="0"/>
              <a:t>problem</a:t>
            </a:r>
          </a:p>
          <a:p>
            <a:pPr lvl="1"/>
            <a:r>
              <a:rPr lang="en-US" smtClean="0"/>
              <a:t>Reddel </a:t>
            </a:r>
            <a:r>
              <a:rPr lang="en-US"/>
              <a:t>HK </a:t>
            </a:r>
            <a:r>
              <a:rPr lang="en-US" i="1"/>
              <a:t>et al</a:t>
            </a:r>
            <a:r>
              <a:rPr lang="en-US"/>
              <a:t>. </a:t>
            </a:r>
            <a:r>
              <a:rPr lang="en-US" smtClean="0"/>
              <a:t>Int </a:t>
            </a:r>
            <a:r>
              <a:rPr lang="en-US"/>
              <a:t>J Tuberc Lung Dis 2014; 18: </a:t>
            </a:r>
            <a:r>
              <a:rPr lang="en-US" smtClean="0"/>
              <a:t>505-6 </a:t>
            </a:r>
            <a:r>
              <a:rPr lang="en-US" smtClean="0">
                <a:solidFill>
                  <a:srgbClr val="F79646"/>
                </a:solidFill>
              </a:rPr>
              <a:t>(free full text)</a:t>
            </a:r>
          </a:p>
          <a:p>
            <a:pPr lvl="1"/>
            <a:r>
              <a:rPr lang="en-US" smtClean="0"/>
              <a:t>Emphasizing the distinction between population-level and individualized patient-level decisions</a:t>
            </a:r>
            <a:endParaRPr lang="en-US"/>
          </a:p>
          <a:p>
            <a:r>
              <a:rPr lang="en-US" smtClean="0"/>
              <a:t>The </a:t>
            </a:r>
            <a:r>
              <a:rPr lang="en-US"/>
              <a:t>revised 2014 GINA strategy report: opportunities for </a:t>
            </a:r>
            <a:r>
              <a:rPr lang="en-US" smtClean="0"/>
              <a:t>change</a:t>
            </a:r>
          </a:p>
          <a:p>
            <a:pPr lvl="1"/>
            <a:r>
              <a:rPr lang="en-US" smtClean="0"/>
              <a:t>Boulet </a:t>
            </a:r>
            <a:r>
              <a:rPr lang="en-US"/>
              <a:t>LP </a:t>
            </a:r>
            <a:r>
              <a:rPr lang="en-US" i="1"/>
              <a:t>et al</a:t>
            </a:r>
            <a:r>
              <a:rPr lang="en-US"/>
              <a:t>. </a:t>
            </a:r>
            <a:r>
              <a:rPr lang="en-US" smtClean="0"/>
              <a:t>Curr </a:t>
            </a:r>
            <a:r>
              <a:rPr lang="en-US"/>
              <a:t>Opin Pulm Med 2015; 21: </a:t>
            </a:r>
            <a:r>
              <a:rPr lang="en-US" smtClean="0"/>
              <a:t>1-7</a:t>
            </a:r>
          </a:p>
          <a:p>
            <a:pPr lvl="1"/>
            <a:r>
              <a:rPr lang="en-US" smtClean="0"/>
              <a:t>Describes the context that prompted key changes in the GINA report</a:t>
            </a:r>
          </a:p>
          <a:p>
            <a:endParaRPr lang="en-US" smtClean="0"/>
          </a:p>
          <a:p>
            <a:endParaRPr lang="en-AU"/>
          </a:p>
          <a:p>
            <a:endParaRPr lang="en-AU"/>
          </a:p>
        </p:txBody>
      </p:sp>
      <p:sp>
        <p:nvSpPr>
          <p:cNvPr id="3" name="Title 2"/>
          <p:cNvSpPr>
            <a:spLocks noGrp="1"/>
          </p:cNvSpPr>
          <p:nvPr>
            <p:ph type="title"/>
          </p:nvPr>
        </p:nvSpPr>
        <p:spPr/>
        <p:txBody>
          <a:bodyPr/>
          <a:lstStyle/>
          <a:p>
            <a:r>
              <a:rPr lang="en-AU" smtClean="0"/>
              <a:t>Peer-reviewed articles about GINA</a:t>
            </a:r>
            <a:endParaRPr lang="en-AU"/>
          </a:p>
        </p:txBody>
      </p:sp>
      <p:sp>
        <p:nvSpPr>
          <p:cNvPr id="4" name="Rectangle 7"/>
          <p:cNvSpPr>
            <a:spLocks/>
          </p:cNvSpPr>
          <p:nvPr/>
        </p:nvSpPr>
        <p:spPr bwMode="auto">
          <a:xfrm>
            <a:off x="160337" y="6640513"/>
            <a:ext cx="261189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smtClean="0">
                <a:solidFill>
                  <a:srgbClr val="FFFFFF"/>
                </a:solidFill>
                <a:latin typeface="Arial Italic" charset="0"/>
                <a:sym typeface="Arial Italic" charset="0"/>
              </a:rPr>
              <a:t>GINA 2018</a:t>
            </a:r>
            <a:endParaRPr lang="en-US" altLang="en-US" sz="1200" i="1" dirty="0">
              <a:solidFill>
                <a:srgbClr val="FFFFFF"/>
              </a:solidFill>
              <a:latin typeface="Arial Italic" charset="0"/>
              <a:sym typeface="Arial Italic" charset="0"/>
            </a:endParaRPr>
          </a:p>
        </p:txBody>
      </p:sp>
    </p:spTree>
    <p:extLst>
      <p:ext uri="{BB962C8B-B14F-4D97-AF65-F5344CB8AC3E}">
        <p14:creationId xmlns:p14="http://schemas.microsoft.com/office/powerpoint/2010/main" val="2846247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5"/>
            <a:ext cx="8527348" cy="5353247"/>
          </a:xfrm>
        </p:spPr>
        <p:txBody>
          <a:bodyPr>
            <a:normAutofit/>
          </a:bodyPr>
          <a:lstStyle/>
          <a:p>
            <a:r>
              <a:rPr lang="en-AU" smtClean="0"/>
              <a:t>Step 2 (initial controller treatment) for children </a:t>
            </a:r>
            <a:r>
              <a:rPr lang="en-AU"/>
              <a:t>with frequent viral-induced wheezing and with interval asthma </a:t>
            </a:r>
            <a:r>
              <a:rPr lang="en-AU" smtClean="0"/>
              <a:t>symptoms</a:t>
            </a:r>
          </a:p>
          <a:p>
            <a:pPr lvl="1"/>
            <a:r>
              <a:rPr lang="en-AU"/>
              <a:t>A trial of regular </a:t>
            </a:r>
            <a:r>
              <a:rPr lang="en-AU" smtClean="0"/>
              <a:t>low-dose ICS </a:t>
            </a:r>
            <a:r>
              <a:rPr lang="en-AU"/>
              <a:t>should be undertaken first</a:t>
            </a:r>
          </a:p>
          <a:p>
            <a:pPr lvl="1"/>
            <a:r>
              <a:rPr lang="en-AU" smtClean="0"/>
              <a:t>As-needed (prn) or episodic ICS may be considered</a:t>
            </a:r>
          </a:p>
          <a:p>
            <a:pPr lvl="1"/>
            <a:r>
              <a:rPr lang="en-AU" smtClean="0"/>
              <a:t>The reduction in exacerbations seems </a:t>
            </a:r>
            <a:r>
              <a:rPr lang="en-AU"/>
              <a:t>similar for regular and high dose episodic </a:t>
            </a:r>
            <a:r>
              <a:rPr lang="en-AU" smtClean="0"/>
              <a:t>ICS</a:t>
            </a:r>
            <a:r>
              <a:rPr lang="en-AU" sz="1600" i="1" smtClean="0"/>
              <a:t> (Kaiser Pediatr 2015)</a:t>
            </a:r>
            <a:endParaRPr lang="en-AU" i="1" smtClean="0"/>
          </a:p>
          <a:p>
            <a:pPr lvl="1"/>
            <a:r>
              <a:rPr lang="en-AU" smtClean="0"/>
              <a:t>LTRA  is another controller option</a:t>
            </a:r>
          </a:p>
          <a:p>
            <a:r>
              <a:rPr lang="en-AU" smtClean="0"/>
              <a:t>Step 3 (additional controller treatment)</a:t>
            </a:r>
          </a:p>
          <a:p>
            <a:pPr lvl="1"/>
            <a:r>
              <a:rPr lang="en-AU" smtClean="0"/>
              <a:t>First check diagnosis, exposures, inhaler technique, adherence</a:t>
            </a:r>
          </a:p>
          <a:p>
            <a:pPr lvl="1"/>
            <a:r>
              <a:rPr lang="en-AU" smtClean="0"/>
              <a:t>Preferred option is medium dose ICS</a:t>
            </a:r>
          </a:p>
          <a:p>
            <a:pPr lvl="1"/>
            <a:r>
              <a:rPr lang="en-AU"/>
              <a:t>L</a:t>
            </a:r>
            <a:r>
              <a:rPr lang="en-AU" smtClean="0"/>
              <a:t>ow-dose ICS + LTRA  is another </a:t>
            </a:r>
            <a:r>
              <a:rPr lang="en-AU"/>
              <a:t>controller </a:t>
            </a:r>
            <a:r>
              <a:rPr lang="en-AU" smtClean="0"/>
              <a:t>option</a:t>
            </a:r>
          </a:p>
          <a:p>
            <a:pPr lvl="2"/>
            <a:r>
              <a:rPr lang="en-AU" smtClean="0"/>
              <a:t>Blood </a:t>
            </a:r>
            <a:r>
              <a:rPr lang="en-AU"/>
              <a:t>eosinophils and atopy predict greater short-term response to moderate dose ICS than </a:t>
            </a:r>
            <a:r>
              <a:rPr lang="en-AU" smtClean="0"/>
              <a:t>to LTRA </a:t>
            </a:r>
            <a:r>
              <a:rPr lang="en-AU" sz="1600" i="1" smtClean="0"/>
              <a:t>(Fitzpatrick JACI 2016)</a:t>
            </a:r>
            <a:endParaRPr lang="en-AU" i="1" smtClean="0"/>
          </a:p>
          <a:p>
            <a:pPr lvl="2"/>
            <a:r>
              <a:rPr lang="en-AU" smtClean="0"/>
              <a:t>Relative </a:t>
            </a:r>
            <a:r>
              <a:rPr lang="en-AU"/>
              <a:t>cost of different treatment options in some countries may be relevant to controller </a:t>
            </a:r>
            <a:r>
              <a:rPr lang="en-AU" smtClean="0"/>
              <a:t>choices</a:t>
            </a:r>
            <a:endParaRPr lang="en-AU"/>
          </a:p>
          <a:p>
            <a:pPr lvl="1"/>
            <a:endParaRPr lang="en-AU" smtClean="0"/>
          </a:p>
          <a:p>
            <a:pPr lvl="1"/>
            <a:endParaRPr lang="en-AU"/>
          </a:p>
          <a:p>
            <a:pPr lvl="1"/>
            <a:endParaRPr lang="en-AU"/>
          </a:p>
        </p:txBody>
      </p:sp>
      <p:sp>
        <p:nvSpPr>
          <p:cNvPr id="3" name="Title 2"/>
          <p:cNvSpPr>
            <a:spLocks noGrp="1"/>
          </p:cNvSpPr>
          <p:nvPr>
            <p:ph type="title"/>
          </p:nvPr>
        </p:nvSpPr>
        <p:spPr/>
        <p:txBody>
          <a:bodyPr/>
          <a:lstStyle/>
          <a:p>
            <a:r>
              <a:rPr lang="en-AU" smtClean="0"/>
              <a:t>Children aged ≤5 years – key changes</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252362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noChangeArrowheads="1"/>
          </p:cNvPicPr>
          <p:nvPr/>
        </p:nvPicPr>
        <p:blipFill>
          <a:blip r:embed="rId2">
            <a:extLst>
              <a:ext uri="{28A0092B-C50C-407E-A947-70E740481C1C}">
                <a14:useLocalDpi xmlns:a14="http://schemas.microsoft.com/office/drawing/2010/main" val="0"/>
              </a:ext>
            </a:extLst>
          </a:blip>
          <a:srcRect t="2068" b="-2068"/>
          <a:stretch>
            <a:fillRect/>
          </a:stretch>
        </p:blipFill>
        <p:spPr bwMode="auto">
          <a:xfrm>
            <a:off x="1609725" y="1382713"/>
            <a:ext cx="670560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5565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875"/>
            <a:ext cx="8818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5652" name="Rectangle 6"/>
          <p:cNvSpPr>
            <a:spLocks noGrp="1" noChangeArrowheads="1"/>
          </p:cNvSpPr>
          <p:nvPr>
            <p:ph type="title"/>
          </p:nvPr>
        </p:nvSpPr>
        <p:spPr bwMode="auto">
          <a:xfrm>
            <a:off x="173038" y="249238"/>
            <a:ext cx="7596187" cy="135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77" tIns="32139" rIns="40630" bIns="32139" numCol="1" anchorCtr="0" compatLnSpc="1">
            <a:prstTxWarp prst="textNoShape">
              <a:avLst/>
            </a:prstTxWarp>
          </a:bodyPr>
          <a:lstStyle/>
          <a:p>
            <a:pPr marL="222250"/>
            <a:r>
              <a:rPr lang="en-US" altLang="en-US" sz="2500" smtClean="0">
                <a:ea typeface="ヒラギノ角ゴ ProN W3" charset="-128"/>
              </a:rPr>
              <a:t>Stepwise approach – pharmacotherapy </a:t>
            </a:r>
            <a:br>
              <a:rPr lang="en-US" altLang="en-US" sz="2500" smtClean="0">
                <a:ea typeface="ヒラギノ角ゴ ProN W3" charset="-128"/>
              </a:rPr>
            </a:br>
            <a:r>
              <a:rPr lang="en-US" altLang="en-US" sz="2500" smtClean="0">
                <a:ea typeface="ヒラギノ角ゴ ProN W3" charset="-128"/>
              </a:rPr>
              <a:t>(children ≤5 years)</a:t>
            </a:r>
          </a:p>
        </p:txBody>
      </p:sp>
      <p:sp>
        <p:nvSpPr>
          <p:cNvPr id="155653" name="Rectangle 8"/>
          <p:cNvSpPr>
            <a:spLocks/>
          </p:cNvSpPr>
          <p:nvPr/>
        </p:nvSpPr>
        <p:spPr bwMode="auto">
          <a:xfrm>
            <a:off x="211138" y="6662738"/>
            <a:ext cx="20621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2018, </a:t>
            </a:r>
            <a:r>
              <a:rPr lang="en-US" altLang="en-US" sz="1100" i="1" dirty="0">
                <a:solidFill>
                  <a:srgbClr val="FFFFFF"/>
                </a:solidFill>
                <a:latin typeface="Arial Italic" charset="0"/>
                <a:sym typeface="Arial Italic" charset="0"/>
              </a:rPr>
              <a:t>Box </a:t>
            </a:r>
            <a:r>
              <a:rPr lang="en-US" altLang="en-US" sz="1100" i="1" dirty="0" smtClean="0">
                <a:solidFill>
                  <a:srgbClr val="FFFFFF"/>
                </a:solidFill>
                <a:latin typeface="Arial Italic" charset="0"/>
                <a:sym typeface="Arial Italic" charset="0"/>
              </a:rPr>
              <a:t>6-5 (3/8)</a:t>
            </a:r>
            <a:endParaRPr lang="en-US" altLang="en-US" sz="1100" i="1" dirty="0">
              <a:solidFill>
                <a:srgbClr val="FFFFFF"/>
              </a:solidFill>
              <a:latin typeface="Arial Italic" charset="0"/>
              <a:sym typeface="Arial Italic" charset="0"/>
            </a:endParaRPr>
          </a:p>
        </p:txBody>
      </p:sp>
      <p:sp>
        <p:nvSpPr>
          <p:cNvPr id="155654" name="Rectangle 10"/>
          <p:cNvSpPr>
            <a:spLocks/>
          </p:cNvSpPr>
          <p:nvPr/>
        </p:nvSpPr>
        <p:spPr bwMode="auto">
          <a:xfrm>
            <a:off x="1751013" y="5022632"/>
            <a:ext cx="9366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solidFill>
                  <a:prstClr val="black"/>
                </a:solidFill>
              </a:rPr>
              <a:t>Infrequent</a:t>
            </a:r>
            <a:br>
              <a:rPr lang="en-US" altLang="en-US" sz="1000">
                <a:solidFill>
                  <a:prstClr val="black"/>
                </a:solidFill>
              </a:rPr>
            </a:br>
            <a:r>
              <a:rPr lang="en-US" altLang="en-US" sz="1000">
                <a:solidFill>
                  <a:prstClr val="black"/>
                </a:solidFill>
              </a:rPr>
              <a:t>viral wheezing and no or </a:t>
            </a:r>
            <a:br>
              <a:rPr lang="en-US" altLang="en-US" sz="1000">
                <a:solidFill>
                  <a:prstClr val="black"/>
                </a:solidFill>
              </a:rPr>
            </a:br>
            <a:r>
              <a:rPr lang="en-US" altLang="en-US" sz="1000">
                <a:solidFill>
                  <a:prstClr val="black"/>
                </a:solidFill>
              </a:rPr>
              <a:t>few interval symptoms</a:t>
            </a:r>
          </a:p>
        </p:txBody>
      </p:sp>
      <p:sp>
        <p:nvSpPr>
          <p:cNvPr id="155655" name="Rectangle 11"/>
          <p:cNvSpPr>
            <a:spLocks/>
          </p:cNvSpPr>
          <p:nvPr/>
        </p:nvSpPr>
        <p:spPr bwMode="auto">
          <a:xfrm>
            <a:off x="2714625" y="5022632"/>
            <a:ext cx="322421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563"/>
              </a:spcBef>
            </a:pPr>
            <a:r>
              <a:rPr lang="en-US" altLang="en-US" sz="1000">
                <a:solidFill>
                  <a:prstClr val="black"/>
                </a:solidFill>
              </a:rPr>
              <a:t>Symptom pattern consistent with asthma </a:t>
            </a:r>
            <a:br>
              <a:rPr lang="en-US" altLang="en-US" sz="1000">
                <a:solidFill>
                  <a:prstClr val="black"/>
                </a:solidFill>
              </a:rPr>
            </a:br>
            <a:r>
              <a:rPr lang="en-US" altLang="en-US" sz="1000">
                <a:solidFill>
                  <a:prstClr val="black"/>
                </a:solidFill>
              </a:rPr>
              <a:t>and asthma symptoms not well-controlled, or </a:t>
            </a:r>
            <a:br>
              <a:rPr lang="en-US" altLang="en-US" sz="1000">
                <a:solidFill>
                  <a:prstClr val="black"/>
                </a:solidFill>
              </a:rPr>
            </a:br>
            <a:r>
              <a:rPr lang="en-US" altLang="en-US" sz="1000">
                <a:solidFill>
                  <a:prstClr val="black"/>
                </a:solidFill>
              </a:rPr>
              <a:t>≥3 exacerbations per year </a:t>
            </a:r>
          </a:p>
          <a:p>
            <a:pPr eaLnBrk="1" hangingPunct="1">
              <a:lnSpc>
                <a:spcPct val="110000"/>
              </a:lnSpc>
              <a:spcBef>
                <a:spcPts val="563"/>
              </a:spcBef>
            </a:pPr>
            <a:r>
              <a:rPr lang="en-US" altLang="en-US" sz="1000">
                <a:solidFill>
                  <a:prstClr val="black"/>
                </a:solidFill>
              </a:rPr>
              <a:t>Symptom pattern not consistent with asthma but wheezing episodes occur frequently, e.g. every </a:t>
            </a:r>
            <a:br>
              <a:rPr lang="en-US" altLang="en-US" sz="1000">
                <a:solidFill>
                  <a:prstClr val="black"/>
                </a:solidFill>
              </a:rPr>
            </a:br>
            <a:r>
              <a:rPr lang="en-US" altLang="en-US" sz="1000">
                <a:solidFill>
                  <a:prstClr val="black"/>
                </a:solidFill>
              </a:rPr>
              <a:t>6–8 weeks. </a:t>
            </a:r>
            <a:br>
              <a:rPr lang="en-US" altLang="en-US" sz="1000">
                <a:solidFill>
                  <a:prstClr val="black"/>
                </a:solidFill>
              </a:rPr>
            </a:br>
            <a:r>
              <a:rPr lang="en-US" altLang="en-US" sz="1000">
                <a:solidFill>
                  <a:prstClr val="black"/>
                </a:solidFill>
              </a:rPr>
              <a:t>Give diagnostic trial for 3 months.</a:t>
            </a:r>
          </a:p>
        </p:txBody>
      </p:sp>
      <p:sp>
        <p:nvSpPr>
          <p:cNvPr id="155656" name="Rectangle 12"/>
          <p:cNvSpPr>
            <a:spLocks/>
          </p:cNvSpPr>
          <p:nvPr/>
        </p:nvSpPr>
        <p:spPr bwMode="auto">
          <a:xfrm>
            <a:off x="5964238" y="5022632"/>
            <a:ext cx="14652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solidFill>
                  <a:prstClr val="black"/>
                </a:solidFill>
              </a:rPr>
              <a:t>Asthma diagnosis, and not well-controlled on low dose ICS</a:t>
            </a:r>
          </a:p>
        </p:txBody>
      </p:sp>
      <p:sp>
        <p:nvSpPr>
          <p:cNvPr id="155657" name="Rectangle 13"/>
          <p:cNvSpPr>
            <a:spLocks/>
          </p:cNvSpPr>
          <p:nvPr/>
        </p:nvSpPr>
        <p:spPr bwMode="auto">
          <a:xfrm>
            <a:off x="7440613" y="5032157"/>
            <a:ext cx="73183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solidFill>
                  <a:prstClr val="black"/>
                </a:solidFill>
              </a:rPr>
              <a:t>Not well-controlled on double ICS</a:t>
            </a:r>
          </a:p>
        </p:txBody>
      </p:sp>
      <p:sp>
        <p:nvSpPr>
          <p:cNvPr id="155658" name="Rectangle 14"/>
          <p:cNvSpPr>
            <a:spLocks/>
          </p:cNvSpPr>
          <p:nvPr/>
        </p:nvSpPr>
        <p:spPr bwMode="auto">
          <a:xfrm>
            <a:off x="5964238" y="5746532"/>
            <a:ext cx="22240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solidFill>
                  <a:prstClr val="black"/>
                </a:solidFill>
              </a:rPr>
              <a:t>First check diagnosis, inhaler skills, adherence, exposures</a:t>
            </a:r>
          </a:p>
        </p:txBody>
      </p:sp>
      <p:sp>
        <p:nvSpPr>
          <p:cNvPr id="155659" name="Rectangle 15"/>
          <p:cNvSpPr>
            <a:spLocks/>
          </p:cNvSpPr>
          <p:nvPr/>
        </p:nvSpPr>
        <p:spPr bwMode="auto">
          <a:xfrm>
            <a:off x="446088" y="5054600"/>
            <a:ext cx="11699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solidFill>
                <a:prstClr val="black"/>
              </a:solidFill>
            </a:endParaRPr>
          </a:p>
        </p:txBody>
      </p:sp>
      <p:sp>
        <p:nvSpPr>
          <p:cNvPr id="155660" name="Rectangle 16"/>
          <p:cNvSpPr>
            <a:spLocks/>
          </p:cNvSpPr>
          <p:nvPr/>
        </p:nvSpPr>
        <p:spPr bwMode="auto">
          <a:xfrm>
            <a:off x="893763" y="4562475"/>
            <a:ext cx="704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solidFill>
                <a:prstClr val="black"/>
              </a:solidFill>
            </a:endParaRPr>
          </a:p>
        </p:txBody>
      </p:sp>
      <p:sp>
        <p:nvSpPr>
          <p:cNvPr id="155661" name="Rectangle 17"/>
          <p:cNvSpPr>
            <a:spLocks/>
          </p:cNvSpPr>
          <p:nvPr/>
        </p:nvSpPr>
        <p:spPr bwMode="auto">
          <a:xfrm>
            <a:off x="873125" y="3821113"/>
            <a:ext cx="7270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i="1">
                <a:solidFill>
                  <a:prstClr val="black"/>
                </a:solidFill>
                <a:latin typeface="Arial Italic" charset="0"/>
                <a:sym typeface="Arial Italic" charset="0"/>
              </a:rPr>
              <a:t>Other </a:t>
            </a:r>
            <a:br>
              <a:rPr lang="en-US" altLang="en-US" sz="1000" i="1">
                <a:solidFill>
                  <a:prstClr val="black"/>
                </a:solidFill>
                <a:latin typeface="Arial Italic" charset="0"/>
                <a:sym typeface="Arial Italic" charset="0"/>
              </a:rPr>
            </a:br>
            <a:r>
              <a:rPr lang="en-US" altLang="en-US" sz="1000" i="1">
                <a:solidFill>
                  <a:prstClr val="black"/>
                </a:solidFill>
                <a:latin typeface="Arial Italic" charset="0"/>
                <a:sym typeface="Arial Italic" charset="0"/>
              </a:rPr>
              <a:t>controller </a:t>
            </a:r>
            <a:br>
              <a:rPr lang="en-US" altLang="en-US" sz="1000" i="1">
                <a:solidFill>
                  <a:prstClr val="black"/>
                </a:solidFill>
                <a:latin typeface="Arial Italic" charset="0"/>
                <a:sym typeface="Arial Italic" charset="0"/>
              </a:rPr>
            </a:br>
            <a:r>
              <a:rPr lang="en-US" altLang="en-US" sz="1000" i="1">
                <a:solidFill>
                  <a:prstClr val="black"/>
                </a:solidFill>
                <a:latin typeface="Arial Italic" charset="0"/>
                <a:sym typeface="Arial Italic" charset="0"/>
              </a:rPr>
              <a:t>options</a:t>
            </a:r>
          </a:p>
          <a:p>
            <a:pPr eaLnBrk="1" hangingPunct="1">
              <a:lnSpc>
                <a:spcPct val="120000"/>
              </a:lnSpc>
            </a:pPr>
            <a:endParaRPr lang="en-US" altLang="en-US" sz="1000">
              <a:solidFill>
                <a:prstClr val="black"/>
              </a:solidFill>
            </a:endParaRPr>
          </a:p>
        </p:txBody>
      </p:sp>
      <p:sp>
        <p:nvSpPr>
          <p:cNvPr id="155662" name="Rectangle 18"/>
          <p:cNvSpPr>
            <a:spLocks/>
          </p:cNvSpPr>
          <p:nvPr/>
        </p:nvSpPr>
        <p:spPr bwMode="auto">
          <a:xfrm>
            <a:off x="534988" y="2581275"/>
            <a:ext cx="10810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solidFill>
                <a:prstClr val="black"/>
              </a:solidFill>
            </a:endParaRPr>
          </a:p>
        </p:txBody>
      </p:sp>
      <p:sp>
        <p:nvSpPr>
          <p:cNvPr id="155663" name="Rectangle 19"/>
          <p:cNvSpPr>
            <a:spLocks/>
          </p:cNvSpPr>
          <p:nvPr/>
        </p:nvSpPr>
        <p:spPr bwMode="auto">
          <a:xfrm>
            <a:off x="1751013" y="4543425"/>
            <a:ext cx="64293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solidFill>
                  <a:prstClr val="black"/>
                </a:solidFill>
              </a:rPr>
              <a:t>As-needed short-acting beta</a:t>
            </a:r>
            <a:r>
              <a:rPr lang="en-US" altLang="en-US" sz="1000" baseline="-25000">
                <a:solidFill>
                  <a:prstClr val="black"/>
                </a:solidFill>
              </a:rPr>
              <a:t>2</a:t>
            </a:r>
            <a:r>
              <a:rPr lang="en-US" altLang="en-US" sz="1000">
                <a:solidFill>
                  <a:prstClr val="black"/>
                </a:solidFill>
              </a:rPr>
              <a:t>-agonist (all children) </a:t>
            </a:r>
          </a:p>
        </p:txBody>
      </p:sp>
      <p:sp>
        <p:nvSpPr>
          <p:cNvPr id="155664" name="Rectangle 20"/>
          <p:cNvSpPr>
            <a:spLocks/>
          </p:cNvSpPr>
          <p:nvPr/>
        </p:nvSpPr>
        <p:spPr bwMode="auto">
          <a:xfrm>
            <a:off x="2705100" y="3860800"/>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1100" i="1">
                <a:solidFill>
                  <a:prstClr val="black"/>
                </a:solidFill>
                <a:latin typeface="Arial Italic" charset="0"/>
                <a:sym typeface="Arial Italic" charset="0"/>
              </a:rPr>
              <a:t>Leukotriene receptor antagonist (LTRA)</a:t>
            </a:r>
          </a:p>
          <a:p>
            <a:pPr algn="ctr" eaLnBrk="1" hangingPunct="1">
              <a:spcBef>
                <a:spcPts val="275"/>
              </a:spcBef>
            </a:pPr>
            <a:r>
              <a:rPr lang="en-US" altLang="en-US" sz="1100" i="1">
                <a:solidFill>
                  <a:prstClr val="black"/>
                </a:solidFill>
                <a:latin typeface="Arial Italic" charset="0"/>
                <a:sym typeface="Arial Italic" charset="0"/>
              </a:rPr>
              <a:t>Intermittent ICS</a:t>
            </a:r>
          </a:p>
        </p:txBody>
      </p:sp>
      <p:sp>
        <p:nvSpPr>
          <p:cNvPr id="155665" name="Rectangle 21"/>
          <p:cNvSpPr>
            <a:spLocks/>
          </p:cNvSpPr>
          <p:nvPr/>
        </p:nvSpPr>
        <p:spPr bwMode="auto">
          <a:xfrm>
            <a:off x="5946775" y="3860800"/>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000" i="1">
                <a:solidFill>
                  <a:prstClr val="black"/>
                </a:solidFill>
                <a:latin typeface="Arial Italic" charset="0"/>
                <a:sym typeface="Arial Italic" charset="0"/>
              </a:rPr>
              <a:t>Low dose ICS + LTRA</a:t>
            </a:r>
          </a:p>
        </p:txBody>
      </p:sp>
      <p:sp>
        <p:nvSpPr>
          <p:cNvPr id="17430" name="Rectangle 22"/>
          <p:cNvSpPr>
            <a:spLocks/>
          </p:cNvSpPr>
          <p:nvPr/>
        </p:nvSpPr>
        <p:spPr bwMode="auto">
          <a:xfrm>
            <a:off x="7380288" y="3860800"/>
            <a:ext cx="8080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defRPr/>
            </a:pPr>
            <a:r>
              <a:rPr lang="en-US" sz="900" i="1" kern="100" spc="-30" dirty="0">
                <a:solidFill>
                  <a:prstClr val="black"/>
                </a:solidFill>
                <a:latin typeface="Arial Italic" charset="0"/>
                <a:ea typeface="ＭＳ Ｐゴシック" charset="0"/>
                <a:cs typeface="Arial Italic" charset="0"/>
                <a:sym typeface="Arial Italic" charset="0"/>
              </a:rPr>
              <a:t>Add LTRA </a:t>
            </a:r>
          </a:p>
          <a:p>
            <a:pPr algn="ctr">
              <a:defRPr/>
            </a:pPr>
            <a:r>
              <a:rPr lang="en-US" sz="900" i="1" kern="100" spc="-30" dirty="0">
                <a:solidFill>
                  <a:prstClr val="black"/>
                </a:solidFill>
                <a:latin typeface="Arial Italic" charset="0"/>
                <a:ea typeface="ＭＳ Ｐゴシック" charset="0"/>
                <a:cs typeface="Arial Italic" charset="0"/>
                <a:sym typeface="Arial Italic" charset="0"/>
              </a:rPr>
              <a:t>Inc. ICS</a:t>
            </a:r>
            <a:br>
              <a:rPr lang="en-US" sz="900" i="1" kern="100" spc="-30" dirty="0">
                <a:solidFill>
                  <a:prstClr val="black"/>
                </a:solidFill>
                <a:latin typeface="Arial Italic" charset="0"/>
                <a:ea typeface="ＭＳ Ｐゴシック" charset="0"/>
                <a:cs typeface="Arial Italic" charset="0"/>
                <a:sym typeface="Arial Italic" charset="0"/>
              </a:rPr>
            </a:br>
            <a:r>
              <a:rPr lang="en-US" sz="900" i="1" kern="100" spc="-30" dirty="0">
                <a:solidFill>
                  <a:prstClr val="black"/>
                </a:solidFill>
                <a:latin typeface="Arial Italic" charset="0"/>
                <a:ea typeface="ＭＳ Ｐゴシック" charset="0"/>
                <a:cs typeface="Arial Italic" charset="0"/>
                <a:sym typeface="Arial Italic" charset="0"/>
              </a:rPr>
              <a:t>frequency</a:t>
            </a:r>
          </a:p>
          <a:p>
            <a:pPr algn="ctr">
              <a:defRPr/>
            </a:pPr>
            <a:r>
              <a:rPr lang="en-US" sz="900" i="1" kern="100" spc="-30" dirty="0">
                <a:solidFill>
                  <a:prstClr val="black"/>
                </a:solidFill>
                <a:latin typeface="Arial Italic" charset="0"/>
                <a:ea typeface="ＭＳ Ｐゴシック" charset="0"/>
                <a:cs typeface="Arial Italic" charset="0"/>
                <a:sym typeface="Arial Italic" charset="0"/>
              </a:rPr>
              <a:t>Add </a:t>
            </a:r>
            <a:r>
              <a:rPr lang="en-US" sz="900" i="1" kern="100" spc="-30" dirty="0" err="1">
                <a:solidFill>
                  <a:prstClr val="black"/>
                </a:solidFill>
                <a:latin typeface="Arial Italic" charset="0"/>
                <a:ea typeface="ＭＳ Ｐゴシック" charset="0"/>
                <a:cs typeface="Arial Italic" charset="0"/>
                <a:sym typeface="Arial Italic" charset="0"/>
              </a:rPr>
              <a:t>intermitt</a:t>
            </a:r>
            <a:r>
              <a:rPr lang="en-US" sz="900" i="1" kern="100" spc="-30" dirty="0">
                <a:solidFill>
                  <a:prstClr val="black"/>
                </a:solidFill>
                <a:latin typeface="Arial Italic" charset="0"/>
                <a:ea typeface="ＭＳ Ｐゴシック" charset="0"/>
                <a:cs typeface="Arial Italic" charset="0"/>
                <a:sym typeface="Arial Italic" charset="0"/>
              </a:rPr>
              <a:t> ICS</a:t>
            </a:r>
          </a:p>
        </p:txBody>
      </p:sp>
      <p:sp>
        <p:nvSpPr>
          <p:cNvPr id="155667" name="Rectangle 23"/>
          <p:cNvSpPr>
            <a:spLocks/>
          </p:cNvSpPr>
          <p:nvPr/>
        </p:nvSpPr>
        <p:spPr bwMode="auto">
          <a:xfrm>
            <a:off x="2705100" y="3392488"/>
            <a:ext cx="32242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dirty="0">
                <a:solidFill>
                  <a:prstClr val="black"/>
                </a:solidFill>
                <a:latin typeface="Arial Bold" charset="0"/>
                <a:sym typeface="Arial Bold" charset="0"/>
              </a:rPr>
              <a:t>Daily low dose ICS</a:t>
            </a:r>
          </a:p>
        </p:txBody>
      </p:sp>
      <p:sp>
        <p:nvSpPr>
          <p:cNvPr id="155668" name="Rectangle 24"/>
          <p:cNvSpPr>
            <a:spLocks/>
          </p:cNvSpPr>
          <p:nvPr/>
        </p:nvSpPr>
        <p:spPr bwMode="auto">
          <a:xfrm>
            <a:off x="5956300" y="3098800"/>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dirty="0">
                <a:solidFill>
                  <a:prstClr val="black"/>
                </a:solidFill>
                <a:latin typeface="Arial Bold" charset="0"/>
                <a:sym typeface="Arial Bold" charset="0"/>
              </a:rPr>
              <a:t>Double </a:t>
            </a:r>
            <a:br>
              <a:rPr lang="en-US" altLang="en-US" sz="1000" b="1" dirty="0">
                <a:solidFill>
                  <a:prstClr val="black"/>
                </a:solidFill>
                <a:latin typeface="Arial Bold" charset="0"/>
                <a:sym typeface="Arial Bold" charset="0"/>
              </a:rPr>
            </a:br>
            <a:r>
              <a:rPr lang="ja-JP" altLang="en-US" sz="1000" b="1" dirty="0">
                <a:solidFill>
                  <a:prstClr val="black"/>
                </a:solidFill>
                <a:sym typeface="Arial Bold" charset="0"/>
              </a:rPr>
              <a:t>‘</a:t>
            </a:r>
            <a:r>
              <a:rPr lang="en-US" altLang="ja-JP" sz="1000" b="1" dirty="0">
                <a:solidFill>
                  <a:prstClr val="black"/>
                </a:solidFill>
                <a:latin typeface="Arial Bold" charset="0"/>
                <a:sym typeface="Arial Bold" charset="0"/>
              </a:rPr>
              <a:t>low dose</a:t>
            </a:r>
            <a:r>
              <a:rPr lang="ja-JP" altLang="en-US" sz="1000" b="1" dirty="0">
                <a:solidFill>
                  <a:prstClr val="black"/>
                </a:solidFill>
                <a:sym typeface="Arial Bold" charset="0"/>
              </a:rPr>
              <a:t>’</a:t>
            </a:r>
            <a:r>
              <a:rPr lang="en-US" altLang="ja-JP" sz="1000" b="1" dirty="0">
                <a:solidFill>
                  <a:prstClr val="black"/>
                </a:solidFill>
                <a:latin typeface="Arial Bold" charset="0"/>
                <a:sym typeface="Arial Bold" charset="0"/>
              </a:rPr>
              <a:t> </a:t>
            </a:r>
            <a:br>
              <a:rPr lang="en-US" altLang="ja-JP" sz="1000" b="1" dirty="0">
                <a:solidFill>
                  <a:prstClr val="black"/>
                </a:solidFill>
                <a:latin typeface="Arial Bold" charset="0"/>
                <a:sym typeface="Arial Bold" charset="0"/>
              </a:rPr>
            </a:br>
            <a:r>
              <a:rPr lang="en-US" altLang="ja-JP" sz="1000" b="1" dirty="0">
                <a:solidFill>
                  <a:prstClr val="black"/>
                </a:solidFill>
                <a:latin typeface="Arial Bold" charset="0"/>
                <a:sym typeface="Arial Bold" charset="0"/>
              </a:rPr>
              <a:t>ICS</a:t>
            </a:r>
            <a:endParaRPr lang="en-US" altLang="en-US" sz="1000" b="1" dirty="0">
              <a:solidFill>
                <a:prstClr val="black"/>
              </a:solidFill>
              <a:latin typeface="Arial Bold" charset="0"/>
              <a:sym typeface="Arial Bold" charset="0"/>
            </a:endParaRPr>
          </a:p>
        </p:txBody>
      </p:sp>
      <p:sp>
        <p:nvSpPr>
          <p:cNvPr id="155669" name="Rectangle 25"/>
          <p:cNvSpPr>
            <a:spLocks/>
          </p:cNvSpPr>
          <p:nvPr/>
        </p:nvSpPr>
        <p:spPr bwMode="auto">
          <a:xfrm>
            <a:off x="7367588" y="2705100"/>
            <a:ext cx="8382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dirty="0">
                <a:solidFill>
                  <a:prstClr val="black"/>
                </a:solidFill>
              </a:rPr>
              <a:t>Continue controller </a:t>
            </a:r>
            <a:br>
              <a:rPr lang="en-US" altLang="en-US" sz="1000" dirty="0">
                <a:solidFill>
                  <a:prstClr val="black"/>
                </a:solidFill>
              </a:rPr>
            </a:br>
            <a:r>
              <a:rPr lang="en-US" altLang="en-US" sz="1000" dirty="0">
                <a:solidFill>
                  <a:prstClr val="black"/>
                </a:solidFill>
              </a:rPr>
              <a:t>&amp; refer for specialist assessment</a:t>
            </a:r>
          </a:p>
          <a:p>
            <a:pPr algn="ctr" eaLnBrk="1" hangingPunct="1">
              <a:lnSpc>
                <a:spcPct val="120000"/>
              </a:lnSpc>
            </a:pPr>
            <a:endParaRPr lang="en-US" altLang="en-US" sz="1000" dirty="0">
              <a:solidFill>
                <a:prstClr val="black"/>
              </a:solidFill>
            </a:endParaRPr>
          </a:p>
        </p:txBody>
      </p:sp>
      <p:sp>
        <p:nvSpPr>
          <p:cNvPr id="155670" name="Rectangle 26"/>
          <p:cNvSpPr>
            <a:spLocks/>
          </p:cNvSpPr>
          <p:nvPr/>
        </p:nvSpPr>
        <p:spPr bwMode="auto">
          <a:xfrm>
            <a:off x="1751013" y="2643188"/>
            <a:ext cx="9366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solidFill>
                  <a:prstClr val="black"/>
                </a:solidFill>
                <a:latin typeface="Arial Bold" charset="0"/>
                <a:sym typeface="Arial Bold" charset="0"/>
              </a:rPr>
              <a:t>STEP 1</a:t>
            </a:r>
          </a:p>
        </p:txBody>
      </p:sp>
      <p:sp>
        <p:nvSpPr>
          <p:cNvPr id="155671" name="Rectangle 27"/>
          <p:cNvSpPr>
            <a:spLocks/>
          </p:cNvSpPr>
          <p:nvPr/>
        </p:nvSpPr>
        <p:spPr bwMode="auto">
          <a:xfrm>
            <a:off x="2705100" y="2643188"/>
            <a:ext cx="32242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solidFill>
                  <a:prstClr val="black"/>
                </a:solidFill>
                <a:latin typeface="Arial Bold" charset="0"/>
                <a:sym typeface="Arial Bold" charset="0"/>
              </a:rPr>
              <a:t>STEP 2</a:t>
            </a:r>
          </a:p>
        </p:txBody>
      </p:sp>
      <p:sp>
        <p:nvSpPr>
          <p:cNvPr id="155672" name="Rectangle 28"/>
          <p:cNvSpPr>
            <a:spLocks/>
          </p:cNvSpPr>
          <p:nvPr/>
        </p:nvSpPr>
        <p:spPr bwMode="auto">
          <a:xfrm>
            <a:off x="5946775" y="2500313"/>
            <a:ext cx="14462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solidFill>
                  <a:prstClr val="black"/>
                </a:solidFill>
                <a:latin typeface="Arial Bold" charset="0"/>
                <a:sym typeface="Arial Bold" charset="0"/>
              </a:rPr>
              <a:t>STEP 3</a:t>
            </a:r>
          </a:p>
        </p:txBody>
      </p:sp>
      <p:sp>
        <p:nvSpPr>
          <p:cNvPr id="155673" name="Rectangle 29"/>
          <p:cNvSpPr>
            <a:spLocks/>
          </p:cNvSpPr>
          <p:nvPr/>
        </p:nvSpPr>
        <p:spPr bwMode="auto">
          <a:xfrm>
            <a:off x="7392988" y="2098675"/>
            <a:ext cx="812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solidFill>
                  <a:prstClr val="black"/>
                </a:solidFill>
                <a:latin typeface="Arial Bold" charset="0"/>
                <a:sym typeface="Arial Bold" charset="0"/>
              </a:rPr>
              <a:t>STEP 4</a:t>
            </a:r>
          </a:p>
        </p:txBody>
      </p:sp>
    </p:spTree>
    <p:extLst>
      <p:ext uri="{BB962C8B-B14F-4D97-AF65-F5344CB8AC3E}">
        <p14:creationId xmlns:p14="http://schemas.microsoft.com/office/powerpoint/2010/main" val="2624622997"/>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41257"/>
            <a:ext cx="8527348" cy="1204684"/>
          </a:xfrm>
        </p:spPr>
        <p:txBody>
          <a:bodyPr>
            <a:normAutofit fontScale="92500"/>
          </a:bodyPr>
          <a:lstStyle/>
          <a:p>
            <a:pPr marL="261938" lvl="1" indent="-180975"/>
            <a:r>
              <a:rPr lang="en-AU" smtClean="0"/>
              <a:t>This </a:t>
            </a:r>
            <a:r>
              <a:rPr lang="en-AU" dirty="0" smtClean="0"/>
              <a:t>is not a table of equivalence</a:t>
            </a:r>
          </a:p>
          <a:p>
            <a:pPr marL="261938" lvl="1" indent="-180975"/>
            <a:r>
              <a:rPr lang="en-US" dirty="0"/>
              <a:t>A low daily dose is defined as </a:t>
            </a:r>
            <a:r>
              <a:rPr lang="en-US"/>
              <a:t>the </a:t>
            </a:r>
            <a:r>
              <a:rPr lang="en-AU"/>
              <a:t>lowest approved dose for which safety and effectiveness have been adequately studied in this age group</a:t>
            </a:r>
            <a:endParaRPr lang="en-US" dirty="0"/>
          </a:p>
        </p:txBody>
      </p:sp>
      <p:sp>
        <p:nvSpPr>
          <p:cNvPr id="2" name="Title 1"/>
          <p:cNvSpPr>
            <a:spLocks noGrp="1"/>
          </p:cNvSpPr>
          <p:nvPr>
            <p:ph type="title"/>
          </p:nvPr>
        </p:nvSpPr>
        <p:spPr/>
        <p:txBody>
          <a:bodyPr>
            <a:normAutofit/>
          </a:bodyPr>
          <a:lstStyle/>
          <a:p>
            <a:r>
              <a:rPr lang="en-AU" dirty="0" smtClean="0"/>
              <a:t>‘Low dose’ inhaled corticosteroids (mcg/day) </a:t>
            </a:r>
            <a:br>
              <a:rPr lang="en-AU" dirty="0" smtClean="0"/>
            </a:br>
            <a:r>
              <a:rPr lang="en-AU" dirty="0" smtClean="0"/>
              <a:t>for children ≤</a:t>
            </a:r>
            <a:r>
              <a:rPr lang="en-AU" smtClean="0"/>
              <a:t>5 years – updated 2018</a:t>
            </a:r>
            <a:endParaRPr lang="en-AU" dirty="0"/>
          </a:p>
        </p:txBody>
      </p:sp>
      <p:sp>
        <p:nvSpPr>
          <p:cNvPr id="4" name="TextBox 3"/>
          <p:cNvSpPr txBox="1"/>
          <p:nvPr/>
        </p:nvSpPr>
        <p:spPr>
          <a:xfrm>
            <a:off x="59963" y="6562835"/>
            <a:ext cx="5632009" cy="307777"/>
          </a:xfrm>
          <a:prstGeom prst="rect">
            <a:avLst/>
          </a:prstGeom>
          <a:noFill/>
        </p:spPr>
        <p:txBody>
          <a:bodyPr wrap="square" rtlCol="0">
            <a:spAutoFit/>
          </a:bodyPr>
          <a:lstStyle/>
          <a:p>
            <a:r>
              <a:rPr lang="en-AU" sz="1400" i="1">
                <a:solidFill>
                  <a:srgbClr val="134679"/>
                </a:solidFill>
                <a:cs typeface="Arial" panose="020B0604020202020204" pitchFamily="34" charset="0"/>
              </a:rPr>
              <a:t>GINA </a:t>
            </a:r>
            <a:r>
              <a:rPr lang="en-AU" sz="1400" i="1" smtClean="0">
                <a:solidFill>
                  <a:srgbClr val="134679"/>
                </a:solidFill>
                <a:cs typeface="Arial" panose="020B0604020202020204" pitchFamily="34" charset="0"/>
              </a:rPr>
              <a:t>2018, </a:t>
            </a:r>
            <a:r>
              <a:rPr lang="en-AU" sz="1400" i="1" dirty="0">
                <a:solidFill>
                  <a:srgbClr val="134679"/>
                </a:solidFill>
                <a:cs typeface="Arial" panose="020B0604020202020204" pitchFamily="34" charset="0"/>
              </a:rPr>
              <a:t>Box 6-6</a:t>
            </a:r>
          </a:p>
        </p:txBody>
      </p:sp>
      <p:graphicFrame>
        <p:nvGraphicFramePr>
          <p:cNvPr id="5" name="Content Placeholder 3"/>
          <p:cNvGraphicFramePr>
            <a:graphicFrameLocks/>
          </p:cNvGraphicFramePr>
          <p:nvPr>
            <p:extLst>
              <p:ext uri="{D42A27DB-BD31-4B8C-83A1-F6EECF244321}">
                <p14:modId xmlns:p14="http://schemas.microsoft.com/office/powerpoint/2010/main" val="710590516"/>
              </p:ext>
            </p:extLst>
          </p:nvPr>
        </p:nvGraphicFramePr>
        <p:xfrm>
          <a:off x="435429" y="1450355"/>
          <a:ext cx="8447314" cy="3747120"/>
        </p:xfrm>
        <a:graphic>
          <a:graphicData uri="http://schemas.openxmlformats.org/drawingml/2006/table">
            <a:tbl>
              <a:tblPr firstRow="1" bandRow="1">
                <a:tableStyleId>{7E9639D4-E3E2-4D34-9284-5A2195B3D0D7}</a:tableStyleId>
              </a:tblPr>
              <a:tblGrid>
                <a:gridCol w="4002962"/>
                <a:gridCol w="4444352"/>
              </a:tblGrid>
              <a:tr h="422337">
                <a:tc>
                  <a:txBody>
                    <a:bodyPr/>
                    <a:lstStyle/>
                    <a:p>
                      <a:pPr algn="l"/>
                      <a:r>
                        <a:rPr lang="en-AU" sz="2000" dirty="0" smtClean="0">
                          <a:solidFill>
                            <a:srgbClr val="134679"/>
                          </a:solidFill>
                          <a:latin typeface="Arial" panose="020B0604020202020204" pitchFamily="34" charset="0"/>
                          <a:cs typeface="Arial" panose="020B0604020202020204" pitchFamily="34" charset="0"/>
                        </a:rPr>
                        <a:t>Inhaled corticosteroid</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Low </a:t>
                      </a:r>
                      <a:r>
                        <a:rPr lang="en-AU" sz="2000" smtClean="0">
                          <a:solidFill>
                            <a:srgbClr val="134679"/>
                          </a:solidFill>
                          <a:latin typeface="Arial" panose="020B0604020202020204" pitchFamily="34" charset="0"/>
                          <a:cs typeface="Arial" panose="020B0604020202020204" pitchFamily="34" charset="0"/>
                        </a:rPr>
                        <a:t>daily dose, mcg </a:t>
                      </a:r>
                      <a:br>
                        <a:rPr lang="en-AU" sz="2000" smtClean="0">
                          <a:solidFill>
                            <a:srgbClr val="134679"/>
                          </a:solidFill>
                          <a:latin typeface="Arial" panose="020B0604020202020204" pitchFamily="34" charset="0"/>
                          <a:cs typeface="Arial" panose="020B0604020202020204" pitchFamily="34" charset="0"/>
                        </a:rPr>
                      </a:br>
                      <a:r>
                        <a:rPr lang="en-AU" sz="1800" smtClean="0">
                          <a:solidFill>
                            <a:srgbClr val="134679"/>
                          </a:solidFill>
                          <a:latin typeface="Arial" panose="020B0604020202020204" pitchFamily="34" charset="0"/>
                          <a:cs typeface="Arial" panose="020B0604020202020204" pitchFamily="34" charset="0"/>
                        </a:rPr>
                        <a:t>(with</a:t>
                      </a:r>
                      <a:r>
                        <a:rPr lang="en-AU" sz="1800" baseline="0" smtClean="0">
                          <a:solidFill>
                            <a:srgbClr val="134679"/>
                          </a:solidFill>
                          <a:latin typeface="Arial" panose="020B0604020202020204" pitchFamily="34" charset="0"/>
                          <a:cs typeface="Arial" panose="020B0604020202020204" pitchFamily="34" charset="0"/>
                        </a:rPr>
                        <a:t> lower limit of age-group studied)</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Beclometasone dipropionate</a:t>
                      </a:r>
                      <a:r>
                        <a:rPr lang="en-AU" sz="1800" baseline="0" dirty="0" smtClean="0">
                          <a:solidFill>
                            <a:srgbClr val="134679"/>
                          </a:solidFill>
                          <a:latin typeface="Arial" panose="020B0604020202020204" pitchFamily="34" charset="0"/>
                          <a:cs typeface="Arial" panose="020B0604020202020204" pitchFamily="34" charset="0"/>
                        </a:rPr>
                        <a:t> (HFA)</a:t>
                      </a:r>
                      <a:endParaRPr lang="en-AU" sz="1800" dirty="0" smtClean="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100 (ages ≥5 years)</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Budesonide </a:t>
                      </a:r>
                      <a:r>
                        <a:rPr lang="en-AU" sz="1800" smtClean="0">
                          <a:solidFill>
                            <a:srgbClr val="134679"/>
                          </a:solidFill>
                          <a:latin typeface="Arial" panose="020B0604020202020204" pitchFamily="34" charset="0"/>
                          <a:cs typeface="Arial" panose="020B0604020202020204" pitchFamily="34" charset="0"/>
                        </a:rPr>
                        <a:t>(nebulized)</a:t>
                      </a:r>
                      <a:endParaRPr lang="en-AU" sz="1800" dirty="0" smtClean="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500 (ages ≥1 year)</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Fluticasone propionate (HFA)</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100 (ages ≥4 years)</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Mometasone furoate </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110 (ages ≥4 years)</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kumimoji="0" lang="en-AU" sz="18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Budesonide (</a:t>
                      </a:r>
                      <a:r>
                        <a:rPr kumimoji="0" lang="en-AU" sz="1800" b="0" i="0" u="none" strike="noStrike" kern="1200" cap="none" spc="0" normalizeH="0" baseline="0" noProof="0" dirty="0" err="1" smtClean="0">
                          <a:ln>
                            <a:noFill/>
                          </a:ln>
                          <a:solidFill>
                            <a:srgbClr val="134679"/>
                          </a:solidFill>
                          <a:effectLst/>
                          <a:uLnTx/>
                          <a:uFillTx/>
                          <a:latin typeface="Arial" panose="020B0604020202020204" pitchFamily="34" charset="0"/>
                          <a:cs typeface="Arial" panose="020B0604020202020204" pitchFamily="34" charset="0"/>
                        </a:rPr>
                        <a:t>pMDI</a:t>
                      </a:r>
                      <a:r>
                        <a:rPr kumimoji="0" lang="en-AU" sz="18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 + spacer)</a:t>
                      </a:r>
                      <a:endParaRPr lang="en-AU" sz="1600" dirty="0" smtClean="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Not sufficiently studied in this age group</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Ciclesonide </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Not sufficiently studied in this age group</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Triamcinolone acetonide</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kern="1200" smtClean="0">
                          <a:solidFill>
                            <a:srgbClr val="134679"/>
                          </a:solidFill>
                          <a:latin typeface="Arial" panose="020B0604020202020204" pitchFamily="34" charset="0"/>
                          <a:ea typeface="+mn-ea"/>
                          <a:cs typeface="Arial" panose="020B0604020202020204" pitchFamily="34" charset="0"/>
                        </a:rPr>
                        <a:t>Not sufficiently studied in this age group</a:t>
                      </a:r>
                      <a:endParaRPr lang="en-AU" sz="1800" kern="1200" dirty="0" smtClean="0">
                        <a:solidFill>
                          <a:srgbClr val="134679"/>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6-6</a:t>
            </a:r>
          </a:p>
        </p:txBody>
      </p:sp>
    </p:spTree>
    <p:extLst>
      <p:ext uri="{BB962C8B-B14F-4D97-AF65-F5344CB8AC3E}">
        <p14:creationId xmlns:p14="http://schemas.microsoft.com/office/powerpoint/2010/main" val="16141763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smtClean="0"/>
              <a:t>Home management of intermittent viral-triggered wheezing</a:t>
            </a:r>
          </a:p>
          <a:p>
            <a:pPr lvl="1"/>
            <a:r>
              <a:rPr lang="en-AU"/>
              <a:t>Preemptive episodic high-dose episodic ICS may reduce </a:t>
            </a:r>
            <a:r>
              <a:rPr lang="en-AU" smtClean="0"/>
              <a:t>progression to exacerbation </a:t>
            </a:r>
            <a:r>
              <a:rPr lang="en-AU" sz="1600" i="1" smtClean="0"/>
              <a:t>(Kaiser Pediatr 2016)</a:t>
            </a:r>
            <a:endParaRPr lang="en-AU" i="1" smtClean="0"/>
          </a:p>
          <a:p>
            <a:pPr lvl="1"/>
            <a:r>
              <a:rPr lang="en-AU" smtClean="0"/>
              <a:t>However</a:t>
            </a:r>
            <a:r>
              <a:rPr lang="en-AU"/>
              <a:t>, </a:t>
            </a:r>
            <a:r>
              <a:rPr lang="en-AU" smtClean="0"/>
              <a:t>this has a high </a:t>
            </a:r>
            <a:r>
              <a:rPr lang="en-AU"/>
              <a:t>potential for side-effects, especially if </a:t>
            </a:r>
            <a:r>
              <a:rPr lang="en-AU" smtClean="0"/>
              <a:t>continued </a:t>
            </a:r>
            <a:r>
              <a:rPr lang="en-AU"/>
              <a:t>inappropriately or is given </a:t>
            </a:r>
            <a:r>
              <a:rPr lang="en-AU" smtClean="0"/>
              <a:t>frequently</a:t>
            </a:r>
          </a:p>
          <a:p>
            <a:pPr lvl="1"/>
            <a:r>
              <a:rPr lang="en-AU" smtClean="0"/>
              <a:t>Family-administered high </a:t>
            </a:r>
            <a:r>
              <a:rPr lang="en-AU"/>
              <a:t>dose ICS should be considered </a:t>
            </a:r>
            <a:r>
              <a:rPr lang="en-AU" u="sng"/>
              <a:t>only</a:t>
            </a:r>
            <a:r>
              <a:rPr lang="en-AU"/>
              <a:t> </a:t>
            </a:r>
            <a:r>
              <a:rPr lang="en-AU" smtClean="0"/>
              <a:t>if the </a:t>
            </a:r>
            <a:r>
              <a:rPr lang="en-AU"/>
              <a:t>health care provider is confident that the medications will be used appropriately, and the child </a:t>
            </a:r>
            <a:r>
              <a:rPr lang="en-AU" smtClean="0"/>
              <a:t>closely </a:t>
            </a:r>
            <a:r>
              <a:rPr lang="en-AU"/>
              <a:t>monitored for side-effects </a:t>
            </a:r>
            <a:endParaRPr lang="en-AU" smtClean="0"/>
          </a:p>
          <a:p>
            <a:r>
              <a:rPr lang="en-AU" smtClean="0"/>
              <a:t>Emergency department management of worsening asthma</a:t>
            </a:r>
          </a:p>
          <a:p>
            <a:pPr lvl="1"/>
            <a:r>
              <a:rPr lang="en-AU" smtClean="0"/>
              <a:t>Reduced </a:t>
            </a:r>
            <a:r>
              <a:rPr lang="en-AU"/>
              <a:t>risk of hospitalization when </a:t>
            </a:r>
            <a:r>
              <a:rPr lang="en-AU" smtClean="0"/>
              <a:t>OCS are given in </a:t>
            </a:r>
            <a:r>
              <a:rPr lang="en-AU"/>
              <a:t>the emergency department, but no clear benefit in risk of hospitalization when given in the outpatient </a:t>
            </a:r>
            <a:r>
              <a:rPr lang="en-AU" smtClean="0"/>
              <a:t>setting </a:t>
            </a:r>
            <a:r>
              <a:rPr lang="en-AU" sz="1600" i="1" smtClean="0"/>
              <a:t>(Castro-Rodriguez Pediatr Pulm 2016)</a:t>
            </a:r>
            <a:endParaRPr lang="en-AU" i="1" smtClean="0"/>
          </a:p>
          <a:p>
            <a:pPr marL="457200" lvl="1" indent="0">
              <a:buNone/>
            </a:pPr>
            <a:endParaRPr lang="en-AU"/>
          </a:p>
        </p:txBody>
      </p:sp>
      <p:sp>
        <p:nvSpPr>
          <p:cNvPr id="3" name="Title 2"/>
          <p:cNvSpPr>
            <a:spLocks noGrp="1"/>
          </p:cNvSpPr>
          <p:nvPr>
            <p:ph type="title"/>
          </p:nvPr>
        </p:nvSpPr>
        <p:spPr/>
        <p:txBody>
          <a:bodyPr/>
          <a:lstStyle/>
          <a:p>
            <a:r>
              <a:rPr lang="en-AU"/>
              <a:t>Children aged ≤5 years – key changes</a:t>
            </a:r>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250176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smtClean="0"/>
              <a:t>Primary prevention of asthma</a:t>
            </a:r>
          </a:p>
          <a:p>
            <a:pPr lvl="1"/>
            <a:r>
              <a:rPr lang="en-AU"/>
              <a:t>A systematic review of randomized controlled trials on maternal dietary intake of fish or long-chain polyunsaturated fatty acids during pregnancy showed no consistent effects on the risk of wheeze, asthma or atopy in the child </a:t>
            </a:r>
            <a:r>
              <a:rPr lang="en-AU" sz="1600" i="1" smtClean="0"/>
              <a:t>(Best Am J Clin Nutr 2016)</a:t>
            </a:r>
            <a:endParaRPr lang="en-AU" i="1" smtClean="0"/>
          </a:p>
          <a:p>
            <a:pPr lvl="1"/>
            <a:r>
              <a:rPr lang="en-AU"/>
              <a:t>One recent study demonstrated decreased wheeze/asthma in pre-school children at high risk for asthma when mothers were given a high dose fish oil supplement in the </a:t>
            </a:r>
            <a:r>
              <a:rPr lang="en-AU" smtClean="0"/>
              <a:t>third trimester </a:t>
            </a:r>
            <a:r>
              <a:rPr lang="en-AU" sz="1600" i="1" smtClean="0"/>
              <a:t>(Bisgard NEJM 2016)</a:t>
            </a:r>
            <a:r>
              <a:rPr lang="en-AU" smtClean="0"/>
              <a:t>; but ‘</a:t>
            </a:r>
            <a:r>
              <a:rPr lang="en-AU"/>
              <a:t>fish oil’ is not well defined, and the optimal dosing regimen has not been </a:t>
            </a:r>
            <a:r>
              <a:rPr lang="en-AU" smtClean="0"/>
              <a:t>established</a:t>
            </a:r>
            <a:endParaRPr lang="en-AU"/>
          </a:p>
          <a:p>
            <a:pPr lvl="1"/>
            <a:endParaRPr lang="en-AU"/>
          </a:p>
          <a:p>
            <a:pPr lvl="1"/>
            <a:endParaRPr lang="en-AU"/>
          </a:p>
        </p:txBody>
      </p:sp>
      <p:sp>
        <p:nvSpPr>
          <p:cNvPr id="3" name="Title 2"/>
          <p:cNvSpPr>
            <a:spLocks noGrp="1"/>
          </p:cNvSpPr>
          <p:nvPr>
            <p:ph type="title"/>
          </p:nvPr>
        </p:nvSpPr>
        <p:spPr/>
        <p:txBody>
          <a:bodyPr/>
          <a:lstStyle/>
          <a:p>
            <a:r>
              <a:rPr lang="en-AU" smtClean="0"/>
              <a:t>Other changes</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2018?</a:t>
            </a:r>
            <a:endParaRPr lang="en-AU" sz="1400">
              <a:solidFill>
                <a:prstClr val="white"/>
              </a:solidFill>
            </a:endParaRPr>
          </a:p>
        </p:txBody>
      </p:sp>
    </p:spTree>
    <p:extLst>
      <p:ext uri="{BB962C8B-B14F-4D97-AF65-F5344CB8AC3E}">
        <p14:creationId xmlns:p14="http://schemas.microsoft.com/office/powerpoint/2010/main" val="15478252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smtClean="0"/>
              <a:t>A practical pocket guide for assessment and management of patients with difficult to treat and severe asthma is being developed</a:t>
            </a:r>
          </a:p>
          <a:p>
            <a:pPr lvl="1"/>
            <a:r>
              <a:rPr lang="en-AU" smtClean="0"/>
              <a:t>Planned for publication in Q2 or Q3 2018</a:t>
            </a:r>
          </a:p>
          <a:p>
            <a:r>
              <a:rPr lang="en-AU" smtClean="0"/>
              <a:t>Resources for the asthma toolbox are being pilot-tested and will be added to the GINA website</a:t>
            </a:r>
            <a:endParaRPr lang="en-AU"/>
          </a:p>
        </p:txBody>
      </p:sp>
      <p:sp>
        <p:nvSpPr>
          <p:cNvPr id="3" name="Title 2"/>
          <p:cNvSpPr>
            <a:spLocks noGrp="1"/>
          </p:cNvSpPr>
          <p:nvPr>
            <p:ph type="title"/>
          </p:nvPr>
        </p:nvSpPr>
        <p:spPr/>
        <p:txBody>
          <a:bodyPr/>
          <a:lstStyle/>
          <a:p>
            <a:r>
              <a:rPr lang="en-AU" smtClean="0"/>
              <a:t>New GINA resources</a:t>
            </a:r>
            <a:endParaRPr lang="en-AU"/>
          </a:p>
        </p:txBody>
      </p:sp>
    </p:spTree>
    <p:extLst>
      <p:ext uri="{BB962C8B-B14F-4D97-AF65-F5344CB8AC3E}">
        <p14:creationId xmlns:p14="http://schemas.microsoft.com/office/powerpoint/2010/main" val="3783444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Definition and diagnosis of asthma</a:t>
            </a:r>
            <a:endParaRPr lang="en-AU" dirty="0"/>
          </a:p>
        </p:txBody>
      </p:sp>
    </p:spTree>
    <p:extLst>
      <p:ext uri="{BB962C8B-B14F-4D97-AF65-F5344CB8AC3E}">
        <p14:creationId xmlns:p14="http://schemas.microsoft.com/office/powerpoint/2010/main" val="14554378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Asthma is a common and potentially serious chronic disease that can be controlled but not cured</a:t>
            </a:r>
          </a:p>
          <a:p>
            <a:r>
              <a:rPr lang="en-AU" dirty="0" smtClean="0"/>
              <a:t>Asthma causes symptoms such as wheezing, shortness of breath, chest tightness and cough that vary over time in their occurrence, frequency and intensity</a:t>
            </a:r>
          </a:p>
          <a:p>
            <a:r>
              <a:rPr lang="en-AU" dirty="0" smtClean="0"/>
              <a:t>Symptoms are associated with variable expiratory airflow, </a:t>
            </a:r>
            <a:br>
              <a:rPr lang="en-AU" dirty="0" smtClean="0"/>
            </a:br>
            <a:r>
              <a:rPr lang="en-AU" dirty="0" smtClean="0"/>
              <a:t>i.e. difficulty breathing air out of the lungs due to </a:t>
            </a:r>
          </a:p>
          <a:p>
            <a:pPr lvl="1"/>
            <a:r>
              <a:rPr lang="en-AU" dirty="0" smtClean="0"/>
              <a:t>Bronchoconstriction (airway narrowing)</a:t>
            </a:r>
          </a:p>
          <a:p>
            <a:pPr lvl="1"/>
            <a:r>
              <a:rPr lang="en-AU" dirty="0" smtClean="0"/>
              <a:t>Airway wall thickening</a:t>
            </a:r>
          </a:p>
          <a:p>
            <a:pPr lvl="1"/>
            <a:r>
              <a:rPr lang="en-AU" dirty="0" smtClean="0"/>
              <a:t>Increased mucus</a:t>
            </a:r>
          </a:p>
          <a:p>
            <a:r>
              <a:rPr lang="en-AU" dirty="0" smtClean="0"/>
              <a:t>Symptoms may be triggered or worsened by factors such as viral infections, allergens, tobacco smoke, exercise and stress</a:t>
            </a:r>
          </a:p>
          <a:p>
            <a:endParaRPr lang="en-AU" dirty="0" smtClean="0"/>
          </a:p>
          <a:p>
            <a:endParaRPr lang="en-AU" dirty="0" smtClean="0"/>
          </a:p>
          <a:p>
            <a:endParaRPr lang="en-AU" dirty="0"/>
          </a:p>
        </p:txBody>
      </p:sp>
      <p:sp>
        <p:nvSpPr>
          <p:cNvPr id="2" name="Title 1"/>
          <p:cNvSpPr>
            <a:spLocks noGrp="1"/>
          </p:cNvSpPr>
          <p:nvPr>
            <p:ph type="title"/>
          </p:nvPr>
        </p:nvSpPr>
        <p:spPr/>
        <p:txBody>
          <a:bodyPr/>
          <a:lstStyle/>
          <a:p>
            <a:r>
              <a:rPr lang="en-AU" smtClean="0"/>
              <a:t>What is known about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8520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Asthma can be effectively treated</a:t>
            </a:r>
          </a:p>
          <a:p>
            <a:r>
              <a:rPr lang="en-AU" dirty="0" smtClean="0"/>
              <a:t>When asthma is well-controlled, patients can</a:t>
            </a:r>
          </a:p>
          <a:p>
            <a:pPr lvl="1">
              <a:buFont typeface="Wingdings" panose="05000000000000000000" pitchFamily="2" charset="2"/>
              <a:buChar char="ü"/>
            </a:pPr>
            <a:r>
              <a:rPr lang="en-AU" sz="2400" dirty="0" smtClean="0"/>
              <a:t>Avoid troublesome symptoms during the day and night</a:t>
            </a:r>
          </a:p>
          <a:p>
            <a:pPr lvl="1">
              <a:buFont typeface="Wingdings" panose="05000000000000000000" pitchFamily="2" charset="2"/>
              <a:buChar char="ü"/>
            </a:pPr>
            <a:r>
              <a:rPr lang="en-AU" sz="2400" dirty="0" smtClean="0"/>
              <a:t>Need little or no reliever medication</a:t>
            </a:r>
          </a:p>
          <a:p>
            <a:pPr lvl="1">
              <a:buFont typeface="Wingdings" panose="05000000000000000000" pitchFamily="2" charset="2"/>
              <a:buChar char="ü"/>
            </a:pPr>
            <a:r>
              <a:rPr lang="en-AU" sz="2400" dirty="0" smtClean="0"/>
              <a:t>Have productive, physically active lives</a:t>
            </a:r>
          </a:p>
          <a:p>
            <a:pPr lvl="1">
              <a:buFont typeface="Wingdings" panose="05000000000000000000" pitchFamily="2" charset="2"/>
              <a:buChar char="ü"/>
            </a:pPr>
            <a:r>
              <a:rPr lang="en-AU" sz="2400" dirty="0" smtClean="0"/>
              <a:t>Have normal or near-normal lung function</a:t>
            </a:r>
          </a:p>
          <a:p>
            <a:pPr lvl="1">
              <a:buFont typeface="Wingdings" panose="05000000000000000000" pitchFamily="2" charset="2"/>
              <a:buChar char="ü"/>
            </a:pPr>
            <a:r>
              <a:rPr lang="en-AU" sz="2400" dirty="0" smtClean="0"/>
              <a:t>Avoid serious asthma flare-ups (also called exacerbations, or severe attacks)</a:t>
            </a:r>
            <a:endParaRPr lang="en-AU" dirty="0" smtClean="0"/>
          </a:p>
          <a:p>
            <a:endParaRPr lang="en-AU" dirty="0"/>
          </a:p>
        </p:txBody>
      </p:sp>
      <p:sp>
        <p:nvSpPr>
          <p:cNvPr id="2" name="Title 1"/>
          <p:cNvSpPr>
            <a:spLocks noGrp="1"/>
          </p:cNvSpPr>
          <p:nvPr>
            <p:ph type="title"/>
          </p:nvPr>
        </p:nvSpPr>
        <p:spPr/>
        <p:txBody>
          <a:bodyPr/>
          <a:lstStyle/>
          <a:p>
            <a:r>
              <a:rPr lang="en-AU" dirty="0" smtClean="0"/>
              <a:t>What is known about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17743707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813" y="1844824"/>
            <a:ext cx="7577879" cy="2669120"/>
          </a:xfrm>
          <a:ln>
            <a:solidFill>
              <a:schemeClr val="accent1">
                <a:lumMod val="75000"/>
              </a:schemeClr>
            </a:solidFill>
          </a:ln>
        </p:spPr>
        <p:txBody>
          <a:bodyPr>
            <a:normAutofit/>
          </a:bodyPr>
          <a:lstStyle/>
          <a:p>
            <a:pPr marL="0" lvl="0" indent="0">
              <a:buNone/>
            </a:pPr>
            <a:r>
              <a:rPr lang="en-US" sz="2200" dirty="0"/>
              <a:t>Asthma is a heterogeneous disease, usually characterized by chronic airway inflammation. </a:t>
            </a:r>
            <a:endParaRPr lang="en-US" sz="2200" dirty="0" smtClean="0"/>
          </a:p>
          <a:p>
            <a:pPr marL="0" lvl="0" indent="0">
              <a:buNone/>
            </a:pPr>
            <a:endParaRPr lang="en-US" sz="2200" dirty="0" smtClean="0"/>
          </a:p>
          <a:p>
            <a:pPr marL="0" lvl="0" indent="0">
              <a:buNone/>
            </a:pPr>
            <a:r>
              <a:rPr lang="en-US" sz="2200" dirty="0" smtClean="0"/>
              <a:t>It </a:t>
            </a:r>
            <a:r>
              <a:rPr lang="en-US" sz="2200" dirty="0"/>
              <a:t>is defined by </a:t>
            </a:r>
            <a:r>
              <a:rPr lang="en-US" sz="2200" dirty="0" smtClean="0"/>
              <a:t>the </a:t>
            </a:r>
            <a:r>
              <a:rPr lang="en-US" sz="2200" dirty="0"/>
              <a:t>history of respiratory symptoms such as wheeze, shortness of breath, chest tightness and cough that vary over time and in </a:t>
            </a:r>
            <a:r>
              <a:rPr lang="en-US" sz="2200" dirty="0" smtClean="0"/>
              <a:t>intensity, </a:t>
            </a:r>
            <a:r>
              <a:rPr lang="en-US" sz="2200" dirty="0"/>
              <a:t>together with variable expiratory airflow </a:t>
            </a:r>
            <a:r>
              <a:rPr lang="en-US" sz="2200" dirty="0" smtClean="0"/>
              <a:t>limitation.</a:t>
            </a:r>
            <a:endParaRPr lang="en-AU" sz="2200" dirty="0"/>
          </a:p>
        </p:txBody>
      </p:sp>
      <p:sp>
        <p:nvSpPr>
          <p:cNvPr id="2" name="Title 1"/>
          <p:cNvSpPr>
            <a:spLocks noGrp="1"/>
          </p:cNvSpPr>
          <p:nvPr>
            <p:ph type="title"/>
          </p:nvPr>
        </p:nvSpPr>
        <p:spPr/>
        <p:txBody>
          <a:bodyPr/>
          <a:lstStyle/>
          <a:p>
            <a:pPr marL="174625"/>
            <a:r>
              <a:rPr lang="en-AU" dirty="0" smtClean="0"/>
              <a:t>Definition of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1346956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mtClean="0"/>
              <a:t>The burden of asthma</a:t>
            </a:r>
            <a:endParaRPr lang="en-AU" dirty="0"/>
          </a:p>
        </p:txBody>
      </p:sp>
    </p:spTree>
    <p:extLst>
      <p:ext uri="{BB962C8B-B14F-4D97-AF65-F5344CB8AC3E}">
        <p14:creationId xmlns:p14="http://schemas.microsoft.com/office/powerpoint/2010/main" val="8021145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The diagnosis of asthma should be based on:</a:t>
            </a:r>
          </a:p>
          <a:p>
            <a:pPr lvl="1"/>
            <a:r>
              <a:rPr lang="en-US" dirty="0" smtClean="0"/>
              <a:t>A history of characteristic symptom patterns </a:t>
            </a:r>
          </a:p>
          <a:p>
            <a:pPr lvl="1"/>
            <a:r>
              <a:rPr lang="en-US" dirty="0" smtClean="0"/>
              <a:t>Evidence of variable airflow limitation, from bronchodilator reversibility testing or other tests </a:t>
            </a:r>
            <a:endParaRPr lang="en-AU" dirty="0" smtClean="0"/>
          </a:p>
          <a:p>
            <a:pPr lvl="0"/>
            <a:r>
              <a:rPr lang="en-US" dirty="0" smtClean="0"/>
              <a:t>Document evidence for the diagnosis in the patient’s notes, preferably before starting controller treatment</a:t>
            </a:r>
          </a:p>
          <a:p>
            <a:pPr lvl="1"/>
            <a:r>
              <a:rPr lang="en-US" dirty="0" smtClean="0"/>
              <a:t>It is often more difficult to confirm the diagnosis after treatment has been started</a:t>
            </a:r>
          </a:p>
          <a:p>
            <a:r>
              <a:rPr lang="en-US" dirty="0" smtClean="0"/>
              <a:t>Asthma is usually characterized by airway inflammation and airway hyperresponsiveness, but these are not necessary or sufficient to make the diagnosis of asthma.</a:t>
            </a:r>
            <a:endParaRPr lang="en-AU" dirty="0" smtClean="0"/>
          </a:p>
          <a:p>
            <a:endParaRPr lang="en-AU" dirty="0"/>
          </a:p>
        </p:txBody>
      </p:sp>
      <p:sp>
        <p:nvSpPr>
          <p:cNvPr id="2" name="Title 1"/>
          <p:cNvSpPr>
            <a:spLocks noGrp="1"/>
          </p:cNvSpPr>
          <p:nvPr>
            <p:ph type="title"/>
          </p:nvPr>
        </p:nvSpPr>
        <p:spPr/>
        <p:txBody>
          <a:bodyPr/>
          <a:lstStyle/>
          <a:p>
            <a:r>
              <a:rPr lang="en-AU" smtClean="0"/>
              <a:t>Diagnosis of asthma</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177723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4" descr="box 1-level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0" y="92075"/>
            <a:ext cx="7075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7"/>
          <p:cNvSpPr>
            <a:spLocks/>
          </p:cNvSpPr>
          <p:nvPr/>
        </p:nvSpPr>
        <p:spPr bwMode="auto">
          <a:xfrm>
            <a:off x="2451100" y="188913"/>
            <a:ext cx="255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Patient with </a:t>
            </a:r>
            <a:br>
              <a:rPr lang="en-US" altLang="en-US" sz="1000" b="1">
                <a:solidFill>
                  <a:srgbClr val="FFFFFF"/>
                </a:solidFill>
                <a:sym typeface="Arial Bold" charset="0"/>
              </a:rPr>
            </a:br>
            <a:r>
              <a:rPr lang="en-US" altLang="en-US" sz="1000" b="1">
                <a:solidFill>
                  <a:srgbClr val="FFFFFF"/>
                </a:solidFill>
                <a:sym typeface="Arial Bold" charset="0"/>
              </a:rPr>
              <a:t>respiratory symptoms</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Are the symptoms typical of asthma?</a:t>
            </a:r>
          </a:p>
        </p:txBody>
      </p:sp>
      <p:sp>
        <p:nvSpPr>
          <p:cNvPr id="44038" name="Rectangle 8"/>
          <p:cNvSpPr>
            <a:spLocks/>
          </p:cNvSpPr>
          <p:nvPr/>
        </p:nvSpPr>
        <p:spPr bwMode="auto">
          <a:xfrm>
            <a:off x="2787650" y="1565275"/>
            <a:ext cx="1839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Detailed history/examination </a:t>
            </a:r>
            <a:br>
              <a:rPr lang="en-US" altLang="en-US" sz="1000" b="1">
                <a:solidFill>
                  <a:srgbClr val="FFFFFF"/>
                </a:solidFill>
                <a:sym typeface="Arial Bold" charset="0"/>
              </a:rPr>
            </a:br>
            <a:r>
              <a:rPr lang="en-US" altLang="en-US" sz="1000" b="1">
                <a:solidFill>
                  <a:srgbClr val="FFFFFF"/>
                </a:solidFill>
                <a:sym typeface="Arial Bold" charset="0"/>
              </a:rPr>
              <a:t>for asthma</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History/</a:t>
            </a:r>
            <a:r>
              <a:rPr lang="en-US" altLang="en-US" sz="1000" b="1" i="1">
                <a:solidFill>
                  <a:srgbClr val="FFFFFF"/>
                </a:solidFill>
                <a:sym typeface="Arial Bold" charset="0"/>
              </a:rPr>
              <a:t>examination</a:t>
            </a:r>
            <a:r>
              <a:rPr lang="en-US" altLang="en-US" sz="1000" b="1" i="1">
                <a:solidFill>
                  <a:srgbClr val="FFFFFF"/>
                </a:solidFill>
                <a:sym typeface="Arial Italic" charset="0"/>
              </a:rPr>
              <a:t> </a:t>
            </a:r>
            <a:r>
              <a:rPr lang="en-US" altLang="en-US" sz="1000" b="1" i="1">
                <a:solidFill>
                  <a:srgbClr val="FFFFFF"/>
                </a:solidFill>
                <a:sym typeface="Arial Bold Italic" charset="0"/>
              </a:rPr>
              <a:t>supports </a:t>
            </a:r>
            <a:br>
              <a:rPr lang="en-US" altLang="en-US" sz="1000" b="1" i="1">
                <a:solidFill>
                  <a:srgbClr val="FFFFFF"/>
                </a:solidFill>
                <a:sym typeface="Arial Bold Italic" charset="0"/>
              </a:rPr>
            </a:br>
            <a:r>
              <a:rPr lang="en-US" altLang="en-US" sz="1000" b="1" i="1">
                <a:solidFill>
                  <a:srgbClr val="FFFFFF"/>
                </a:solidFill>
                <a:sym typeface="Arial Bold Italic" charset="0"/>
              </a:rPr>
              <a:t>asthma diagnosis?</a:t>
            </a:r>
          </a:p>
        </p:txBody>
      </p:sp>
      <p:sp>
        <p:nvSpPr>
          <p:cNvPr id="44039" name="Rectangle 9"/>
          <p:cNvSpPr>
            <a:spLocks/>
          </p:cNvSpPr>
          <p:nvPr/>
        </p:nvSpPr>
        <p:spPr bwMode="auto">
          <a:xfrm>
            <a:off x="2463800" y="3068638"/>
            <a:ext cx="2540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Perform spirometry/PEF </a:t>
            </a:r>
            <a:br>
              <a:rPr lang="en-US" altLang="en-US" sz="1000" b="1">
                <a:solidFill>
                  <a:srgbClr val="FFFFFF"/>
                </a:solidFill>
                <a:sym typeface="Arial Bold" charset="0"/>
              </a:rPr>
            </a:br>
            <a:r>
              <a:rPr lang="en-US" altLang="en-US" sz="1000" b="1">
                <a:solidFill>
                  <a:srgbClr val="FFFFFF"/>
                </a:solidFill>
                <a:sym typeface="Arial Bold" charset="0"/>
              </a:rPr>
              <a:t>with reversibility test</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Results support asthma diagnosis?</a:t>
            </a:r>
          </a:p>
        </p:txBody>
      </p:sp>
      <p:sp>
        <p:nvSpPr>
          <p:cNvPr id="44040" name="Rectangle 15"/>
          <p:cNvSpPr>
            <a:spLocks/>
          </p:cNvSpPr>
          <p:nvPr/>
        </p:nvSpPr>
        <p:spPr bwMode="auto">
          <a:xfrm>
            <a:off x="2413000" y="6249988"/>
            <a:ext cx="2540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FFFFFF"/>
                </a:solidFill>
                <a:sym typeface="Arial Bold" charset="0"/>
              </a:rPr>
              <a:t>Treat for ASTHMA</a:t>
            </a:r>
          </a:p>
        </p:txBody>
      </p:sp>
      <p:sp>
        <p:nvSpPr>
          <p:cNvPr id="44041" name="Rectangle 18"/>
          <p:cNvSpPr>
            <a:spLocks/>
          </p:cNvSpPr>
          <p:nvPr/>
        </p:nvSpPr>
        <p:spPr bwMode="auto">
          <a:xfrm>
            <a:off x="3060700" y="1193800"/>
            <a:ext cx="1270000"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srgbClr val="000000"/>
              </a:solidFill>
            </a:endParaRPr>
          </a:p>
        </p:txBody>
      </p:sp>
      <p:sp>
        <p:nvSpPr>
          <p:cNvPr id="44042" name="Rectangle 19"/>
          <p:cNvSpPr>
            <a:spLocks/>
          </p:cNvSpPr>
          <p:nvPr/>
        </p:nvSpPr>
        <p:spPr bwMode="auto">
          <a:xfrm>
            <a:off x="3486150" y="1176338"/>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800" b="1">
                <a:solidFill>
                  <a:srgbClr val="134679"/>
                </a:solidFill>
                <a:latin typeface="Arial Bold" charset="0"/>
                <a:sym typeface="Arial Bold" charset="0"/>
              </a:rPr>
              <a:t>YES</a:t>
            </a:r>
          </a:p>
        </p:txBody>
      </p:sp>
      <p:sp>
        <p:nvSpPr>
          <p:cNvPr id="44043" name="Rectangle 20"/>
          <p:cNvSpPr>
            <a:spLocks/>
          </p:cNvSpPr>
          <p:nvPr/>
        </p:nvSpPr>
        <p:spPr bwMode="auto">
          <a:xfrm>
            <a:off x="3505200" y="2582863"/>
            <a:ext cx="385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134679"/>
                </a:solidFill>
                <a:latin typeface="Arial Bold" charset="0"/>
                <a:sym typeface="Arial Bold" charset="0"/>
              </a:rPr>
              <a:t>YES</a:t>
            </a:r>
          </a:p>
        </p:txBody>
      </p:sp>
      <p:sp>
        <p:nvSpPr>
          <p:cNvPr id="44044" name="Rectangle 21"/>
          <p:cNvSpPr>
            <a:spLocks/>
          </p:cNvSpPr>
          <p:nvPr/>
        </p:nvSpPr>
        <p:spPr bwMode="auto">
          <a:xfrm>
            <a:off x="3476625" y="4892675"/>
            <a:ext cx="4572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pPr>
            <a:r>
              <a:rPr lang="en-US" altLang="en-US" sz="800" b="1">
                <a:solidFill>
                  <a:srgbClr val="134679"/>
                </a:solidFill>
                <a:latin typeface="Arial Bold" charset="0"/>
                <a:sym typeface="Arial Bold" charset="0"/>
              </a:rPr>
              <a:t>YES</a:t>
            </a:r>
          </a:p>
        </p:txBody>
      </p:sp>
      <p:sp>
        <p:nvSpPr>
          <p:cNvPr id="44045"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AU">
              <a:solidFill>
                <a:prstClr val="black"/>
              </a:solidFill>
              <a:ea typeface="ＭＳ Ｐゴシック" pitchFamily="34" charset="-128"/>
            </a:endParaRPr>
          </a:p>
        </p:txBody>
      </p:sp>
      <p:sp>
        <p:nvSpPr>
          <p:cNvPr id="44047"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1-1 (1/4)</a:t>
            </a:r>
            <a:endParaRPr lang="en-US" altLang="en-US" sz="1200" i="1" dirty="0">
              <a:solidFill>
                <a:srgbClr val="FFFFFF"/>
              </a:solidFill>
              <a:latin typeface="Arial Italic" charset="0"/>
              <a:sym typeface="Arial Italic" charset="0"/>
            </a:endParaRPr>
          </a:p>
        </p:txBody>
      </p:sp>
      <p:sp>
        <p:nvSpPr>
          <p:cNvPr id="44048" name="TextBox 1"/>
          <p:cNvSpPr txBox="1">
            <a:spLocks noChangeArrowheads="1"/>
          </p:cNvSpPr>
          <p:nvPr/>
        </p:nvSpPr>
        <p:spPr bwMode="auto">
          <a:xfrm>
            <a:off x="-166688" y="4017963"/>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prstClr val="black"/>
              </a:solidFill>
            </a:endParaRPr>
          </a:p>
        </p:txBody>
      </p:sp>
      <p:sp>
        <p:nvSpPr>
          <p:cNvPr id="15"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5383406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0"/>
          <p:cNvGrpSpPr>
            <a:grpSpLocks/>
          </p:cNvGrpSpPr>
          <p:nvPr/>
        </p:nvGrpSpPr>
        <p:grpSpPr bwMode="auto">
          <a:xfrm>
            <a:off x="1111250" y="92075"/>
            <a:ext cx="7075488" cy="6619875"/>
            <a:chOff x="1511300" y="558800"/>
            <a:chExt cx="6108192" cy="5716306"/>
          </a:xfrm>
        </p:grpSpPr>
        <p:pic>
          <p:nvPicPr>
            <p:cNvPr id="45080" name="Picture 32" descr="box 1-level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300" y="558800"/>
              <a:ext cx="6108192" cy="571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33" descr="box 1-level 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558800"/>
              <a:ext cx="6108192" cy="571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1" name="Rectangle 7"/>
          <p:cNvSpPr>
            <a:spLocks/>
          </p:cNvSpPr>
          <p:nvPr/>
        </p:nvSpPr>
        <p:spPr bwMode="auto">
          <a:xfrm>
            <a:off x="2451100" y="188913"/>
            <a:ext cx="255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Patient with </a:t>
            </a:r>
            <a:br>
              <a:rPr lang="en-US" altLang="en-US" sz="1000" b="1">
                <a:solidFill>
                  <a:srgbClr val="FFFFFF"/>
                </a:solidFill>
                <a:sym typeface="Arial Bold" charset="0"/>
              </a:rPr>
            </a:br>
            <a:r>
              <a:rPr lang="en-US" altLang="en-US" sz="1000" b="1">
                <a:solidFill>
                  <a:srgbClr val="FFFFFF"/>
                </a:solidFill>
                <a:sym typeface="Arial Bold" charset="0"/>
              </a:rPr>
              <a:t>respiratory symptoms</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Are the symptoms typical of asthma?</a:t>
            </a:r>
          </a:p>
        </p:txBody>
      </p:sp>
      <p:sp>
        <p:nvSpPr>
          <p:cNvPr id="45062" name="Rectangle 8"/>
          <p:cNvSpPr>
            <a:spLocks/>
          </p:cNvSpPr>
          <p:nvPr/>
        </p:nvSpPr>
        <p:spPr bwMode="auto">
          <a:xfrm>
            <a:off x="2787650" y="1565275"/>
            <a:ext cx="1839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Detailed history/examination </a:t>
            </a:r>
            <a:br>
              <a:rPr lang="en-US" altLang="en-US" sz="1000" b="1">
                <a:solidFill>
                  <a:srgbClr val="FFFFFF"/>
                </a:solidFill>
                <a:sym typeface="Arial Bold" charset="0"/>
              </a:rPr>
            </a:br>
            <a:r>
              <a:rPr lang="en-US" altLang="en-US" sz="1000" b="1">
                <a:solidFill>
                  <a:srgbClr val="FFFFFF"/>
                </a:solidFill>
                <a:sym typeface="Arial Bold" charset="0"/>
              </a:rPr>
              <a:t>for asthma</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History/</a:t>
            </a:r>
            <a:r>
              <a:rPr lang="en-US" altLang="en-US" sz="1000" b="1" i="1">
                <a:solidFill>
                  <a:srgbClr val="FFFFFF"/>
                </a:solidFill>
                <a:sym typeface="Arial Bold" charset="0"/>
              </a:rPr>
              <a:t>examination</a:t>
            </a:r>
            <a:r>
              <a:rPr lang="en-US" altLang="en-US" sz="1000" b="1" i="1">
                <a:solidFill>
                  <a:srgbClr val="FFFFFF"/>
                </a:solidFill>
                <a:sym typeface="Arial Italic" charset="0"/>
              </a:rPr>
              <a:t> </a:t>
            </a:r>
            <a:r>
              <a:rPr lang="en-US" altLang="en-US" sz="1000" b="1" i="1">
                <a:solidFill>
                  <a:srgbClr val="FFFFFF"/>
                </a:solidFill>
                <a:sym typeface="Arial Bold Italic" charset="0"/>
              </a:rPr>
              <a:t>supports </a:t>
            </a:r>
            <a:br>
              <a:rPr lang="en-US" altLang="en-US" sz="1000" b="1" i="1">
                <a:solidFill>
                  <a:srgbClr val="FFFFFF"/>
                </a:solidFill>
                <a:sym typeface="Arial Bold Italic" charset="0"/>
              </a:rPr>
            </a:br>
            <a:r>
              <a:rPr lang="en-US" altLang="en-US" sz="1000" b="1" i="1">
                <a:solidFill>
                  <a:srgbClr val="FFFFFF"/>
                </a:solidFill>
                <a:sym typeface="Arial Bold Italic" charset="0"/>
              </a:rPr>
              <a:t>asthma diagnosis?</a:t>
            </a:r>
          </a:p>
        </p:txBody>
      </p:sp>
      <p:sp>
        <p:nvSpPr>
          <p:cNvPr id="45063" name="Rectangle 9"/>
          <p:cNvSpPr>
            <a:spLocks/>
          </p:cNvSpPr>
          <p:nvPr/>
        </p:nvSpPr>
        <p:spPr bwMode="auto">
          <a:xfrm>
            <a:off x="2463800" y="3068638"/>
            <a:ext cx="2540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Perform spirometry/PEF </a:t>
            </a:r>
            <a:br>
              <a:rPr lang="en-US" altLang="en-US" sz="1000" b="1">
                <a:solidFill>
                  <a:srgbClr val="FFFFFF"/>
                </a:solidFill>
                <a:sym typeface="Arial Bold" charset="0"/>
              </a:rPr>
            </a:br>
            <a:r>
              <a:rPr lang="en-US" altLang="en-US" sz="1000" b="1">
                <a:solidFill>
                  <a:srgbClr val="FFFFFF"/>
                </a:solidFill>
                <a:sym typeface="Arial Bold" charset="0"/>
              </a:rPr>
              <a:t>with reversibility test</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Results support asthma diagnosis?</a:t>
            </a:r>
          </a:p>
        </p:txBody>
      </p:sp>
      <p:sp>
        <p:nvSpPr>
          <p:cNvPr id="45064" name="Rectangle 13"/>
          <p:cNvSpPr>
            <a:spLocks/>
          </p:cNvSpPr>
          <p:nvPr/>
        </p:nvSpPr>
        <p:spPr bwMode="auto">
          <a:xfrm>
            <a:off x="5795963" y="2117725"/>
            <a:ext cx="23066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fontAlgn="base" hangingPunct="1">
              <a:spcBef>
                <a:spcPts val="425"/>
              </a:spcBef>
              <a:spcAft>
                <a:spcPct val="0"/>
              </a:spcAft>
            </a:pPr>
            <a:r>
              <a:rPr lang="en-US" altLang="en-US" sz="1000" i="1">
                <a:solidFill>
                  <a:srgbClr val="134679"/>
                </a:solidFill>
                <a:latin typeface="Arial Italic" charset="0"/>
                <a:sym typeface="Arial Italic" charset="0"/>
              </a:rPr>
              <a:t>Alternative diagnosis confirmed?</a:t>
            </a:r>
          </a:p>
        </p:txBody>
      </p:sp>
      <p:sp>
        <p:nvSpPr>
          <p:cNvPr id="45065" name="Rectangle 14"/>
          <p:cNvSpPr>
            <a:spLocks/>
          </p:cNvSpPr>
          <p:nvPr/>
        </p:nvSpPr>
        <p:spPr bwMode="auto">
          <a:xfrm>
            <a:off x="5800725" y="6242050"/>
            <a:ext cx="2273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134679"/>
                </a:solidFill>
                <a:sym typeface="Arial Bold" charset="0"/>
              </a:rPr>
              <a:t>Treat for alternative diagnosis</a:t>
            </a:r>
          </a:p>
        </p:txBody>
      </p:sp>
      <p:sp>
        <p:nvSpPr>
          <p:cNvPr id="45066" name="Rectangle 15"/>
          <p:cNvSpPr>
            <a:spLocks/>
          </p:cNvSpPr>
          <p:nvPr/>
        </p:nvSpPr>
        <p:spPr bwMode="auto">
          <a:xfrm>
            <a:off x="2413000" y="6249988"/>
            <a:ext cx="2540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FFFFFF"/>
                </a:solidFill>
                <a:sym typeface="Arial Bold" charset="0"/>
              </a:rPr>
              <a:t>Treat for ASTHMA</a:t>
            </a:r>
          </a:p>
        </p:txBody>
      </p:sp>
      <p:sp>
        <p:nvSpPr>
          <p:cNvPr id="45067" name="Rectangle 18"/>
          <p:cNvSpPr>
            <a:spLocks/>
          </p:cNvSpPr>
          <p:nvPr/>
        </p:nvSpPr>
        <p:spPr bwMode="auto">
          <a:xfrm>
            <a:off x="3060700" y="1193800"/>
            <a:ext cx="1270000"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srgbClr val="000000"/>
              </a:solidFill>
            </a:endParaRPr>
          </a:p>
        </p:txBody>
      </p:sp>
      <p:sp>
        <p:nvSpPr>
          <p:cNvPr id="45068" name="Rectangle 19"/>
          <p:cNvSpPr>
            <a:spLocks/>
          </p:cNvSpPr>
          <p:nvPr/>
        </p:nvSpPr>
        <p:spPr bwMode="auto">
          <a:xfrm>
            <a:off x="3486150" y="1176338"/>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800" b="1">
                <a:solidFill>
                  <a:srgbClr val="134679"/>
                </a:solidFill>
                <a:latin typeface="Arial Bold" charset="0"/>
                <a:sym typeface="Arial Bold" charset="0"/>
              </a:rPr>
              <a:t>YES</a:t>
            </a:r>
          </a:p>
        </p:txBody>
      </p:sp>
      <p:sp>
        <p:nvSpPr>
          <p:cNvPr id="45069" name="Rectangle 20"/>
          <p:cNvSpPr>
            <a:spLocks/>
          </p:cNvSpPr>
          <p:nvPr/>
        </p:nvSpPr>
        <p:spPr bwMode="auto">
          <a:xfrm>
            <a:off x="3505200" y="2582863"/>
            <a:ext cx="385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134679"/>
                </a:solidFill>
                <a:latin typeface="Arial Bold" charset="0"/>
                <a:sym typeface="Arial Bold" charset="0"/>
              </a:rPr>
              <a:t>YES</a:t>
            </a:r>
          </a:p>
        </p:txBody>
      </p:sp>
      <p:sp>
        <p:nvSpPr>
          <p:cNvPr id="45070" name="Rectangle 21"/>
          <p:cNvSpPr>
            <a:spLocks/>
          </p:cNvSpPr>
          <p:nvPr/>
        </p:nvSpPr>
        <p:spPr bwMode="auto">
          <a:xfrm>
            <a:off x="3476625" y="4892675"/>
            <a:ext cx="4572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pPr>
            <a:r>
              <a:rPr lang="en-US" altLang="en-US" sz="800" b="1">
                <a:solidFill>
                  <a:srgbClr val="134679"/>
                </a:solidFill>
                <a:latin typeface="Arial Bold" charset="0"/>
                <a:sym typeface="Arial Bold" charset="0"/>
              </a:rPr>
              <a:t>YES</a:t>
            </a:r>
          </a:p>
        </p:txBody>
      </p:sp>
      <p:sp>
        <p:nvSpPr>
          <p:cNvPr id="45071" name="Rectangle 23"/>
          <p:cNvSpPr>
            <a:spLocks/>
          </p:cNvSpPr>
          <p:nvPr/>
        </p:nvSpPr>
        <p:spPr bwMode="auto">
          <a:xfrm>
            <a:off x="5060950" y="1065213"/>
            <a:ext cx="1524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5072" name="Rectangle 24"/>
          <p:cNvSpPr>
            <a:spLocks/>
          </p:cNvSpPr>
          <p:nvPr/>
        </p:nvSpPr>
        <p:spPr bwMode="auto">
          <a:xfrm>
            <a:off x="4978400" y="2405063"/>
            <a:ext cx="3603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5073" name="Rectangle 27"/>
          <p:cNvSpPr>
            <a:spLocks/>
          </p:cNvSpPr>
          <p:nvPr/>
        </p:nvSpPr>
        <p:spPr bwMode="auto">
          <a:xfrm>
            <a:off x="6826250" y="4892675"/>
            <a:ext cx="2174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5074"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AU">
              <a:solidFill>
                <a:prstClr val="black"/>
              </a:solidFill>
              <a:ea typeface="ＭＳ Ｐゴシック" pitchFamily="34" charset="-128"/>
            </a:endParaRPr>
          </a:p>
        </p:txBody>
      </p:sp>
      <p:sp>
        <p:nvSpPr>
          <p:cNvPr id="45076"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1-1 (2/4)</a:t>
            </a:r>
            <a:endParaRPr lang="en-US" altLang="en-US" sz="1200" i="1" dirty="0">
              <a:solidFill>
                <a:srgbClr val="FFFFFF"/>
              </a:solidFill>
              <a:latin typeface="Arial Italic" charset="0"/>
              <a:sym typeface="Arial Italic" charset="0"/>
            </a:endParaRPr>
          </a:p>
        </p:txBody>
      </p:sp>
      <p:sp>
        <p:nvSpPr>
          <p:cNvPr id="45077" name="TextBox 1"/>
          <p:cNvSpPr txBox="1">
            <a:spLocks noChangeArrowheads="1"/>
          </p:cNvSpPr>
          <p:nvPr/>
        </p:nvSpPr>
        <p:spPr bwMode="auto">
          <a:xfrm>
            <a:off x="-166688" y="4017963"/>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prstClr val="black"/>
              </a:solidFill>
            </a:endParaRPr>
          </a:p>
        </p:txBody>
      </p:sp>
      <p:sp>
        <p:nvSpPr>
          <p:cNvPr id="22"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9205191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7696200" y="0"/>
            <a:ext cx="1447800" cy="1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46082" name="Picture 32" descr="box 1-level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0" y="92075"/>
            <a:ext cx="7075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7"/>
          <p:cNvSpPr>
            <a:spLocks/>
          </p:cNvSpPr>
          <p:nvPr/>
        </p:nvSpPr>
        <p:spPr bwMode="auto">
          <a:xfrm>
            <a:off x="2451100" y="188913"/>
            <a:ext cx="255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Patient with </a:t>
            </a:r>
            <a:br>
              <a:rPr lang="en-US" altLang="en-US" sz="1000" b="1">
                <a:solidFill>
                  <a:srgbClr val="FFFFFF"/>
                </a:solidFill>
                <a:sym typeface="Arial Bold" charset="0"/>
              </a:rPr>
            </a:br>
            <a:r>
              <a:rPr lang="en-US" altLang="en-US" sz="1000" b="1">
                <a:solidFill>
                  <a:srgbClr val="FFFFFF"/>
                </a:solidFill>
                <a:sym typeface="Arial Bold" charset="0"/>
              </a:rPr>
              <a:t>respiratory symptoms</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Are the symptoms typical of asthma?</a:t>
            </a:r>
          </a:p>
        </p:txBody>
      </p:sp>
      <p:sp>
        <p:nvSpPr>
          <p:cNvPr id="46086" name="Rectangle 8"/>
          <p:cNvSpPr>
            <a:spLocks/>
          </p:cNvSpPr>
          <p:nvPr/>
        </p:nvSpPr>
        <p:spPr bwMode="auto">
          <a:xfrm>
            <a:off x="2787650" y="1565275"/>
            <a:ext cx="1839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Detailed history/examination </a:t>
            </a:r>
            <a:br>
              <a:rPr lang="en-US" altLang="en-US" sz="1000" b="1">
                <a:solidFill>
                  <a:srgbClr val="FFFFFF"/>
                </a:solidFill>
                <a:sym typeface="Arial Bold" charset="0"/>
              </a:rPr>
            </a:br>
            <a:r>
              <a:rPr lang="en-US" altLang="en-US" sz="1000" b="1">
                <a:solidFill>
                  <a:srgbClr val="FFFFFF"/>
                </a:solidFill>
                <a:sym typeface="Arial Bold" charset="0"/>
              </a:rPr>
              <a:t>for asthma</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History/</a:t>
            </a:r>
            <a:r>
              <a:rPr lang="en-US" altLang="en-US" sz="1000" b="1" i="1">
                <a:solidFill>
                  <a:srgbClr val="FFFFFF"/>
                </a:solidFill>
                <a:sym typeface="Arial Bold" charset="0"/>
              </a:rPr>
              <a:t>examination</a:t>
            </a:r>
            <a:r>
              <a:rPr lang="en-US" altLang="en-US" sz="1000" b="1" i="1">
                <a:solidFill>
                  <a:srgbClr val="FFFFFF"/>
                </a:solidFill>
                <a:sym typeface="Arial Italic" charset="0"/>
              </a:rPr>
              <a:t> </a:t>
            </a:r>
            <a:r>
              <a:rPr lang="en-US" altLang="en-US" sz="1000" b="1" i="1">
                <a:solidFill>
                  <a:srgbClr val="FFFFFF"/>
                </a:solidFill>
                <a:sym typeface="Arial Bold Italic" charset="0"/>
              </a:rPr>
              <a:t>supports </a:t>
            </a:r>
            <a:br>
              <a:rPr lang="en-US" altLang="en-US" sz="1000" b="1" i="1">
                <a:solidFill>
                  <a:srgbClr val="FFFFFF"/>
                </a:solidFill>
                <a:sym typeface="Arial Bold Italic" charset="0"/>
              </a:rPr>
            </a:br>
            <a:r>
              <a:rPr lang="en-US" altLang="en-US" sz="1000" b="1" i="1">
                <a:solidFill>
                  <a:srgbClr val="FFFFFF"/>
                </a:solidFill>
                <a:sym typeface="Arial Bold Italic" charset="0"/>
              </a:rPr>
              <a:t>asthma diagnosis?</a:t>
            </a:r>
          </a:p>
        </p:txBody>
      </p:sp>
      <p:sp>
        <p:nvSpPr>
          <p:cNvPr id="46087" name="Rectangle 9"/>
          <p:cNvSpPr>
            <a:spLocks/>
          </p:cNvSpPr>
          <p:nvPr/>
        </p:nvSpPr>
        <p:spPr bwMode="auto">
          <a:xfrm>
            <a:off x="2463800" y="3068638"/>
            <a:ext cx="2540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Perform spirometry/PEF </a:t>
            </a:r>
            <a:br>
              <a:rPr lang="en-US" altLang="en-US" sz="1000" b="1">
                <a:solidFill>
                  <a:srgbClr val="FFFFFF"/>
                </a:solidFill>
                <a:sym typeface="Arial Bold" charset="0"/>
              </a:rPr>
            </a:br>
            <a:r>
              <a:rPr lang="en-US" altLang="en-US" sz="1000" b="1">
                <a:solidFill>
                  <a:srgbClr val="FFFFFF"/>
                </a:solidFill>
                <a:sym typeface="Arial Bold" charset="0"/>
              </a:rPr>
              <a:t>with reversibility test</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Results support asthma diagnosis?</a:t>
            </a:r>
          </a:p>
        </p:txBody>
      </p:sp>
      <p:sp>
        <p:nvSpPr>
          <p:cNvPr id="46088" name="Rectangle 11"/>
          <p:cNvSpPr>
            <a:spLocks/>
          </p:cNvSpPr>
          <p:nvPr/>
        </p:nvSpPr>
        <p:spPr bwMode="auto">
          <a:xfrm>
            <a:off x="4467225" y="3873500"/>
            <a:ext cx="19478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Repeat on another </a:t>
            </a:r>
            <a:br>
              <a:rPr lang="en-US" altLang="en-US" sz="1000">
                <a:solidFill>
                  <a:srgbClr val="134679"/>
                </a:solidFill>
              </a:rPr>
            </a:br>
            <a:r>
              <a:rPr lang="en-US" altLang="en-US" sz="1000">
                <a:solidFill>
                  <a:srgbClr val="134679"/>
                </a:solidFill>
              </a:rPr>
              <a:t>occasion or arrange </a:t>
            </a:r>
            <a:br>
              <a:rPr lang="en-US" altLang="en-US" sz="1000">
                <a:solidFill>
                  <a:srgbClr val="134679"/>
                </a:solidFill>
              </a:rPr>
            </a:br>
            <a:r>
              <a:rPr lang="en-US" altLang="en-US" sz="1000">
                <a:solidFill>
                  <a:srgbClr val="134679"/>
                </a:solidFill>
              </a:rPr>
              <a:t>other tests</a:t>
            </a:r>
          </a:p>
          <a:p>
            <a:pPr algn="ctr" eaLnBrk="1" fontAlgn="base" hangingPunct="1">
              <a:spcBef>
                <a:spcPts val="425"/>
              </a:spcBef>
              <a:spcAft>
                <a:spcPct val="0"/>
              </a:spcAft>
            </a:pPr>
            <a:r>
              <a:rPr lang="en-US" altLang="en-US" sz="1000">
                <a:solidFill>
                  <a:srgbClr val="134679"/>
                </a:solidFill>
              </a:rPr>
              <a:t>Confirms asthma diagnosis?</a:t>
            </a:r>
          </a:p>
        </p:txBody>
      </p:sp>
      <p:sp>
        <p:nvSpPr>
          <p:cNvPr id="46089" name="Rectangle 12"/>
          <p:cNvSpPr>
            <a:spLocks/>
          </p:cNvSpPr>
          <p:nvPr/>
        </p:nvSpPr>
        <p:spPr bwMode="auto">
          <a:xfrm>
            <a:off x="4535488" y="5267325"/>
            <a:ext cx="1993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134679"/>
                </a:solidFill>
              </a:rPr>
              <a:t>Consider trial of treatment for </a:t>
            </a:r>
            <a:br>
              <a:rPr lang="en-US" altLang="en-US" sz="1000">
                <a:solidFill>
                  <a:srgbClr val="134679"/>
                </a:solidFill>
              </a:rPr>
            </a:br>
            <a:r>
              <a:rPr lang="en-US" altLang="en-US" sz="1000">
                <a:solidFill>
                  <a:srgbClr val="134679"/>
                </a:solidFill>
              </a:rPr>
              <a:t>most likely diagnosis, or refer </a:t>
            </a:r>
            <a:br>
              <a:rPr lang="en-US" altLang="en-US" sz="1000">
                <a:solidFill>
                  <a:srgbClr val="134679"/>
                </a:solidFill>
              </a:rPr>
            </a:br>
            <a:r>
              <a:rPr lang="en-US" altLang="en-US" sz="1000">
                <a:solidFill>
                  <a:srgbClr val="134679"/>
                </a:solidFill>
              </a:rPr>
              <a:t>for further investigations</a:t>
            </a:r>
          </a:p>
        </p:txBody>
      </p:sp>
      <p:sp>
        <p:nvSpPr>
          <p:cNvPr id="46090" name="Rectangle 13"/>
          <p:cNvSpPr>
            <a:spLocks/>
          </p:cNvSpPr>
          <p:nvPr/>
        </p:nvSpPr>
        <p:spPr bwMode="auto">
          <a:xfrm>
            <a:off x="5795963" y="2117725"/>
            <a:ext cx="23066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fontAlgn="base" hangingPunct="1">
              <a:spcBef>
                <a:spcPts val="425"/>
              </a:spcBef>
              <a:spcAft>
                <a:spcPct val="0"/>
              </a:spcAft>
            </a:pPr>
            <a:r>
              <a:rPr lang="en-US" altLang="en-US" sz="1000" i="1">
                <a:solidFill>
                  <a:srgbClr val="134679"/>
                </a:solidFill>
                <a:latin typeface="Arial Italic" charset="0"/>
                <a:sym typeface="Arial Italic" charset="0"/>
              </a:rPr>
              <a:t>Alternative diagnosis confirmed?</a:t>
            </a:r>
          </a:p>
        </p:txBody>
      </p:sp>
      <p:sp>
        <p:nvSpPr>
          <p:cNvPr id="46091" name="Rectangle 14"/>
          <p:cNvSpPr>
            <a:spLocks/>
          </p:cNvSpPr>
          <p:nvPr/>
        </p:nvSpPr>
        <p:spPr bwMode="auto">
          <a:xfrm>
            <a:off x="5800725" y="6242050"/>
            <a:ext cx="2273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134679"/>
                </a:solidFill>
                <a:sym typeface="Arial Bold" charset="0"/>
              </a:rPr>
              <a:t>Treat for alternative diagnosis</a:t>
            </a:r>
          </a:p>
        </p:txBody>
      </p:sp>
      <p:sp>
        <p:nvSpPr>
          <p:cNvPr id="46092" name="Rectangle 15"/>
          <p:cNvSpPr>
            <a:spLocks/>
          </p:cNvSpPr>
          <p:nvPr/>
        </p:nvSpPr>
        <p:spPr bwMode="auto">
          <a:xfrm>
            <a:off x="2413000" y="6249988"/>
            <a:ext cx="2540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FFFFFF"/>
                </a:solidFill>
                <a:sym typeface="Arial Bold" charset="0"/>
              </a:rPr>
              <a:t>Treat for ASTHMA</a:t>
            </a:r>
          </a:p>
        </p:txBody>
      </p:sp>
      <p:sp>
        <p:nvSpPr>
          <p:cNvPr id="46093" name="Rectangle 18"/>
          <p:cNvSpPr>
            <a:spLocks/>
          </p:cNvSpPr>
          <p:nvPr/>
        </p:nvSpPr>
        <p:spPr bwMode="auto">
          <a:xfrm>
            <a:off x="3060700" y="1193800"/>
            <a:ext cx="1270000"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srgbClr val="000000"/>
              </a:solidFill>
            </a:endParaRPr>
          </a:p>
        </p:txBody>
      </p:sp>
      <p:sp>
        <p:nvSpPr>
          <p:cNvPr id="46094" name="Rectangle 19"/>
          <p:cNvSpPr>
            <a:spLocks/>
          </p:cNvSpPr>
          <p:nvPr/>
        </p:nvSpPr>
        <p:spPr bwMode="auto">
          <a:xfrm>
            <a:off x="3486150" y="1176338"/>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800" b="1">
                <a:solidFill>
                  <a:srgbClr val="134679"/>
                </a:solidFill>
                <a:latin typeface="Arial Bold" charset="0"/>
                <a:sym typeface="Arial Bold" charset="0"/>
              </a:rPr>
              <a:t>YES</a:t>
            </a:r>
          </a:p>
        </p:txBody>
      </p:sp>
      <p:sp>
        <p:nvSpPr>
          <p:cNvPr id="46095" name="Rectangle 20"/>
          <p:cNvSpPr>
            <a:spLocks/>
          </p:cNvSpPr>
          <p:nvPr/>
        </p:nvSpPr>
        <p:spPr bwMode="auto">
          <a:xfrm>
            <a:off x="3505200" y="2582863"/>
            <a:ext cx="385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134679"/>
                </a:solidFill>
                <a:latin typeface="Arial Bold" charset="0"/>
                <a:sym typeface="Arial Bold" charset="0"/>
              </a:rPr>
              <a:t>YES</a:t>
            </a:r>
          </a:p>
        </p:txBody>
      </p:sp>
      <p:sp>
        <p:nvSpPr>
          <p:cNvPr id="46096" name="Rectangle 21"/>
          <p:cNvSpPr>
            <a:spLocks/>
          </p:cNvSpPr>
          <p:nvPr/>
        </p:nvSpPr>
        <p:spPr bwMode="auto">
          <a:xfrm>
            <a:off x="3476625" y="4892675"/>
            <a:ext cx="4572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pPr>
            <a:r>
              <a:rPr lang="en-US" altLang="en-US" sz="800" b="1">
                <a:solidFill>
                  <a:srgbClr val="134679"/>
                </a:solidFill>
                <a:latin typeface="Arial Bold" charset="0"/>
                <a:sym typeface="Arial Bold" charset="0"/>
              </a:rPr>
              <a:t>YES</a:t>
            </a:r>
          </a:p>
        </p:txBody>
      </p:sp>
      <p:sp>
        <p:nvSpPr>
          <p:cNvPr id="46097" name="Rectangle 22"/>
          <p:cNvSpPr>
            <a:spLocks/>
          </p:cNvSpPr>
          <p:nvPr/>
        </p:nvSpPr>
        <p:spPr bwMode="auto">
          <a:xfrm>
            <a:off x="5314950" y="4810125"/>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50000"/>
              </a:lnSpc>
              <a:spcBef>
                <a:spcPct val="0"/>
              </a:spcBef>
              <a:spcAft>
                <a:spcPct val="0"/>
              </a:spcAft>
            </a:pPr>
            <a:r>
              <a:rPr lang="en-US" altLang="en-US" sz="800" b="1">
                <a:solidFill>
                  <a:srgbClr val="134679"/>
                </a:solidFill>
                <a:latin typeface="Arial Bold" charset="0"/>
                <a:sym typeface="Arial Bold" charset="0"/>
              </a:rPr>
              <a:t>NO</a:t>
            </a:r>
          </a:p>
        </p:txBody>
      </p:sp>
      <p:sp>
        <p:nvSpPr>
          <p:cNvPr id="46098" name="Rectangle 23"/>
          <p:cNvSpPr>
            <a:spLocks/>
          </p:cNvSpPr>
          <p:nvPr/>
        </p:nvSpPr>
        <p:spPr bwMode="auto">
          <a:xfrm>
            <a:off x="5060950" y="1065213"/>
            <a:ext cx="1524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6099" name="Rectangle 24"/>
          <p:cNvSpPr>
            <a:spLocks/>
          </p:cNvSpPr>
          <p:nvPr/>
        </p:nvSpPr>
        <p:spPr bwMode="auto">
          <a:xfrm>
            <a:off x="4978400" y="2405063"/>
            <a:ext cx="3603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6100" name="Rectangle 25"/>
          <p:cNvSpPr>
            <a:spLocks/>
          </p:cNvSpPr>
          <p:nvPr/>
        </p:nvSpPr>
        <p:spPr bwMode="auto">
          <a:xfrm>
            <a:off x="3962400" y="4035425"/>
            <a:ext cx="215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6101" name="Rectangle 26"/>
          <p:cNvSpPr>
            <a:spLocks/>
          </p:cNvSpPr>
          <p:nvPr/>
        </p:nvSpPr>
        <p:spPr bwMode="auto">
          <a:xfrm>
            <a:off x="3970338" y="4243388"/>
            <a:ext cx="2047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6102" name="Rectangle 27"/>
          <p:cNvSpPr>
            <a:spLocks/>
          </p:cNvSpPr>
          <p:nvPr/>
        </p:nvSpPr>
        <p:spPr bwMode="auto">
          <a:xfrm>
            <a:off x="6826250" y="4892675"/>
            <a:ext cx="2174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6103" name="Rectangle 28"/>
          <p:cNvSpPr>
            <a:spLocks/>
          </p:cNvSpPr>
          <p:nvPr/>
        </p:nvSpPr>
        <p:spPr bwMode="auto">
          <a:xfrm>
            <a:off x="6521450" y="4183063"/>
            <a:ext cx="4333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6104"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AU">
              <a:solidFill>
                <a:prstClr val="black"/>
              </a:solidFill>
              <a:ea typeface="ＭＳ Ｐゴシック" pitchFamily="34" charset="-128"/>
            </a:endParaRPr>
          </a:p>
        </p:txBody>
      </p:sp>
      <p:sp>
        <p:nvSpPr>
          <p:cNvPr id="46106"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1-1 (3/4)</a:t>
            </a:r>
            <a:endParaRPr lang="en-US" altLang="en-US" sz="1200" i="1" dirty="0">
              <a:solidFill>
                <a:srgbClr val="FFFFFF"/>
              </a:solidFill>
              <a:latin typeface="Arial Italic" charset="0"/>
              <a:sym typeface="Arial Italic" charset="0"/>
            </a:endParaRPr>
          </a:p>
        </p:txBody>
      </p:sp>
      <p:sp>
        <p:nvSpPr>
          <p:cNvPr id="26"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8546697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696200" y="0"/>
            <a:ext cx="1447800" cy="1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47106" name="Picture 31" descr="box 1-level 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0" y="92075"/>
            <a:ext cx="7075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7"/>
          <p:cNvSpPr>
            <a:spLocks/>
          </p:cNvSpPr>
          <p:nvPr/>
        </p:nvSpPr>
        <p:spPr bwMode="auto">
          <a:xfrm>
            <a:off x="2451100" y="188913"/>
            <a:ext cx="255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Patient with </a:t>
            </a:r>
            <a:br>
              <a:rPr lang="en-US" altLang="en-US" sz="1000" b="1">
                <a:solidFill>
                  <a:srgbClr val="FFFFFF"/>
                </a:solidFill>
                <a:sym typeface="Arial Bold" charset="0"/>
              </a:rPr>
            </a:br>
            <a:r>
              <a:rPr lang="en-US" altLang="en-US" sz="1000" b="1">
                <a:solidFill>
                  <a:srgbClr val="FFFFFF"/>
                </a:solidFill>
                <a:sym typeface="Arial Bold" charset="0"/>
              </a:rPr>
              <a:t>respiratory symptoms</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Are the symptoms typical of asthma?</a:t>
            </a:r>
          </a:p>
        </p:txBody>
      </p:sp>
      <p:sp>
        <p:nvSpPr>
          <p:cNvPr id="47110" name="Rectangle 8"/>
          <p:cNvSpPr>
            <a:spLocks/>
          </p:cNvSpPr>
          <p:nvPr/>
        </p:nvSpPr>
        <p:spPr bwMode="auto">
          <a:xfrm>
            <a:off x="2787650" y="1565275"/>
            <a:ext cx="1839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Detailed history/examination </a:t>
            </a:r>
            <a:br>
              <a:rPr lang="en-US" altLang="en-US" sz="1000" b="1">
                <a:solidFill>
                  <a:srgbClr val="FFFFFF"/>
                </a:solidFill>
                <a:sym typeface="Arial Bold" charset="0"/>
              </a:rPr>
            </a:br>
            <a:r>
              <a:rPr lang="en-US" altLang="en-US" sz="1000" b="1">
                <a:solidFill>
                  <a:srgbClr val="FFFFFF"/>
                </a:solidFill>
                <a:sym typeface="Arial Bold" charset="0"/>
              </a:rPr>
              <a:t>for asthma</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History/</a:t>
            </a:r>
            <a:r>
              <a:rPr lang="en-US" altLang="en-US" sz="1000" b="1" i="1">
                <a:solidFill>
                  <a:srgbClr val="FFFFFF"/>
                </a:solidFill>
                <a:sym typeface="Arial Bold" charset="0"/>
              </a:rPr>
              <a:t>examination</a:t>
            </a:r>
            <a:r>
              <a:rPr lang="en-US" altLang="en-US" sz="1000" b="1" i="1">
                <a:solidFill>
                  <a:srgbClr val="FFFFFF"/>
                </a:solidFill>
                <a:sym typeface="Arial Italic" charset="0"/>
              </a:rPr>
              <a:t> </a:t>
            </a:r>
            <a:r>
              <a:rPr lang="en-US" altLang="en-US" sz="1000" b="1" i="1">
                <a:solidFill>
                  <a:srgbClr val="FFFFFF"/>
                </a:solidFill>
                <a:sym typeface="Arial Bold Italic" charset="0"/>
              </a:rPr>
              <a:t>supports </a:t>
            </a:r>
            <a:br>
              <a:rPr lang="en-US" altLang="en-US" sz="1000" b="1" i="1">
                <a:solidFill>
                  <a:srgbClr val="FFFFFF"/>
                </a:solidFill>
                <a:sym typeface="Arial Bold Italic" charset="0"/>
              </a:rPr>
            </a:br>
            <a:r>
              <a:rPr lang="en-US" altLang="en-US" sz="1000" b="1" i="1">
                <a:solidFill>
                  <a:srgbClr val="FFFFFF"/>
                </a:solidFill>
                <a:sym typeface="Arial Bold Italic" charset="0"/>
              </a:rPr>
              <a:t>asthma diagnosis?</a:t>
            </a:r>
          </a:p>
        </p:txBody>
      </p:sp>
      <p:sp>
        <p:nvSpPr>
          <p:cNvPr id="47111" name="Rectangle 9"/>
          <p:cNvSpPr>
            <a:spLocks/>
          </p:cNvSpPr>
          <p:nvPr/>
        </p:nvSpPr>
        <p:spPr bwMode="auto">
          <a:xfrm>
            <a:off x="2463800" y="3068638"/>
            <a:ext cx="2540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Perform spirometry/PEF </a:t>
            </a:r>
            <a:br>
              <a:rPr lang="en-US" altLang="en-US" sz="1000" b="1">
                <a:solidFill>
                  <a:srgbClr val="FFFFFF"/>
                </a:solidFill>
                <a:sym typeface="Arial Bold" charset="0"/>
              </a:rPr>
            </a:br>
            <a:r>
              <a:rPr lang="en-US" altLang="en-US" sz="1000" b="1">
                <a:solidFill>
                  <a:srgbClr val="FFFFFF"/>
                </a:solidFill>
                <a:sym typeface="Arial Bold" charset="0"/>
              </a:rPr>
              <a:t>with reversibility test</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Results support asthma diagnosis?</a:t>
            </a:r>
          </a:p>
        </p:txBody>
      </p:sp>
      <p:sp>
        <p:nvSpPr>
          <p:cNvPr id="47112" name="Rectangle 10"/>
          <p:cNvSpPr>
            <a:spLocks/>
          </p:cNvSpPr>
          <p:nvPr/>
        </p:nvSpPr>
        <p:spPr bwMode="auto">
          <a:xfrm>
            <a:off x="1209675" y="4852988"/>
            <a:ext cx="187325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Empiric treatment with </a:t>
            </a:r>
            <a:br>
              <a:rPr lang="en-US" altLang="en-US" sz="1000">
                <a:solidFill>
                  <a:srgbClr val="134679"/>
                </a:solidFill>
              </a:rPr>
            </a:br>
            <a:r>
              <a:rPr lang="en-US" altLang="en-US" sz="1000">
                <a:solidFill>
                  <a:srgbClr val="134679"/>
                </a:solidFill>
              </a:rPr>
              <a:t>ICS and prn SABA</a:t>
            </a:r>
          </a:p>
          <a:p>
            <a:pPr algn="ctr" eaLnBrk="1" fontAlgn="base" hangingPunct="1">
              <a:spcBef>
                <a:spcPts val="425"/>
              </a:spcBef>
              <a:spcAft>
                <a:spcPct val="0"/>
              </a:spcAft>
            </a:pPr>
            <a:r>
              <a:rPr lang="en-US" altLang="en-US" sz="1000">
                <a:solidFill>
                  <a:srgbClr val="134679"/>
                </a:solidFill>
              </a:rPr>
              <a:t>Review response</a:t>
            </a:r>
          </a:p>
          <a:p>
            <a:pPr algn="ctr" eaLnBrk="1" fontAlgn="base" hangingPunct="1">
              <a:spcBef>
                <a:spcPts val="425"/>
              </a:spcBef>
              <a:spcAft>
                <a:spcPct val="0"/>
              </a:spcAft>
            </a:pPr>
            <a:r>
              <a:rPr lang="en-US" altLang="en-US" sz="1000">
                <a:solidFill>
                  <a:srgbClr val="134679"/>
                </a:solidFill>
              </a:rPr>
              <a:t>Diagnostic testing </a:t>
            </a:r>
            <a:br>
              <a:rPr lang="en-US" altLang="en-US" sz="1000">
                <a:solidFill>
                  <a:srgbClr val="134679"/>
                </a:solidFill>
              </a:rPr>
            </a:br>
            <a:r>
              <a:rPr lang="en-US" altLang="en-US" sz="1000">
                <a:solidFill>
                  <a:srgbClr val="134679"/>
                </a:solidFill>
              </a:rPr>
              <a:t>within 1-3 months</a:t>
            </a:r>
          </a:p>
        </p:txBody>
      </p:sp>
      <p:sp>
        <p:nvSpPr>
          <p:cNvPr id="47113" name="Rectangle 11"/>
          <p:cNvSpPr>
            <a:spLocks/>
          </p:cNvSpPr>
          <p:nvPr/>
        </p:nvSpPr>
        <p:spPr bwMode="auto">
          <a:xfrm>
            <a:off x="4467225" y="3873500"/>
            <a:ext cx="19478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Repeat on another </a:t>
            </a:r>
            <a:br>
              <a:rPr lang="en-US" altLang="en-US" sz="1000">
                <a:solidFill>
                  <a:srgbClr val="134679"/>
                </a:solidFill>
              </a:rPr>
            </a:br>
            <a:r>
              <a:rPr lang="en-US" altLang="en-US" sz="1000">
                <a:solidFill>
                  <a:srgbClr val="134679"/>
                </a:solidFill>
              </a:rPr>
              <a:t>occasion or arrange </a:t>
            </a:r>
            <a:br>
              <a:rPr lang="en-US" altLang="en-US" sz="1000">
                <a:solidFill>
                  <a:srgbClr val="134679"/>
                </a:solidFill>
              </a:rPr>
            </a:br>
            <a:r>
              <a:rPr lang="en-US" altLang="en-US" sz="1000">
                <a:solidFill>
                  <a:srgbClr val="134679"/>
                </a:solidFill>
              </a:rPr>
              <a:t>other tests</a:t>
            </a:r>
          </a:p>
          <a:p>
            <a:pPr algn="ctr" eaLnBrk="1" fontAlgn="base" hangingPunct="1">
              <a:spcBef>
                <a:spcPts val="425"/>
              </a:spcBef>
              <a:spcAft>
                <a:spcPct val="0"/>
              </a:spcAft>
            </a:pPr>
            <a:r>
              <a:rPr lang="en-US" altLang="en-US" sz="1000">
                <a:solidFill>
                  <a:srgbClr val="134679"/>
                </a:solidFill>
              </a:rPr>
              <a:t>Confirms asthma diagnosis?</a:t>
            </a:r>
          </a:p>
        </p:txBody>
      </p:sp>
      <p:sp>
        <p:nvSpPr>
          <p:cNvPr id="47114" name="Rectangle 12"/>
          <p:cNvSpPr>
            <a:spLocks/>
          </p:cNvSpPr>
          <p:nvPr/>
        </p:nvSpPr>
        <p:spPr bwMode="auto">
          <a:xfrm>
            <a:off x="4535488" y="5267325"/>
            <a:ext cx="1993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134679"/>
                </a:solidFill>
              </a:rPr>
              <a:t>Consider trial of treatment for </a:t>
            </a:r>
            <a:br>
              <a:rPr lang="en-US" altLang="en-US" sz="1000">
                <a:solidFill>
                  <a:srgbClr val="134679"/>
                </a:solidFill>
              </a:rPr>
            </a:br>
            <a:r>
              <a:rPr lang="en-US" altLang="en-US" sz="1000">
                <a:solidFill>
                  <a:srgbClr val="134679"/>
                </a:solidFill>
              </a:rPr>
              <a:t>most likely diagnosis, or refer </a:t>
            </a:r>
            <a:br>
              <a:rPr lang="en-US" altLang="en-US" sz="1000">
                <a:solidFill>
                  <a:srgbClr val="134679"/>
                </a:solidFill>
              </a:rPr>
            </a:br>
            <a:r>
              <a:rPr lang="en-US" altLang="en-US" sz="1000">
                <a:solidFill>
                  <a:srgbClr val="134679"/>
                </a:solidFill>
              </a:rPr>
              <a:t>for further investigations</a:t>
            </a:r>
          </a:p>
        </p:txBody>
      </p:sp>
      <p:sp>
        <p:nvSpPr>
          <p:cNvPr id="47115" name="Rectangle 13"/>
          <p:cNvSpPr>
            <a:spLocks/>
          </p:cNvSpPr>
          <p:nvPr/>
        </p:nvSpPr>
        <p:spPr bwMode="auto">
          <a:xfrm>
            <a:off x="5795963" y="2117725"/>
            <a:ext cx="23066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fontAlgn="base" hangingPunct="1">
              <a:spcBef>
                <a:spcPts val="425"/>
              </a:spcBef>
              <a:spcAft>
                <a:spcPct val="0"/>
              </a:spcAft>
            </a:pPr>
            <a:r>
              <a:rPr lang="en-US" altLang="en-US" sz="1000" i="1">
                <a:solidFill>
                  <a:srgbClr val="134679"/>
                </a:solidFill>
                <a:latin typeface="Arial Italic" charset="0"/>
                <a:sym typeface="Arial Italic" charset="0"/>
              </a:rPr>
              <a:t>Alternative diagnosis confirmed?</a:t>
            </a:r>
          </a:p>
        </p:txBody>
      </p:sp>
      <p:sp>
        <p:nvSpPr>
          <p:cNvPr id="47116" name="Rectangle 14"/>
          <p:cNvSpPr>
            <a:spLocks/>
          </p:cNvSpPr>
          <p:nvPr/>
        </p:nvSpPr>
        <p:spPr bwMode="auto">
          <a:xfrm>
            <a:off x="5800725" y="6242050"/>
            <a:ext cx="2273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134679"/>
                </a:solidFill>
                <a:sym typeface="Arial Bold" charset="0"/>
              </a:rPr>
              <a:t>Treat for alternative diagnosis</a:t>
            </a:r>
          </a:p>
        </p:txBody>
      </p:sp>
      <p:sp>
        <p:nvSpPr>
          <p:cNvPr id="47117" name="Rectangle 15"/>
          <p:cNvSpPr>
            <a:spLocks/>
          </p:cNvSpPr>
          <p:nvPr/>
        </p:nvSpPr>
        <p:spPr bwMode="auto">
          <a:xfrm>
            <a:off x="2413000" y="6249988"/>
            <a:ext cx="2540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FFFFFF"/>
                </a:solidFill>
                <a:sym typeface="Arial Bold" charset="0"/>
              </a:rPr>
              <a:t>Treat for ASTHMA</a:t>
            </a:r>
          </a:p>
        </p:txBody>
      </p:sp>
      <p:sp>
        <p:nvSpPr>
          <p:cNvPr id="47118" name="Rectangle 17"/>
          <p:cNvSpPr>
            <a:spLocks/>
          </p:cNvSpPr>
          <p:nvPr/>
        </p:nvSpPr>
        <p:spPr bwMode="auto">
          <a:xfrm>
            <a:off x="2001838" y="2492375"/>
            <a:ext cx="1457325" cy="388938"/>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134679"/>
                </a:solidFill>
              </a:rPr>
              <a:t>Clinical urgency, and other diagnoses unlikely</a:t>
            </a:r>
          </a:p>
        </p:txBody>
      </p:sp>
      <p:sp>
        <p:nvSpPr>
          <p:cNvPr id="47119" name="Rectangle 18"/>
          <p:cNvSpPr>
            <a:spLocks/>
          </p:cNvSpPr>
          <p:nvPr/>
        </p:nvSpPr>
        <p:spPr bwMode="auto">
          <a:xfrm>
            <a:off x="3060700" y="1193800"/>
            <a:ext cx="1270000"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srgbClr val="000000"/>
              </a:solidFill>
            </a:endParaRPr>
          </a:p>
        </p:txBody>
      </p:sp>
      <p:sp>
        <p:nvSpPr>
          <p:cNvPr id="47120" name="Rectangle 19"/>
          <p:cNvSpPr>
            <a:spLocks/>
          </p:cNvSpPr>
          <p:nvPr/>
        </p:nvSpPr>
        <p:spPr bwMode="auto">
          <a:xfrm>
            <a:off x="3486150" y="1176338"/>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800" b="1">
                <a:solidFill>
                  <a:srgbClr val="134679"/>
                </a:solidFill>
                <a:latin typeface="Arial Bold" charset="0"/>
                <a:sym typeface="Arial Bold" charset="0"/>
              </a:rPr>
              <a:t>YES</a:t>
            </a:r>
          </a:p>
        </p:txBody>
      </p:sp>
      <p:sp>
        <p:nvSpPr>
          <p:cNvPr id="47121" name="Rectangle 20"/>
          <p:cNvSpPr>
            <a:spLocks/>
          </p:cNvSpPr>
          <p:nvPr/>
        </p:nvSpPr>
        <p:spPr bwMode="auto">
          <a:xfrm>
            <a:off x="3505200" y="2582863"/>
            <a:ext cx="385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134679"/>
                </a:solidFill>
                <a:latin typeface="Arial Bold" charset="0"/>
                <a:sym typeface="Arial Bold" charset="0"/>
              </a:rPr>
              <a:t>YES</a:t>
            </a:r>
          </a:p>
        </p:txBody>
      </p:sp>
      <p:sp>
        <p:nvSpPr>
          <p:cNvPr id="47122" name="Rectangle 21"/>
          <p:cNvSpPr>
            <a:spLocks/>
          </p:cNvSpPr>
          <p:nvPr/>
        </p:nvSpPr>
        <p:spPr bwMode="auto">
          <a:xfrm>
            <a:off x="3476625" y="4892675"/>
            <a:ext cx="4572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pPr>
            <a:r>
              <a:rPr lang="en-US" altLang="en-US" sz="800" b="1">
                <a:solidFill>
                  <a:srgbClr val="134679"/>
                </a:solidFill>
                <a:latin typeface="Arial Bold" charset="0"/>
                <a:sym typeface="Arial Bold" charset="0"/>
              </a:rPr>
              <a:t>YES</a:t>
            </a:r>
          </a:p>
        </p:txBody>
      </p:sp>
      <p:sp>
        <p:nvSpPr>
          <p:cNvPr id="47123" name="Rectangle 22"/>
          <p:cNvSpPr>
            <a:spLocks/>
          </p:cNvSpPr>
          <p:nvPr/>
        </p:nvSpPr>
        <p:spPr bwMode="auto">
          <a:xfrm>
            <a:off x="5314950" y="4810125"/>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50000"/>
              </a:lnSpc>
              <a:spcBef>
                <a:spcPct val="0"/>
              </a:spcBef>
              <a:spcAft>
                <a:spcPct val="0"/>
              </a:spcAft>
            </a:pPr>
            <a:r>
              <a:rPr lang="en-US" altLang="en-US" sz="800" b="1">
                <a:solidFill>
                  <a:srgbClr val="134679"/>
                </a:solidFill>
                <a:latin typeface="Arial Bold" charset="0"/>
                <a:sym typeface="Arial Bold" charset="0"/>
              </a:rPr>
              <a:t>NO</a:t>
            </a:r>
          </a:p>
        </p:txBody>
      </p:sp>
      <p:sp>
        <p:nvSpPr>
          <p:cNvPr id="47124" name="Rectangle 23"/>
          <p:cNvSpPr>
            <a:spLocks/>
          </p:cNvSpPr>
          <p:nvPr/>
        </p:nvSpPr>
        <p:spPr bwMode="auto">
          <a:xfrm>
            <a:off x="5060950" y="1065213"/>
            <a:ext cx="1524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25" name="Rectangle 24"/>
          <p:cNvSpPr>
            <a:spLocks/>
          </p:cNvSpPr>
          <p:nvPr/>
        </p:nvSpPr>
        <p:spPr bwMode="auto">
          <a:xfrm>
            <a:off x="4978400" y="2405063"/>
            <a:ext cx="3603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26" name="Rectangle 25"/>
          <p:cNvSpPr>
            <a:spLocks/>
          </p:cNvSpPr>
          <p:nvPr/>
        </p:nvSpPr>
        <p:spPr bwMode="auto">
          <a:xfrm>
            <a:off x="3962400" y="4035425"/>
            <a:ext cx="215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27" name="Rectangle 26"/>
          <p:cNvSpPr>
            <a:spLocks/>
          </p:cNvSpPr>
          <p:nvPr/>
        </p:nvSpPr>
        <p:spPr bwMode="auto">
          <a:xfrm>
            <a:off x="3970338" y="4243388"/>
            <a:ext cx="2047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7128" name="Rectangle 27"/>
          <p:cNvSpPr>
            <a:spLocks/>
          </p:cNvSpPr>
          <p:nvPr/>
        </p:nvSpPr>
        <p:spPr bwMode="auto">
          <a:xfrm>
            <a:off x="6826250" y="4892675"/>
            <a:ext cx="2174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7129" name="Rectangle 28"/>
          <p:cNvSpPr>
            <a:spLocks/>
          </p:cNvSpPr>
          <p:nvPr/>
        </p:nvSpPr>
        <p:spPr bwMode="auto">
          <a:xfrm>
            <a:off x="6521450" y="4183063"/>
            <a:ext cx="4333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30"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AU">
              <a:solidFill>
                <a:prstClr val="black"/>
              </a:solidFill>
              <a:ea typeface="ＭＳ Ｐゴシック" pitchFamily="34" charset="-128"/>
            </a:endParaRPr>
          </a:p>
        </p:txBody>
      </p:sp>
      <p:sp>
        <p:nvSpPr>
          <p:cNvPr id="47132"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1-1 (4/4)</a:t>
            </a:r>
            <a:endParaRPr lang="en-US" altLang="en-US" sz="1200" i="1" dirty="0">
              <a:solidFill>
                <a:srgbClr val="FFFFFF"/>
              </a:solidFill>
              <a:latin typeface="Arial Italic" charset="0"/>
              <a:sym typeface="Arial Italic" charset="0"/>
            </a:endParaRPr>
          </a:p>
        </p:txBody>
      </p:sp>
      <p:sp>
        <p:nvSpPr>
          <p:cNvPr id="47133" name="TextBox 1"/>
          <p:cNvSpPr txBox="1">
            <a:spLocks noChangeArrowheads="1"/>
          </p:cNvSpPr>
          <p:nvPr/>
        </p:nvSpPr>
        <p:spPr bwMode="auto">
          <a:xfrm>
            <a:off x="-166688" y="4017963"/>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prstClr val="black"/>
              </a:solidFill>
            </a:endParaRPr>
          </a:p>
        </p:txBody>
      </p:sp>
      <p:sp>
        <p:nvSpPr>
          <p:cNvPr id="29"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048577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10000"/>
              </a:lnSpc>
            </a:pPr>
            <a:r>
              <a:rPr lang="en-AU" i="1" dirty="0" smtClean="0"/>
              <a:t>Increased</a:t>
            </a:r>
            <a:r>
              <a:rPr lang="en-AU" dirty="0" smtClean="0"/>
              <a:t> probability that symptoms are due to asthma if:</a:t>
            </a:r>
          </a:p>
          <a:p>
            <a:pPr lvl="1">
              <a:lnSpc>
                <a:spcPct val="110000"/>
              </a:lnSpc>
            </a:pPr>
            <a:r>
              <a:rPr lang="en-AU" dirty="0" smtClean="0"/>
              <a:t>More than one type of symptom (wheeze, shortness of breath, cough, chest tightness)</a:t>
            </a:r>
          </a:p>
          <a:p>
            <a:pPr lvl="1">
              <a:lnSpc>
                <a:spcPct val="110000"/>
              </a:lnSpc>
            </a:pPr>
            <a:r>
              <a:rPr lang="en-AU" dirty="0" smtClean="0"/>
              <a:t>Symptoms often worse at night or in the early morning</a:t>
            </a:r>
          </a:p>
          <a:p>
            <a:pPr lvl="1">
              <a:lnSpc>
                <a:spcPct val="110000"/>
              </a:lnSpc>
            </a:pPr>
            <a:r>
              <a:rPr lang="en-AU" dirty="0" smtClean="0"/>
              <a:t>Symptoms vary over time and in intensity</a:t>
            </a:r>
          </a:p>
          <a:p>
            <a:pPr lvl="1">
              <a:lnSpc>
                <a:spcPct val="110000"/>
              </a:lnSpc>
            </a:pPr>
            <a:r>
              <a:rPr lang="en-AU" dirty="0" smtClean="0"/>
              <a:t>Symptoms are triggered by viral infections, exercise, allergen exposure, changes in weather, laughter, irritants such as car exhaust fumes, smoke, or strong smells</a:t>
            </a:r>
          </a:p>
          <a:p>
            <a:pPr>
              <a:lnSpc>
                <a:spcPct val="110000"/>
              </a:lnSpc>
            </a:pPr>
            <a:r>
              <a:rPr lang="en-AU" i="1" dirty="0" smtClean="0"/>
              <a:t>Decreased</a:t>
            </a:r>
            <a:r>
              <a:rPr lang="en-AU" dirty="0" smtClean="0"/>
              <a:t> probability that symptoms are due to asthma if:</a:t>
            </a:r>
          </a:p>
          <a:p>
            <a:pPr lvl="1">
              <a:lnSpc>
                <a:spcPct val="110000"/>
              </a:lnSpc>
            </a:pPr>
            <a:r>
              <a:rPr lang="en-AU" dirty="0" smtClean="0"/>
              <a:t>Isolated cough with no other respiratory symptoms</a:t>
            </a:r>
          </a:p>
          <a:p>
            <a:pPr lvl="1">
              <a:lnSpc>
                <a:spcPct val="110000"/>
              </a:lnSpc>
            </a:pPr>
            <a:r>
              <a:rPr lang="en-AU" dirty="0" smtClean="0"/>
              <a:t>Chronic production of sputum</a:t>
            </a:r>
          </a:p>
          <a:p>
            <a:pPr lvl="1">
              <a:lnSpc>
                <a:spcPct val="110000"/>
              </a:lnSpc>
            </a:pPr>
            <a:r>
              <a:rPr lang="en-AU" dirty="0" smtClean="0"/>
              <a:t>Shortness of breath associated with dizziness, light-headedness or peripheral tingling</a:t>
            </a:r>
          </a:p>
          <a:p>
            <a:pPr lvl="1">
              <a:lnSpc>
                <a:spcPct val="110000"/>
              </a:lnSpc>
            </a:pPr>
            <a:r>
              <a:rPr lang="en-AU" dirty="0" smtClean="0"/>
              <a:t>Chest pain</a:t>
            </a:r>
          </a:p>
          <a:p>
            <a:pPr lvl="1">
              <a:lnSpc>
                <a:spcPct val="110000"/>
              </a:lnSpc>
            </a:pPr>
            <a:r>
              <a:rPr lang="en-AU" dirty="0" smtClean="0"/>
              <a:t>Exercise-induced dyspnea with noisy inspiration (stridor)</a:t>
            </a:r>
          </a:p>
          <a:p>
            <a:pPr lvl="1">
              <a:lnSpc>
                <a:spcPct val="110000"/>
              </a:lnSpc>
            </a:pPr>
            <a:endParaRPr lang="en-AU" dirty="0"/>
          </a:p>
        </p:txBody>
      </p:sp>
      <p:sp>
        <p:nvSpPr>
          <p:cNvPr id="2" name="Title 1"/>
          <p:cNvSpPr>
            <a:spLocks noGrp="1"/>
          </p:cNvSpPr>
          <p:nvPr>
            <p:ph type="title"/>
          </p:nvPr>
        </p:nvSpPr>
        <p:spPr/>
        <p:txBody>
          <a:bodyPr>
            <a:normAutofit/>
          </a:bodyPr>
          <a:lstStyle/>
          <a:p>
            <a:r>
              <a:rPr lang="en-AU" dirty="0" smtClean="0"/>
              <a:t>Diagnosis of asthma – symptoms</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336121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AU" dirty="0" smtClean="0"/>
              <a:t>Confirm presence of airflow limitation</a:t>
            </a:r>
          </a:p>
          <a:p>
            <a:pPr lvl="1"/>
            <a:r>
              <a:rPr lang="en-AU" dirty="0" smtClean="0"/>
              <a:t>Document that FEV</a:t>
            </a:r>
            <a:r>
              <a:rPr lang="en-AU" baseline="-25000" dirty="0" smtClean="0"/>
              <a:t>1</a:t>
            </a:r>
            <a:r>
              <a:rPr lang="en-AU" dirty="0" smtClean="0"/>
              <a:t>/FVC is reduced (at least once</a:t>
            </a:r>
            <a:r>
              <a:rPr lang="en-AU" smtClean="0"/>
              <a:t>, e.g. when FEV</a:t>
            </a:r>
            <a:r>
              <a:rPr lang="en-AU" baseline="-25000" smtClean="0"/>
              <a:t>1</a:t>
            </a:r>
            <a:r>
              <a:rPr lang="en-AU" smtClean="0"/>
              <a:t> </a:t>
            </a:r>
            <a:br>
              <a:rPr lang="en-AU" smtClean="0"/>
            </a:br>
            <a:r>
              <a:rPr lang="en-AU" smtClean="0"/>
              <a:t>is </a:t>
            </a:r>
            <a:r>
              <a:rPr lang="en-AU" dirty="0" smtClean="0"/>
              <a:t>low)</a:t>
            </a:r>
          </a:p>
          <a:p>
            <a:pPr lvl="1"/>
            <a:r>
              <a:rPr lang="en-AU" dirty="0" smtClean="0"/>
              <a:t>FEV</a:t>
            </a:r>
            <a:r>
              <a:rPr lang="en-AU" baseline="-25000" dirty="0" smtClean="0"/>
              <a:t>1</a:t>
            </a:r>
            <a:r>
              <a:rPr lang="en-AU" dirty="0" smtClean="0"/>
              <a:t>/ FVC ratio is normally &gt;0.75 – 0.80 in healthy adults, and </a:t>
            </a:r>
            <a:br>
              <a:rPr lang="en-AU" dirty="0" smtClean="0"/>
            </a:br>
            <a:r>
              <a:rPr lang="en-AU" dirty="0" smtClean="0"/>
              <a:t>&gt;0.90 in children</a:t>
            </a:r>
          </a:p>
          <a:p>
            <a:r>
              <a:rPr lang="en-AU" dirty="0" smtClean="0"/>
              <a:t>Confirm variation in lung function is greater than in healthy individuals</a:t>
            </a:r>
          </a:p>
          <a:p>
            <a:pPr lvl="1"/>
            <a:r>
              <a:rPr lang="en-AU" dirty="0" smtClean="0"/>
              <a:t>The greater the variation, or the more times variation is seen, the greater probability that the diagnosis is asthma</a:t>
            </a:r>
          </a:p>
          <a:p>
            <a:pPr lvl="1"/>
            <a:r>
              <a:rPr lang="en-AU" dirty="0" smtClean="0"/>
              <a:t>Excessive bronchodilator reversibility (adults: increase in FEV</a:t>
            </a:r>
            <a:r>
              <a:rPr lang="en-AU" baseline="-25000" dirty="0" smtClean="0"/>
              <a:t>1</a:t>
            </a:r>
            <a:r>
              <a:rPr lang="en-AU" dirty="0" smtClean="0"/>
              <a:t> &gt;12% and &gt;200mL; children: increase &gt;12% predicted)</a:t>
            </a:r>
          </a:p>
          <a:p>
            <a:pPr lvl="1"/>
            <a:r>
              <a:rPr lang="en-AU" dirty="0" smtClean="0"/>
              <a:t>Excessive diurnal variability from 1-2 weeks’ twice-daily PEF monitoring (daily amplitude x 100/daily mean, averaged)</a:t>
            </a:r>
          </a:p>
          <a:p>
            <a:pPr lvl="1"/>
            <a:r>
              <a:rPr lang="en-AU" dirty="0" smtClean="0"/>
              <a:t>Significant increase in FEV</a:t>
            </a:r>
            <a:r>
              <a:rPr lang="en-AU" baseline="-25000" dirty="0" smtClean="0"/>
              <a:t>1</a:t>
            </a:r>
            <a:r>
              <a:rPr lang="en-AU" dirty="0" smtClean="0"/>
              <a:t> or PEF after 4 weeks of controller treatment</a:t>
            </a:r>
          </a:p>
          <a:p>
            <a:pPr lvl="1"/>
            <a:r>
              <a:rPr lang="en-AU" dirty="0" smtClean="0"/>
              <a:t>If initial testing is negative:</a:t>
            </a:r>
          </a:p>
          <a:p>
            <a:pPr lvl="2"/>
            <a:r>
              <a:rPr lang="en-AU" dirty="0" smtClean="0"/>
              <a:t>Repeat when patient is symptomatic, or after withholding bronchodilators</a:t>
            </a:r>
          </a:p>
          <a:p>
            <a:pPr lvl="2"/>
            <a:r>
              <a:rPr lang="en-AU" dirty="0" smtClean="0"/>
              <a:t>Refer for additional tests (especially children ≤5 years, or the elderly)</a:t>
            </a:r>
          </a:p>
          <a:p>
            <a:pPr lvl="1"/>
            <a:endParaRPr lang="en-AU" dirty="0" smtClean="0"/>
          </a:p>
          <a:p>
            <a:pPr lvl="1"/>
            <a:endParaRPr lang="en-AU" dirty="0"/>
          </a:p>
        </p:txBody>
      </p:sp>
      <p:sp>
        <p:nvSpPr>
          <p:cNvPr id="2" name="Title 1"/>
          <p:cNvSpPr>
            <a:spLocks noGrp="1"/>
          </p:cNvSpPr>
          <p:nvPr>
            <p:ph type="title"/>
          </p:nvPr>
        </p:nvSpPr>
        <p:spPr/>
        <p:txBody>
          <a:bodyPr/>
          <a:lstStyle/>
          <a:p>
            <a:r>
              <a:rPr lang="en-AU" smtClean="0"/>
              <a:t>Diagnosis of asthma – variable airflow limitation</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1-2</a:t>
            </a:r>
            <a:endParaRPr lang="en-AU" sz="1200" i="1" dirty="0">
              <a:solidFill>
                <a:schemeClr val="bg1"/>
              </a:solidFill>
            </a:endParaRPr>
          </a:p>
        </p:txBody>
      </p:sp>
    </p:spTree>
    <p:extLst>
      <p:ext uri="{BB962C8B-B14F-4D97-AF65-F5344CB8AC3E}">
        <p14:creationId xmlns:p14="http://schemas.microsoft.com/office/powerpoint/2010/main" val="425147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688975" y="5008345"/>
            <a:ext cx="1871345" cy="366767"/>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b="1" dirty="0" smtClean="0">
                <a:solidFill>
                  <a:srgbClr val="134679"/>
                </a:solidFill>
              </a:rPr>
              <a:t>Time (seconds)</a:t>
            </a:r>
            <a:endParaRPr lang="en-US" sz="1800" b="1" dirty="0">
              <a:solidFill>
                <a:srgbClr val="134679"/>
              </a:solidFill>
            </a:endParaRPr>
          </a:p>
        </p:txBody>
      </p:sp>
      <p:sp>
        <p:nvSpPr>
          <p:cNvPr id="31" name="Rectangle 20"/>
          <p:cNvSpPr>
            <a:spLocks noChangeArrowheads="1"/>
          </p:cNvSpPr>
          <p:nvPr/>
        </p:nvSpPr>
        <p:spPr bwMode="auto">
          <a:xfrm>
            <a:off x="244805" y="961828"/>
            <a:ext cx="999183" cy="366767"/>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b="1" dirty="0" smtClean="0">
                <a:solidFill>
                  <a:srgbClr val="134679"/>
                </a:solidFill>
              </a:rPr>
              <a:t>Volume</a:t>
            </a:r>
            <a:endParaRPr lang="en-US" sz="1800" b="1" dirty="0">
              <a:solidFill>
                <a:srgbClr val="134679"/>
              </a:solidFill>
            </a:endParaRPr>
          </a:p>
        </p:txBody>
      </p:sp>
      <p:sp>
        <p:nvSpPr>
          <p:cNvPr id="68633" name="Rectangle 26"/>
          <p:cNvSpPr>
            <a:spLocks noChangeArrowheads="1"/>
          </p:cNvSpPr>
          <p:nvPr/>
        </p:nvSpPr>
        <p:spPr bwMode="auto">
          <a:xfrm>
            <a:off x="14970" y="5459634"/>
            <a:ext cx="4097859"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nSpc>
                <a:spcPct val="100000"/>
              </a:lnSpc>
            </a:pPr>
            <a:r>
              <a:rPr lang="en-US" sz="1600" b="0" dirty="0">
                <a:solidFill>
                  <a:srgbClr val="134679"/>
                </a:solidFill>
              </a:rPr>
              <a:t>Note:  Each FEV</a:t>
            </a:r>
            <a:r>
              <a:rPr lang="en-US" sz="1600" b="0" baseline="-25000" dirty="0">
                <a:solidFill>
                  <a:srgbClr val="134679"/>
                </a:solidFill>
              </a:rPr>
              <a:t>1</a:t>
            </a:r>
            <a:r>
              <a:rPr lang="en-US" sz="1600" b="0" dirty="0">
                <a:solidFill>
                  <a:srgbClr val="134679"/>
                </a:solidFill>
              </a:rPr>
              <a:t> </a:t>
            </a:r>
            <a:r>
              <a:rPr lang="en-US" sz="1600" b="0" dirty="0" smtClean="0">
                <a:solidFill>
                  <a:srgbClr val="134679"/>
                </a:solidFill>
              </a:rPr>
              <a:t>represents </a:t>
            </a:r>
            <a:r>
              <a:rPr lang="en-US" sz="1600" b="0" dirty="0">
                <a:solidFill>
                  <a:srgbClr val="134679"/>
                </a:solidFill>
              </a:rPr>
              <a:t>the highest of three </a:t>
            </a:r>
            <a:r>
              <a:rPr lang="en-US" sz="1600" b="0" dirty="0" smtClean="0">
                <a:solidFill>
                  <a:srgbClr val="134679"/>
                </a:solidFill>
              </a:rPr>
              <a:t>reproducible measurements</a:t>
            </a:r>
            <a:endParaRPr lang="en-US" sz="1600" b="0" dirty="0">
              <a:solidFill>
                <a:srgbClr val="134679"/>
              </a:solidFill>
            </a:endParaRPr>
          </a:p>
        </p:txBody>
      </p:sp>
      <p:sp>
        <p:nvSpPr>
          <p:cNvPr id="2" name="Title 1"/>
          <p:cNvSpPr>
            <a:spLocks noGrp="1"/>
          </p:cNvSpPr>
          <p:nvPr>
            <p:ph type="title"/>
          </p:nvPr>
        </p:nvSpPr>
        <p:spPr/>
        <p:txBody>
          <a:bodyPr/>
          <a:lstStyle/>
          <a:p>
            <a:r>
              <a:rPr lang="en-AU" dirty="0" smtClean="0"/>
              <a:t>Typical spirometric tracings</a:t>
            </a:r>
            <a:endParaRPr lang="en-AU" dirty="0"/>
          </a:p>
        </p:txBody>
      </p:sp>
      <p:sp>
        <p:nvSpPr>
          <p:cNvPr id="32" name="Rectangle 20"/>
          <p:cNvSpPr>
            <a:spLocks noChangeArrowheads="1"/>
          </p:cNvSpPr>
          <p:nvPr/>
        </p:nvSpPr>
        <p:spPr bwMode="auto">
          <a:xfrm>
            <a:off x="620162" y="1622024"/>
            <a:ext cx="716541" cy="366767"/>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sz="1800" b="0" dirty="0" smtClean="0">
                <a:solidFill>
                  <a:srgbClr val="134679"/>
                </a:solidFill>
                <a:cs typeface="+mn-cs"/>
              </a:rPr>
              <a:t>FEV</a:t>
            </a:r>
            <a:r>
              <a:rPr lang="en-US" sz="1800" b="0" baseline="-25000" dirty="0" smtClean="0">
                <a:solidFill>
                  <a:srgbClr val="134679"/>
                </a:solidFill>
                <a:cs typeface="+mn-cs"/>
              </a:rPr>
              <a:t>1</a:t>
            </a:r>
            <a:endParaRPr lang="en-US" sz="1800" b="0" baseline="-25000" dirty="0">
              <a:solidFill>
                <a:srgbClr val="134679"/>
              </a:solidFill>
              <a:cs typeface="+mn-cs"/>
            </a:endParaRPr>
          </a:p>
        </p:txBody>
      </p:sp>
      <p:sp>
        <p:nvSpPr>
          <p:cNvPr id="371715" name="Freeform 3"/>
          <p:cNvSpPr>
            <a:spLocks/>
          </p:cNvSpPr>
          <p:nvPr/>
        </p:nvSpPr>
        <p:spPr bwMode="auto">
          <a:xfrm>
            <a:off x="403758" y="1326934"/>
            <a:ext cx="3444342" cy="3252787"/>
          </a:xfrm>
          <a:custGeom>
            <a:avLst/>
            <a:gdLst/>
            <a:ahLst/>
            <a:cxnLst>
              <a:cxn ang="0">
                <a:pos x="0" y="0"/>
              </a:cxn>
              <a:cxn ang="0">
                <a:pos x="0" y="2048"/>
              </a:cxn>
              <a:cxn ang="0">
                <a:pos x="2024" y="2048"/>
              </a:cxn>
            </a:cxnLst>
            <a:rect l="0" t="0" r="r" b="b"/>
            <a:pathLst>
              <a:path w="2025" h="2049">
                <a:moveTo>
                  <a:pt x="0" y="0"/>
                </a:moveTo>
                <a:lnTo>
                  <a:pt x="0" y="2048"/>
                </a:lnTo>
                <a:lnTo>
                  <a:pt x="2024" y="2048"/>
                </a:lnTo>
              </a:path>
            </a:pathLst>
          </a:custGeom>
          <a:noFill/>
          <a:ln w="25400" cap="rnd" cmpd="sng">
            <a:solidFill>
              <a:srgbClr val="134679"/>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16" name="Freeform 4"/>
          <p:cNvSpPr>
            <a:spLocks/>
          </p:cNvSpPr>
          <p:nvPr/>
        </p:nvSpPr>
        <p:spPr bwMode="auto">
          <a:xfrm>
            <a:off x="422807" y="1649310"/>
            <a:ext cx="3425293" cy="2899533"/>
          </a:xfrm>
          <a:custGeom>
            <a:avLst/>
            <a:gdLst>
              <a:gd name="connsiteX0" fmla="*/ 0 w 9995"/>
              <a:gd name="connsiteY0" fmla="*/ 9992 h 9992"/>
              <a:gd name="connsiteX1" fmla="*/ 42 w 9995"/>
              <a:gd name="connsiteY1" fmla="*/ 9831 h 9992"/>
              <a:gd name="connsiteX2" fmla="*/ 152 w 9995"/>
              <a:gd name="connsiteY2" fmla="*/ 9391 h 9992"/>
              <a:gd name="connsiteX3" fmla="*/ 320 w 9995"/>
              <a:gd name="connsiteY3" fmla="*/ 8744 h 9992"/>
              <a:gd name="connsiteX4" fmla="*/ 551 w 9995"/>
              <a:gd name="connsiteY4" fmla="*/ 7935 h 9992"/>
              <a:gd name="connsiteX5" fmla="*/ 693 w 9995"/>
              <a:gd name="connsiteY5" fmla="*/ 7488 h 9992"/>
              <a:gd name="connsiteX6" fmla="*/ 855 w 9995"/>
              <a:gd name="connsiteY6" fmla="*/ 7034 h 9992"/>
              <a:gd name="connsiteX7" fmla="*/ 1018 w 9995"/>
              <a:gd name="connsiteY7" fmla="*/ 6564 h 9992"/>
              <a:gd name="connsiteX8" fmla="*/ 1196 w 9995"/>
              <a:gd name="connsiteY8" fmla="*/ 6102 h 9992"/>
              <a:gd name="connsiteX9" fmla="*/ 1396 w 9995"/>
              <a:gd name="connsiteY9" fmla="*/ 5647 h 9992"/>
              <a:gd name="connsiteX10" fmla="*/ 1600 w 9995"/>
              <a:gd name="connsiteY10" fmla="*/ 5208 h 9992"/>
              <a:gd name="connsiteX11" fmla="*/ 1710 w 9995"/>
              <a:gd name="connsiteY11" fmla="*/ 5000 h 9992"/>
              <a:gd name="connsiteX12" fmla="*/ 1821 w 9995"/>
              <a:gd name="connsiteY12" fmla="*/ 4792 h 9992"/>
              <a:gd name="connsiteX13" fmla="*/ 1931 w 9995"/>
              <a:gd name="connsiteY13" fmla="*/ 4599 h 9992"/>
              <a:gd name="connsiteX14" fmla="*/ 2041 w 9995"/>
              <a:gd name="connsiteY14" fmla="*/ 4422 h 9992"/>
              <a:gd name="connsiteX15" fmla="*/ 2293 w 9995"/>
              <a:gd name="connsiteY15" fmla="*/ 4052 h 9992"/>
              <a:gd name="connsiteX16" fmla="*/ 2560 w 9995"/>
              <a:gd name="connsiteY16" fmla="*/ 3675 h 9992"/>
              <a:gd name="connsiteX17" fmla="*/ 2875 w 9995"/>
              <a:gd name="connsiteY17" fmla="*/ 3290 h 9992"/>
              <a:gd name="connsiteX18" fmla="*/ 3206 w 9995"/>
              <a:gd name="connsiteY18" fmla="*/ 2889 h 9992"/>
              <a:gd name="connsiteX19" fmla="*/ 3384 w 9995"/>
              <a:gd name="connsiteY19" fmla="*/ 2696 h 9992"/>
              <a:gd name="connsiteX20" fmla="*/ 3578 w 9995"/>
              <a:gd name="connsiteY20" fmla="*/ 2512 h 9992"/>
              <a:gd name="connsiteX21" fmla="*/ 3767 w 9995"/>
              <a:gd name="connsiteY21" fmla="*/ 2319 h 9992"/>
              <a:gd name="connsiteX22" fmla="*/ 3966 w 9995"/>
              <a:gd name="connsiteY22" fmla="*/ 2142 h 9992"/>
              <a:gd name="connsiteX23" fmla="*/ 4187 w 9995"/>
              <a:gd name="connsiteY23" fmla="*/ 1949 h 9992"/>
              <a:gd name="connsiteX24" fmla="*/ 4407 w 9995"/>
              <a:gd name="connsiteY24" fmla="*/ 1772 h 9992"/>
              <a:gd name="connsiteX25" fmla="*/ 4633 w 9995"/>
              <a:gd name="connsiteY25" fmla="*/ 1595 h 9992"/>
              <a:gd name="connsiteX26" fmla="*/ 4869 w 9995"/>
              <a:gd name="connsiteY26" fmla="*/ 1433 h 9992"/>
              <a:gd name="connsiteX27" fmla="*/ 5121 w 9995"/>
              <a:gd name="connsiteY27" fmla="*/ 1271 h 9992"/>
              <a:gd name="connsiteX28" fmla="*/ 5373 w 9995"/>
              <a:gd name="connsiteY28" fmla="*/ 1109 h 9992"/>
              <a:gd name="connsiteX29" fmla="*/ 5645 w 9995"/>
              <a:gd name="connsiteY29" fmla="*/ 963 h 9992"/>
              <a:gd name="connsiteX30" fmla="*/ 5913 w 9995"/>
              <a:gd name="connsiteY30" fmla="*/ 832 h 9992"/>
              <a:gd name="connsiteX31" fmla="*/ 6196 w 9995"/>
              <a:gd name="connsiteY31" fmla="*/ 693 h 9992"/>
              <a:gd name="connsiteX32" fmla="*/ 6495 w 9995"/>
              <a:gd name="connsiteY32" fmla="*/ 578 h 9992"/>
              <a:gd name="connsiteX33" fmla="*/ 6800 w 9995"/>
              <a:gd name="connsiteY33" fmla="*/ 462 h 9992"/>
              <a:gd name="connsiteX34" fmla="*/ 7429 w 9995"/>
              <a:gd name="connsiteY34" fmla="*/ 270 h 9992"/>
              <a:gd name="connsiteX35" fmla="*/ 7765 w 9995"/>
              <a:gd name="connsiteY35" fmla="*/ 193 h 9992"/>
              <a:gd name="connsiteX36" fmla="*/ 8116 w 9995"/>
              <a:gd name="connsiteY36" fmla="*/ 123 h 9992"/>
              <a:gd name="connsiteX37" fmla="*/ 8468 w 9995"/>
              <a:gd name="connsiteY37" fmla="*/ 77 h 9992"/>
              <a:gd name="connsiteX38" fmla="*/ 8830 w 9995"/>
              <a:gd name="connsiteY38" fmla="*/ 31 h 9992"/>
              <a:gd name="connsiteX39" fmla="*/ 9208 w 9995"/>
              <a:gd name="connsiteY39" fmla="*/ 0 h 9992"/>
              <a:gd name="connsiteX40" fmla="*/ 9591 w 9995"/>
              <a:gd name="connsiteY40" fmla="*/ 0 h 9992"/>
              <a:gd name="connsiteX41" fmla="*/ 9995 w 9995"/>
              <a:gd name="connsiteY41" fmla="*/ 0 h 9992"/>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7769 w 10000"/>
              <a:gd name="connsiteY34" fmla="*/ 193 h 10000"/>
              <a:gd name="connsiteX35" fmla="*/ 8120 w 10000"/>
              <a:gd name="connsiteY35" fmla="*/ 123 h 10000"/>
              <a:gd name="connsiteX36" fmla="*/ 8472 w 10000"/>
              <a:gd name="connsiteY36" fmla="*/ 77 h 10000"/>
              <a:gd name="connsiteX37" fmla="*/ 8834 w 10000"/>
              <a:gd name="connsiteY37" fmla="*/ 31 h 10000"/>
              <a:gd name="connsiteX38" fmla="*/ 9213 w 10000"/>
              <a:gd name="connsiteY38" fmla="*/ 0 h 10000"/>
              <a:gd name="connsiteX39" fmla="*/ 9596 w 10000"/>
              <a:gd name="connsiteY39" fmla="*/ 0 h 10000"/>
              <a:gd name="connsiteX40" fmla="*/ 10000 w 10000"/>
              <a:gd name="connsiteY40"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8120 w 10000"/>
              <a:gd name="connsiteY34" fmla="*/ 123 h 10000"/>
              <a:gd name="connsiteX35" fmla="*/ 8472 w 10000"/>
              <a:gd name="connsiteY35" fmla="*/ 77 h 10000"/>
              <a:gd name="connsiteX36" fmla="*/ 8834 w 10000"/>
              <a:gd name="connsiteY36" fmla="*/ 31 h 10000"/>
              <a:gd name="connsiteX37" fmla="*/ 9213 w 10000"/>
              <a:gd name="connsiteY37" fmla="*/ 0 h 10000"/>
              <a:gd name="connsiteX38" fmla="*/ 9596 w 10000"/>
              <a:gd name="connsiteY38" fmla="*/ 0 h 10000"/>
              <a:gd name="connsiteX39" fmla="*/ 10000 w 10000"/>
              <a:gd name="connsiteY39"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8472 w 10000"/>
              <a:gd name="connsiteY34" fmla="*/ 77 h 10000"/>
              <a:gd name="connsiteX35" fmla="*/ 8834 w 10000"/>
              <a:gd name="connsiteY35" fmla="*/ 31 h 10000"/>
              <a:gd name="connsiteX36" fmla="*/ 9213 w 10000"/>
              <a:gd name="connsiteY36" fmla="*/ 0 h 10000"/>
              <a:gd name="connsiteX37" fmla="*/ 9596 w 10000"/>
              <a:gd name="connsiteY37" fmla="*/ 0 h 10000"/>
              <a:gd name="connsiteX38" fmla="*/ 10000 w 10000"/>
              <a:gd name="connsiteY38"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8834 w 10000"/>
              <a:gd name="connsiteY34" fmla="*/ 31 h 10000"/>
              <a:gd name="connsiteX35" fmla="*/ 9213 w 10000"/>
              <a:gd name="connsiteY35" fmla="*/ 0 h 10000"/>
              <a:gd name="connsiteX36" fmla="*/ 9596 w 10000"/>
              <a:gd name="connsiteY36" fmla="*/ 0 h 10000"/>
              <a:gd name="connsiteX37" fmla="*/ 10000 w 10000"/>
              <a:gd name="connsiteY37"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9213 w 10000"/>
              <a:gd name="connsiteY34" fmla="*/ 0 h 10000"/>
              <a:gd name="connsiteX35" fmla="*/ 9596 w 10000"/>
              <a:gd name="connsiteY35" fmla="*/ 0 h 10000"/>
              <a:gd name="connsiteX36" fmla="*/ 10000 w 10000"/>
              <a:gd name="connsiteY36"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9596 w 10000"/>
              <a:gd name="connsiteY34" fmla="*/ 0 h 10000"/>
              <a:gd name="connsiteX35" fmla="*/ 10000 w 10000"/>
              <a:gd name="connsiteY35"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10000 w 10000"/>
              <a:gd name="connsiteY34" fmla="*/ 0 h 10000"/>
              <a:gd name="connsiteX0" fmla="*/ 0 w 6803"/>
              <a:gd name="connsiteY0" fmla="*/ 9538 h 9538"/>
              <a:gd name="connsiteX1" fmla="*/ 42 w 6803"/>
              <a:gd name="connsiteY1" fmla="*/ 9377 h 9538"/>
              <a:gd name="connsiteX2" fmla="*/ 152 w 6803"/>
              <a:gd name="connsiteY2" fmla="*/ 8937 h 9538"/>
              <a:gd name="connsiteX3" fmla="*/ 320 w 6803"/>
              <a:gd name="connsiteY3" fmla="*/ 8289 h 9538"/>
              <a:gd name="connsiteX4" fmla="*/ 551 w 6803"/>
              <a:gd name="connsiteY4" fmla="*/ 7479 h 9538"/>
              <a:gd name="connsiteX5" fmla="*/ 693 w 6803"/>
              <a:gd name="connsiteY5" fmla="*/ 7032 h 9538"/>
              <a:gd name="connsiteX6" fmla="*/ 855 w 6803"/>
              <a:gd name="connsiteY6" fmla="*/ 6578 h 9538"/>
              <a:gd name="connsiteX7" fmla="*/ 1019 w 6803"/>
              <a:gd name="connsiteY7" fmla="*/ 6107 h 9538"/>
              <a:gd name="connsiteX8" fmla="*/ 1197 w 6803"/>
              <a:gd name="connsiteY8" fmla="*/ 5645 h 9538"/>
              <a:gd name="connsiteX9" fmla="*/ 1397 w 6803"/>
              <a:gd name="connsiteY9" fmla="*/ 5190 h 9538"/>
              <a:gd name="connsiteX10" fmla="*/ 1601 w 6803"/>
              <a:gd name="connsiteY10" fmla="*/ 4750 h 9538"/>
              <a:gd name="connsiteX11" fmla="*/ 1711 w 6803"/>
              <a:gd name="connsiteY11" fmla="*/ 4542 h 9538"/>
              <a:gd name="connsiteX12" fmla="*/ 1822 w 6803"/>
              <a:gd name="connsiteY12" fmla="*/ 4334 h 9538"/>
              <a:gd name="connsiteX13" fmla="*/ 1932 w 6803"/>
              <a:gd name="connsiteY13" fmla="*/ 4141 h 9538"/>
              <a:gd name="connsiteX14" fmla="*/ 2042 w 6803"/>
              <a:gd name="connsiteY14" fmla="*/ 3964 h 9538"/>
              <a:gd name="connsiteX15" fmla="*/ 2294 w 6803"/>
              <a:gd name="connsiteY15" fmla="*/ 3593 h 9538"/>
              <a:gd name="connsiteX16" fmla="*/ 2561 w 6803"/>
              <a:gd name="connsiteY16" fmla="*/ 3216 h 9538"/>
              <a:gd name="connsiteX17" fmla="*/ 2876 w 6803"/>
              <a:gd name="connsiteY17" fmla="*/ 2831 h 9538"/>
              <a:gd name="connsiteX18" fmla="*/ 3208 w 6803"/>
              <a:gd name="connsiteY18" fmla="*/ 2429 h 9538"/>
              <a:gd name="connsiteX19" fmla="*/ 3386 w 6803"/>
              <a:gd name="connsiteY19" fmla="*/ 2236 h 9538"/>
              <a:gd name="connsiteX20" fmla="*/ 3580 w 6803"/>
              <a:gd name="connsiteY20" fmla="*/ 2052 h 9538"/>
              <a:gd name="connsiteX21" fmla="*/ 3769 w 6803"/>
              <a:gd name="connsiteY21" fmla="*/ 1859 h 9538"/>
              <a:gd name="connsiteX22" fmla="*/ 3968 w 6803"/>
              <a:gd name="connsiteY22" fmla="*/ 1682 h 9538"/>
              <a:gd name="connsiteX23" fmla="*/ 4189 w 6803"/>
              <a:gd name="connsiteY23" fmla="*/ 1489 h 9538"/>
              <a:gd name="connsiteX24" fmla="*/ 4409 w 6803"/>
              <a:gd name="connsiteY24" fmla="*/ 1311 h 9538"/>
              <a:gd name="connsiteX25" fmla="*/ 4635 w 6803"/>
              <a:gd name="connsiteY25" fmla="*/ 1134 h 9538"/>
              <a:gd name="connsiteX26" fmla="*/ 4871 w 6803"/>
              <a:gd name="connsiteY26" fmla="*/ 972 h 9538"/>
              <a:gd name="connsiteX27" fmla="*/ 5124 w 6803"/>
              <a:gd name="connsiteY27" fmla="*/ 810 h 9538"/>
              <a:gd name="connsiteX28" fmla="*/ 5376 w 6803"/>
              <a:gd name="connsiteY28" fmla="*/ 648 h 9538"/>
              <a:gd name="connsiteX29" fmla="*/ 5648 w 6803"/>
              <a:gd name="connsiteY29" fmla="*/ 502 h 9538"/>
              <a:gd name="connsiteX30" fmla="*/ 5916 w 6803"/>
              <a:gd name="connsiteY30" fmla="*/ 371 h 9538"/>
              <a:gd name="connsiteX31" fmla="*/ 6199 w 6803"/>
              <a:gd name="connsiteY31" fmla="*/ 232 h 9538"/>
              <a:gd name="connsiteX32" fmla="*/ 6498 w 6803"/>
              <a:gd name="connsiteY32" fmla="*/ 116 h 9538"/>
              <a:gd name="connsiteX33" fmla="*/ 6803 w 6803"/>
              <a:gd name="connsiteY33" fmla="*/ 0 h 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03" h="9538">
                <a:moveTo>
                  <a:pt x="0" y="9538"/>
                </a:moveTo>
                <a:cubicBezTo>
                  <a:pt x="14" y="9484"/>
                  <a:pt x="28" y="9431"/>
                  <a:pt x="42" y="9377"/>
                </a:cubicBezTo>
                <a:cubicBezTo>
                  <a:pt x="79" y="9230"/>
                  <a:pt x="115" y="9084"/>
                  <a:pt x="152" y="8937"/>
                </a:cubicBezTo>
                <a:lnTo>
                  <a:pt x="320" y="8289"/>
                </a:lnTo>
                <a:lnTo>
                  <a:pt x="551" y="7479"/>
                </a:lnTo>
                <a:cubicBezTo>
                  <a:pt x="598" y="7330"/>
                  <a:pt x="646" y="7181"/>
                  <a:pt x="693" y="7032"/>
                </a:cubicBezTo>
                <a:lnTo>
                  <a:pt x="855" y="6578"/>
                </a:lnTo>
                <a:cubicBezTo>
                  <a:pt x="909" y="6421"/>
                  <a:pt x="964" y="6264"/>
                  <a:pt x="1019" y="6107"/>
                </a:cubicBezTo>
                <a:cubicBezTo>
                  <a:pt x="1078" y="5953"/>
                  <a:pt x="1138" y="5799"/>
                  <a:pt x="1197" y="5645"/>
                </a:cubicBezTo>
                <a:lnTo>
                  <a:pt x="1397" y="5190"/>
                </a:lnTo>
                <a:lnTo>
                  <a:pt x="1601" y="4750"/>
                </a:lnTo>
                <a:cubicBezTo>
                  <a:pt x="1638" y="4681"/>
                  <a:pt x="1674" y="4611"/>
                  <a:pt x="1711" y="4542"/>
                </a:cubicBezTo>
                <a:lnTo>
                  <a:pt x="1822" y="4334"/>
                </a:lnTo>
                <a:cubicBezTo>
                  <a:pt x="1859" y="4270"/>
                  <a:pt x="1895" y="4205"/>
                  <a:pt x="1932" y="4141"/>
                </a:cubicBezTo>
                <a:cubicBezTo>
                  <a:pt x="1969" y="4082"/>
                  <a:pt x="2005" y="4023"/>
                  <a:pt x="2042" y="3964"/>
                </a:cubicBezTo>
                <a:lnTo>
                  <a:pt x="2294" y="3593"/>
                </a:lnTo>
                <a:lnTo>
                  <a:pt x="2561" y="3216"/>
                </a:lnTo>
                <a:lnTo>
                  <a:pt x="2876" y="2831"/>
                </a:lnTo>
                <a:lnTo>
                  <a:pt x="3208" y="2429"/>
                </a:lnTo>
                <a:lnTo>
                  <a:pt x="3386" y="2236"/>
                </a:lnTo>
                <a:lnTo>
                  <a:pt x="3580" y="2052"/>
                </a:lnTo>
                <a:lnTo>
                  <a:pt x="3769" y="1859"/>
                </a:lnTo>
                <a:lnTo>
                  <a:pt x="3968" y="1682"/>
                </a:lnTo>
                <a:lnTo>
                  <a:pt x="4189" y="1489"/>
                </a:lnTo>
                <a:lnTo>
                  <a:pt x="4409" y="1311"/>
                </a:lnTo>
                <a:lnTo>
                  <a:pt x="4635" y="1134"/>
                </a:lnTo>
                <a:lnTo>
                  <a:pt x="4871" y="972"/>
                </a:lnTo>
                <a:lnTo>
                  <a:pt x="5124" y="810"/>
                </a:lnTo>
                <a:lnTo>
                  <a:pt x="5376" y="648"/>
                </a:lnTo>
                <a:lnTo>
                  <a:pt x="5648" y="502"/>
                </a:lnTo>
                <a:lnTo>
                  <a:pt x="5916" y="371"/>
                </a:lnTo>
                <a:lnTo>
                  <a:pt x="6199" y="232"/>
                </a:lnTo>
                <a:lnTo>
                  <a:pt x="6498" y="116"/>
                </a:lnTo>
                <a:lnTo>
                  <a:pt x="6803" y="0"/>
                </a:lnTo>
              </a:path>
            </a:pathLst>
          </a:custGeom>
          <a:noFill/>
          <a:ln w="50800" cap="rnd" cmpd="sng">
            <a:solidFill>
              <a:srgbClr val="4E6BFA"/>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17" name="Freeform 5"/>
          <p:cNvSpPr>
            <a:spLocks/>
          </p:cNvSpPr>
          <p:nvPr/>
        </p:nvSpPr>
        <p:spPr bwMode="auto">
          <a:xfrm>
            <a:off x="422808" y="1568372"/>
            <a:ext cx="3405180" cy="2981287"/>
          </a:xfrm>
          <a:custGeom>
            <a:avLst/>
            <a:gdLst>
              <a:gd name="connsiteX0" fmla="*/ 9995 w 9995"/>
              <a:gd name="connsiteY0" fmla="*/ 0 h 10006"/>
              <a:gd name="connsiteX1" fmla="*/ 9722 w 9995"/>
              <a:gd name="connsiteY1" fmla="*/ 43 h 10006"/>
              <a:gd name="connsiteX2" fmla="*/ 9449 w 9995"/>
              <a:gd name="connsiteY2" fmla="*/ 22 h 10006"/>
              <a:gd name="connsiteX3" fmla="*/ 9176 w 9995"/>
              <a:gd name="connsiteY3" fmla="*/ 11 h 10006"/>
              <a:gd name="connsiteX4" fmla="*/ 8909 w 9995"/>
              <a:gd name="connsiteY4" fmla="*/ 11 h 10006"/>
              <a:gd name="connsiteX5" fmla="*/ 8636 w 9995"/>
              <a:gd name="connsiteY5" fmla="*/ 22 h 10006"/>
              <a:gd name="connsiteX6" fmla="*/ 8363 w 9995"/>
              <a:gd name="connsiteY6" fmla="*/ 32 h 10006"/>
              <a:gd name="connsiteX7" fmla="*/ 8095 w 9995"/>
              <a:gd name="connsiteY7" fmla="*/ 43 h 10006"/>
              <a:gd name="connsiteX8" fmla="*/ 7823 w 9995"/>
              <a:gd name="connsiteY8" fmla="*/ 75 h 10006"/>
              <a:gd name="connsiteX9" fmla="*/ 7550 w 9995"/>
              <a:gd name="connsiteY9" fmla="*/ 107 h 10006"/>
              <a:gd name="connsiteX10" fmla="*/ 7293 w 9995"/>
              <a:gd name="connsiteY10" fmla="*/ 145 h 10006"/>
              <a:gd name="connsiteX11" fmla="*/ 7020 w 9995"/>
              <a:gd name="connsiteY11" fmla="*/ 198 h 10006"/>
              <a:gd name="connsiteX12" fmla="*/ 6758 w 9995"/>
              <a:gd name="connsiteY12" fmla="*/ 257 h 10006"/>
              <a:gd name="connsiteX13" fmla="*/ 6490 w 9995"/>
              <a:gd name="connsiteY13" fmla="*/ 321 h 10006"/>
              <a:gd name="connsiteX14" fmla="*/ 6228 w 9995"/>
              <a:gd name="connsiteY14" fmla="*/ 390 h 10006"/>
              <a:gd name="connsiteX15" fmla="*/ 5976 w 9995"/>
              <a:gd name="connsiteY15" fmla="*/ 481 h 10006"/>
              <a:gd name="connsiteX16" fmla="*/ 5714 w 9995"/>
              <a:gd name="connsiteY16" fmla="*/ 577 h 10006"/>
              <a:gd name="connsiteX17" fmla="*/ 5462 w 9995"/>
              <a:gd name="connsiteY17" fmla="*/ 679 h 10006"/>
              <a:gd name="connsiteX18" fmla="*/ 5215 w 9995"/>
              <a:gd name="connsiteY18" fmla="*/ 791 h 10006"/>
              <a:gd name="connsiteX19" fmla="*/ 4963 w 9995"/>
              <a:gd name="connsiteY19" fmla="*/ 903 h 10006"/>
              <a:gd name="connsiteX20" fmla="*/ 4711 w 9995"/>
              <a:gd name="connsiteY20" fmla="*/ 1037 h 10006"/>
              <a:gd name="connsiteX21" fmla="*/ 4470 w 9995"/>
              <a:gd name="connsiteY21" fmla="*/ 1181 h 10006"/>
              <a:gd name="connsiteX22" fmla="*/ 4239 w 9995"/>
              <a:gd name="connsiteY22" fmla="*/ 1330 h 10006"/>
              <a:gd name="connsiteX23" fmla="*/ 3998 w 9995"/>
              <a:gd name="connsiteY23" fmla="*/ 1496 h 10006"/>
              <a:gd name="connsiteX24" fmla="*/ 3767 w 9995"/>
              <a:gd name="connsiteY24" fmla="*/ 1667 h 10006"/>
              <a:gd name="connsiteX25" fmla="*/ 3547 w 9995"/>
              <a:gd name="connsiteY25" fmla="*/ 1854 h 10006"/>
              <a:gd name="connsiteX26" fmla="*/ 3316 w 9995"/>
              <a:gd name="connsiteY26" fmla="*/ 2046 h 10006"/>
              <a:gd name="connsiteX27" fmla="*/ 3106 w 9995"/>
              <a:gd name="connsiteY27" fmla="*/ 2249 h 10006"/>
              <a:gd name="connsiteX28" fmla="*/ 2886 w 9995"/>
              <a:gd name="connsiteY28" fmla="*/ 2479 h 10006"/>
              <a:gd name="connsiteX29" fmla="*/ 2681 w 9995"/>
              <a:gd name="connsiteY29" fmla="*/ 2714 h 10006"/>
              <a:gd name="connsiteX30" fmla="*/ 2471 w 9995"/>
              <a:gd name="connsiteY30" fmla="*/ 2949 h 10006"/>
              <a:gd name="connsiteX31" fmla="*/ 2282 w 9995"/>
              <a:gd name="connsiteY31" fmla="*/ 3200 h 10006"/>
              <a:gd name="connsiteX32" fmla="*/ 2088 w 9995"/>
              <a:gd name="connsiteY32" fmla="*/ 3478 h 10006"/>
              <a:gd name="connsiteX33" fmla="*/ 1899 w 9995"/>
              <a:gd name="connsiteY33" fmla="*/ 3756 h 10006"/>
              <a:gd name="connsiteX34" fmla="*/ 1726 w 9995"/>
              <a:gd name="connsiteY34" fmla="*/ 4028 h 10006"/>
              <a:gd name="connsiteX35" fmla="*/ 1569 w 9995"/>
              <a:gd name="connsiteY35" fmla="*/ 4317 h 10006"/>
              <a:gd name="connsiteX36" fmla="*/ 1417 w 9995"/>
              <a:gd name="connsiteY36" fmla="*/ 4594 h 10006"/>
              <a:gd name="connsiteX37" fmla="*/ 1275 w 9995"/>
              <a:gd name="connsiteY37" fmla="*/ 4877 h 10006"/>
              <a:gd name="connsiteX38" fmla="*/ 1144 w 9995"/>
              <a:gd name="connsiteY38" fmla="*/ 5166 h 10006"/>
              <a:gd name="connsiteX39" fmla="*/ 1023 w 9995"/>
              <a:gd name="connsiteY39" fmla="*/ 5449 h 10006"/>
              <a:gd name="connsiteX40" fmla="*/ 902 w 9995"/>
              <a:gd name="connsiteY40" fmla="*/ 5737 h 10006"/>
              <a:gd name="connsiteX41" fmla="*/ 803 w 9995"/>
              <a:gd name="connsiteY41" fmla="*/ 6010 h 10006"/>
              <a:gd name="connsiteX42" fmla="*/ 703 w 9995"/>
              <a:gd name="connsiteY42" fmla="*/ 6288 h 10006"/>
              <a:gd name="connsiteX43" fmla="*/ 624 w 9995"/>
              <a:gd name="connsiteY43" fmla="*/ 6565 h 10006"/>
              <a:gd name="connsiteX44" fmla="*/ 546 w 9995"/>
              <a:gd name="connsiteY44" fmla="*/ 6827 h 10006"/>
              <a:gd name="connsiteX45" fmla="*/ 404 w 9995"/>
              <a:gd name="connsiteY45" fmla="*/ 7351 h 10006"/>
              <a:gd name="connsiteX46" fmla="*/ 294 w 9995"/>
              <a:gd name="connsiteY46" fmla="*/ 7842 h 10006"/>
              <a:gd name="connsiteX47" fmla="*/ 205 w 9995"/>
              <a:gd name="connsiteY47" fmla="*/ 8302 h 10006"/>
              <a:gd name="connsiteX48" fmla="*/ 131 w 9995"/>
              <a:gd name="connsiteY48" fmla="*/ 8708 h 10006"/>
              <a:gd name="connsiteX49" fmla="*/ 84 w 9995"/>
              <a:gd name="connsiteY49" fmla="*/ 9087 h 10006"/>
              <a:gd name="connsiteX50" fmla="*/ 42 w 9995"/>
              <a:gd name="connsiteY50" fmla="*/ 9407 h 10006"/>
              <a:gd name="connsiteX51" fmla="*/ 10 w 9995"/>
              <a:gd name="connsiteY51" fmla="*/ 9856 h 10006"/>
              <a:gd name="connsiteX52" fmla="*/ 0 w 9995"/>
              <a:gd name="connsiteY52" fmla="*/ 10006 h 10006"/>
              <a:gd name="connsiteX0" fmla="*/ 10000 w 10000"/>
              <a:gd name="connsiteY0" fmla="*/ 21 h 10021"/>
              <a:gd name="connsiteX1" fmla="*/ 9709 w 10000"/>
              <a:gd name="connsiteY1" fmla="*/ 0 h 10021"/>
              <a:gd name="connsiteX2" fmla="*/ 9454 w 10000"/>
              <a:gd name="connsiteY2" fmla="*/ 43 h 10021"/>
              <a:gd name="connsiteX3" fmla="*/ 9181 w 10000"/>
              <a:gd name="connsiteY3" fmla="*/ 32 h 10021"/>
              <a:gd name="connsiteX4" fmla="*/ 8913 w 10000"/>
              <a:gd name="connsiteY4" fmla="*/ 32 h 10021"/>
              <a:gd name="connsiteX5" fmla="*/ 8640 w 10000"/>
              <a:gd name="connsiteY5" fmla="*/ 43 h 10021"/>
              <a:gd name="connsiteX6" fmla="*/ 8367 w 10000"/>
              <a:gd name="connsiteY6" fmla="*/ 53 h 10021"/>
              <a:gd name="connsiteX7" fmla="*/ 8099 w 10000"/>
              <a:gd name="connsiteY7" fmla="*/ 64 h 10021"/>
              <a:gd name="connsiteX8" fmla="*/ 7827 w 10000"/>
              <a:gd name="connsiteY8" fmla="*/ 96 h 10021"/>
              <a:gd name="connsiteX9" fmla="*/ 7554 w 10000"/>
              <a:gd name="connsiteY9" fmla="*/ 128 h 10021"/>
              <a:gd name="connsiteX10" fmla="*/ 7297 w 10000"/>
              <a:gd name="connsiteY10" fmla="*/ 166 h 10021"/>
              <a:gd name="connsiteX11" fmla="*/ 7024 w 10000"/>
              <a:gd name="connsiteY11" fmla="*/ 219 h 10021"/>
              <a:gd name="connsiteX12" fmla="*/ 6761 w 10000"/>
              <a:gd name="connsiteY12" fmla="*/ 278 h 10021"/>
              <a:gd name="connsiteX13" fmla="*/ 6493 w 10000"/>
              <a:gd name="connsiteY13" fmla="*/ 342 h 10021"/>
              <a:gd name="connsiteX14" fmla="*/ 6231 w 10000"/>
              <a:gd name="connsiteY14" fmla="*/ 411 h 10021"/>
              <a:gd name="connsiteX15" fmla="*/ 5979 w 10000"/>
              <a:gd name="connsiteY15" fmla="*/ 502 h 10021"/>
              <a:gd name="connsiteX16" fmla="*/ 5717 w 10000"/>
              <a:gd name="connsiteY16" fmla="*/ 598 h 10021"/>
              <a:gd name="connsiteX17" fmla="*/ 5465 w 10000"/>
              <a:gd name="connsiteY17" fmla="*/ 700 h 10021"/>
              <a:gd name="connsiteX18" fmla="*/ 5218 w 10000"/>
              <a:gd name="connsiteY18" fmla="*/ 812 h 10021"/>
              <a:gd name="connsiteX19" fmla="*/ 4965 w 10000"/>
              <a:gd name="connsiteY19" fmla="*/ 923 h 10021"/>
              <a:gd name="connsiteX20" fmla="*/ 4713 w 10000"/>
              <a:gd name="connsiteY20" fmla="*/ 1057 h 10021"/>
              <a:gd name="connsiteX21" fmla="*/ 4472 w 10000"/>
              <a:gd name="connsiteY21" fmla="*/ 1201 h 10021"/>
              <a:gd name="connsiteX22" fmla="*/ 4241 w 10000"/>
              <a:gd name="connsiteY22" fmla="*/ 1350 h 10021"/>
              <a:gd name="connsiteX23" fmla="*/ 4000 w 10000"/>
              <a:gd name="connsiteY23" fmla="*/ 1516 h 10021"/>
              <a:gd name="connsiteX24" fmla="*/ 3769 w 10000"/>
              <a:gd name="connsiteY24" fmla="*/ 1687 h 10021"/>
              <a:gd name="connsiteX25" fmla="*/ 3549 w 10000"/>
              <a:gd name="connsiteY25" fmla="*/ 1874 h 10021"/>
              <a:gd name="connsiteX26" fmla="*/ 3318 w 10000"/>
              <a:gd name="connsiteY26" fmla="*/ 2066 h 10021"/>
              <a:gd name="connsiteX27" fmla="*/ 3108 w 10000"/>
              <a:gd name="connsiteY27" fmla="*/ 2269 h 10021"/>
              <a:gd name="connsiteX28" fmla="*/ 2887 w 10000"/>
              <a:gd name="connsiteY28" fmla="*/ 2499 h 10021"/>
              <a:gd name="connsiteX29" fmla="*/ 2682 w 10000"/>
              <a:gd name="connsiteY29" fmla="*/ 2733 h 10021"/>
              <a:gd name="connsiteX30" fmla="*/ 2472 w 10000"/>
              <a:gd name="connsiteY30" fmla="*/ 2968 h 10021"/>
              <a:gd name="connsiteX31" fmla="*/ 2283 w 10000"/>
              <a:gd name="connsiteY31" fmla="*/ 3219 h 10021"/>
              <a:gd name="connsiteX32" fmla="*/ 2089 w 10000"/>
              <a:gd name="connsiteY32" fmla="*/ 3497 h 10021"/>
              <a:gd name="connsiteX33" fmla="*/ 1900 w 10000"/>
              <a:gd name="connsiteY33" fmla="*/ 3775 h 10021"/>
              <a:gd name="connsiteX34" fmla="*/ 1727 w 10000"/>
              <a:gd name="connsiteY34" fmla="*/ 4047 h 10021"/>
              <a:gd name="connsiteX35" fmla="*/ 1570 w 10000"/>
              <a:gd name="connsiteY35" fmla="*/ 4335 h 10021"/>
              <a:gd name="connsiteX36" fmla="*/ 1418 w 10000"/>
              <a:gd name="connsiteY36" fmla="*/ 4612 h 10021"/>
              <a:gd name="connsiteX37" fmla="*/ 1276 w 10000"/>
              <a:gd name="connsiteY37" fmla="*/ 4895 h 10021"/>
              <a:gd name="connsiteX38" fmla="*/ 1145 w 10000"/>
              <a:gd name="connsiteY38" fmla="*/ 5184 h 10021"/>
              <a:gd name="connsiteX39" fmla="*/ 1024 w 10000"/>
              <a:gd name="connsiteY39" fmla="*/ 5467 h 10021"/>
              <a:gd name="connsiteX40" fmla="*/ 902 w 10000"/>
              <a:gd name="connsiteY40" fmla="*/ 5755 h 10021"/>
              <a:gd name="connsiteX41" fmla="*/ 803 w 10000"/>
              <a:gd name="connsiteY41" fmla="*/ 6027 h 10021"/>
              <a:gd name="connsiteX42" fmla="*/ 703 w 10000"/>
              <a:gd name="connsiteY42" fmla="*/ 6305 h 10021"/>
              <a:gd name="connsiteX43" fmla="*/ 624 w 10000"/>
              <a:gd name="connsiteY43" fmla="*/ 6582 h 10021"/>
              <a:gd name="connsiteX44" fmla="*/ 546 w 10000"/>
              <a:gd name="connsiteY44" fmla="*/ 6844 h 10021"/>
              <a:gd name="connsiteX45" fmla="*/ 404 w 10000"/>
              <a:gd name="connsiteY45" fmla="*/ 7368 h 10021"/>
              <a:gd name="connsiteX46" fmla="*/ 294 w 10000"/>
              <a:gd name="connsiteY46" fmla="*/ 7858 h 10021"/>
              <a:gd name="connsiteX47" fmla="*/ 205 w 10000"/>
              <a:gd name="connsiteY47" fmla="*/ 8318 h 10021"/>
              <a:gd name="connsiteX48" fmla="*/ 131 w 10000"/>
              <a:gd name="connsiteY48" fmla="*/ 8724 h 10021"/>
              <a:gd name="connsiteX49" fmla="*/ 84 w 10000"/>
              <a:gd name="connsiteY49" fmla="*/ 9103 h 10021"/>
              <a:gd name="connsiteX50" fmla="*/ 42 w 10000"/>
              <a:gd name="connsiteY50" fmla="*/ 9422 h 10021"/>
              <a:gd name="connsiteX51" fmla="*/ 10 w 10000"/>
              <a:gd name="connsiteY51" fmla="*/ 9871 h 10021"/>
              <a:gd name="connsiteX52" fmla="*/ 0 w 10000"/>
              <a:gd name="connsiteY52" fmla="*/ 10021 h 10021"/>
              <a:gd name="connsiteX0" fmla="*/ 10000 w 10000"/>
              <a:gd name="connsiteY0" fmla="*/ 26 h 10026"/>
              <a:gd name="connsiteX1" fmla="*/ 9709 w 10000"/>
              <a:gd name="connsiteY1" fmla="*/ 5 h 10026"/>
              <a:gd name="connsiteX2" fmla="*/ 9454 w 10000"/>
              <a:gd name="connsiteY2" fmla="*/ 0 h 10026"/>
              <a:gd name="connsiteX3" fmla="*/ 9181 w 10000"/>
              <a:gd name="connsiteY3" fmla="*/ 37 h 10026"/>
              <a:gd name="connsiteX4" fmla="*/ 8913 w 10000"/>
              <a:gd name="connsiteY4" fmla="*/ 37 h 10026"/>
              <a:gd name="connsiteX5" fmla="*/ 8640 w 10000"/>
              <a:gd name="connsiteY5" fmla="*/ 48 h 10026"/>
              <a:gd name="connsiteX6" fmla="*/ 8367 w 10000"/>
              <a:gd name="connsiteY6" fmla="*/ 58 h 10026"/>
              <a:gd name="connsiteX7" fmla="*/ 8099 w 10000"/>
              <a:gd name="connsiteY7" fmla="*/ 69 h 10026"/>
              <a:gd name="connsiteX8" fmla="*/ 7827 w 10000"/>
              <a:gd name="connsiteY8" fmla="*/ 101 h 10026"/>
              <a:gd name="connsiteX9" fmla="*/ 7554 w 10000"/>
              <a:gd name="connsiteY9" fmla="*/ 133 h 10026"/>
              <a:gd name="connsiteX10" fmla="*/ 7297 w 10000"/>
              <a:gd name="connsiteY10" fmla="*/ 171 h 10026"/>
              <a:gd name="connsiteX11" fmla="*/ 7024 w 10000"/>
              <a:gd name="connsiteY11" fmla="*/ 224 h 10026"/>
              <a:gd name="connsiteX12" fmla="*/ 6761 w 10000"/>
              <a:gd name="connsiteY12" fmla="*/ 283 h 10026"/>
              <a:gd name="connsiteX13" fmla="*/ 6493 w 10000"/>
              <a:gd name="connsiteY13" fmla="*/ 347 h 10026"/>
              <a:gd name="connsiteX14" fmla="*/ 6231 w 10000"/>
              <a:gd name="connsiteY14" fmla="*/ 416 h 10026"/>
              <a:gd name="connsiteX15" fmla="*/ 5979 w 10000"/>
              <a:gd name="connsiteY15" fmla="*/ 507 h 10026"/>
              <a:gd name="connsiteX16" fmla="*/ 5717 w 10000"/>
              <a:gd name="connsiteY16" fmla="*/ 603 h 10026"/>
              <a:gd name="connsiteX17" fmla="*/ 5465 w 10000"/>
              <a:gd name="connsiteY17" fmla="*/ 705 h 10026"/>
              <a:gd name="connsiteX18" fmla="*/ 5218 w 10000"/>
              <a:gd name="connsiteY18" fmla="*/ 817 h 10026"/>
              <a:gd name="connsiteX19" fmla="*/ 4965 w 10000"/>
              <a:gd name="connsiteY19" fmla="*/ 928 h 10026"/>
              <a:gd name="connsiteX20" fmla="*/ 4713 w 10000"/>
              <a:gd name="connsiteY20" fmla="*/ 1062 h 10026"/>
              <a:gd name="connsiteX21" fmla="*/ 4472 w 10000"/>
              <a:gd name="connsiteY21" fmla="*/ 1206 h 10026"/>
              <a:gd name="connsiteX22" fmla="*/ 4241 w 10000"/>
              <a:gd name="connsiteY22" fmla="*/ 1355 h 10026"/>
              <a:gd name="connsiteX23" fmla="*/ 4000 w 10000"/>
              <a:gd name="connsiteY23" fmla="*/ 1521 h 10026"/>
              <a:gd name="connsiteX24" fmla="*/ 3769 w 10000"/>
              <a:gd name="connsiteY24" fmla="*/ 1692 h 10026"/>
              <a:gd name="connsiteX25" fmla="*/ 3549 w 10000"/>
              <a:gd name="connsiteY25" fmla="*/ 1879 h 10026"/>
              <a:gd name="connsiteX26" fmla="*/ 3318 w 10000"/>
              <a:gd name="connsiteY26" fmla="*/ 2071 h 10026"/>
              <a:gd name="connsiteX27" fmla="*/ 3108 w 10000"/>
              <a:gd name="connsiteY27" fmla="*/ 2274 h 10026"/>
              <a:gd name="connsiteX28" fmla="*/ 2887 w 10000"/>
              <a:gd name="connsiteY28" fmla="*/ 2504 h 10026"/>
              <a:gd name="connsiteX29" fmla="*/ 2682 w 10000"/>
              <a:gd name="connsiteY29" fmla="*/ 2738 h 10026"/>
              <a:gd name="connsiteX30" fmla="*/ 2472 w 10000"/>
              <a:gd name="connsiteY30" fmla="*/ 2973 h 10026"/>
              <a:gd name="connsiteX31" fmla="*/ 2283 w 10000"/>
              <a:gd name="connsiteY31" fmla="*/ 3224 h 10026"/>
              <a:gd name="connsiteX32" fmla="*/ 2089 w 10000"/>
              <a:gd name="connsiteY32" fmla="*/ 3502 h 10026"/>
              <a:gd name="connsiteX33" fmla="*/ 1900 w 10000"/>
              <a:gd name="connsiteY33" fmla="*/ 3780 h 10026"/>
              <a:gd name="connsiteX34" fmla="*/ 1727 w 10000"/>
              <a:gd name="connsiteY34" fmla="*/ 4052 h 10026"/>
              <a:gd name="connsiteX35" fmla="*/ 1570 w 10000"/>
              <a:gd name="connsiteY35" fmla="*/ 4340 h 10026"/>
              <a:gd name="connsiteX36" fmla="*/ 1418 w 10000"/>
              <a:gd name="connsiteY36" fmla="*/ 4617 h 10026"/>
              <a:gd name="connsiteX37" fmla="*/ 1276 w 10000"/>
              <a:gd name="connsiteY37" fmla="*/ 4900 h 10026"/>
              <a:gd name="connsiteX38" fmla="*/ 1145 w 10000"/>
              <a:gd name="connsiteY38" fmla="*/ 5189 h 10026"/>
              <a:gd name="connsiteX39" fmla="*/ 1024 w 10000"/>
              <a:gd name="connsiteY39" fmla="*/ 5472 h 10026"/>
              <a:gd name="connsiteX40" fmla="*/ 902 w 10000"/>
              <a:gd name="connsiteY40" fmla="*/ 5760 h 10026"/>
              <a:gd name="connsiteX41" fmla="*/ 803 w 10000"/>
              <a:gd name="connsiteY41" fmla="*/ 6032 h 10026"/>
              <a:gd name="connsiteX42" fmla="*/ 703 w 10000"/>
              <a:gd name="connsiteY42" fmla="*/ 6310 h 10026"/>
              <a:gd name="connsiteX43" fmla="*/ 624 w 10000"/>
              <a:gd name="connsiteY43" fmla="*/ 6587 h 10026"/>
              <a:gd name="connsiteX44" fmla="*/ 546 w 10000"/>
              <a:gd name="connsiteY44" fmla="*/ 6849 h 10026"/>
              <a:gd name="connsiteX45" fmla="*/ 404 w 10000"/>
              <a:gd name="connsiteY45" fmla="*/ 7373 h 10026"/>
              <a:gd name="connsiteX46" fmla="*/ 294 w 10000"/>
              <a:gd name="connsiteY46" fmla="*/ 7863 h 10026"/>
              <a:gd name="connsiteX47" fmla="*/ 205 w 10000"/>
              <a:gd name="connsiteY47" fmla="*/ 8323 h 10026"/>
              <a:gd name="connsiteX48" fmla="*/ 131 w 10000"/>
              <a:gd name="connsiteY48" fmla="*/ 8729 h 10026"/>
              <a:gd name="connsiteX49" fmla="*/ 84 w 10000"/>
              <a:gd name="connsiteY49" fmla="*/ 9108 h 10026"/>
              <a:gd name="connsiteX50" fmla="*/ 42 w 10000"/>
              <a:gd name="connsiteY50" fmla="*/ 9427 h 10026"/>
              <a:gd name="connsiteX51" fmla="*/ 10 w 10000"/>
              <a:gd name="connsiteY51" fmla="*/ 9876 h 10026"/>
              <a:gd name="connsiteX52" fmla="*/ 0 w 10000"/>
              <a:gd name="connsiteY52" fmla="*/ 10026 h 10026"/>
              <a:gd name="connsiteX0" fmla="*/ 10000 w 10000"/>
              <a:gd name="connsiteY0" fmla="*/ 37 h 10037"/>
              <a:gd name="connsiteX1" fmla="*/ 9709 w 10000"/>
              <a:gd name="connsiteY1" fmla="*/ 16 h 10037"/>
              <a:gd name="connsiteX2" fmla="*/ 9454 w 10000"/>
              <a:gd name="connsiteY2" fmla="*/ 11 h 10037"/>
              <a:gd name="connsiteX3" fmla="*/ 9181 w 10000"/>
              <a:gd name="connsiteY3" fmla="*/ 0 h 10037"/>
              <a:gd name="connsiteX4" fmla="*/ 8913 w 10000"/>
              <a:gd name="connsiteY4" fmla="*/ 48 h 10037"/>
              <a:gd name="connsiteX5" fmla="*/ 8640 w 10000"/>
              <a:gd name="connsiteY5" fmla="*/ 59 h 10037"/>
              <a:gd name="connsiteX6" fmla="*/ 8367 w 10000"/>
              <a:gd name="connsiteY6" fmla="*/ 69 h 10037"/>
              <a:gd name="connsiteX7" fmla="*/ 8099 w 10000"/>
              <a:gd name="connsiteY7" fmla="*/ 80 h 10037"/>
              <a:gd name="connsiteX8" fmla="*/ 7827 w 10000"/>
              <a:gd name="connsiteY8" fmla="*/ 112 h 10037"/>
              <a:gd name="connsiteX9" fmla="*/ 7554 w 10000"/>
              <a:gd name="connsiteY9" fmla="*/ 144 h 10037"/>
              <a:gd name="connsiteX10" fmla="*/ 7297 w 10000"/>
              <a:gd name="connsiteY10" fmla="*/ 182 h 10037"/>
              <a:gd name="connsiteX11" fmla="*/ 7024 w 10000"/>
              <a:gd name="connsiteY11" fmla="*/ 235 h 10037"/>
              <a:gd name="connsiteX12" fmla="*/ 6761 w 10000"/>
              <a:gd name="connsiteY12" fmla="*/ 294 h 10037"/>
              <a:gd name="connsiteX13" fmla="*/ 6493 w 10000"/>
              <a:gd name="connsiteY13" fmla="*/ 358 h 10037"/>
              <a:gd name="connsiteX14" fmla="*/ 6231 w 10000"/>
              <a:gd name="connsiteY14" fmla="*/ 427 h 10037"/>
              <a:gd name="connsiteX15" fmla="*/ 5979 w 10000"/>
              <a:gd name="connsiteY15" fmla="*/ 518 h 10037"/>
              <a:gd name="connsiteX16" fmla="*/ 5717 w 10000"/>
              <a:gd name="connsiteY16" fmla="*/ 614 h 10037"/>
              <a:gd name="connsiteX17" fmla="*/ 5465 w 10000"/>
              <a:gd name="connsiteY17" fmla="*/ 716 h 10037"/>
              <a:gd name="connsiteX18" fmla="*/ 5218 w 10000"/>
              <a:gd name="connsiteY18" fmla="*/ 828 h 10037"/>
              <a:gd name="connsiteX19" fmla="*/ 4965 w 10000"/>
              <a:gd name="connsiteY19" fmla="*/ 939 h 10037"/>
              <a:gd name="connsiteX20" fmla="*/ 4713 w 10000"/>
              <a:gd name="connsiteY20" fmla="*/ 1073 h 10037"/>
              <a:gd name="connsiteX21" fmla="*/ 4472 w 10000"/>
              <a:gd name="connsiteY21" fmla="*/ 1217 h 10037"/>
              <a:gd name="connsiteX22" fmla="*/ 4241 w 10000"/>
              <a:gd name="connsiteY22" fmla="*/ 1366 h 10037"/>
              <a:gd name="connsiteX23" fmla="*/ 4000 w 10000"/>
              <a:gd name="connsiteY23" fmla="*/ 1532 h 10037"/>
              <a:gd name="connsiteX24" fmla="*/ 3769 w 10000"/>
              <a:gd name="connsiteY24" fmla="*/ 1703 h 10037"/>
              <a:gd name="connsiteX25" fmla="*/ 3549 w 10000"/>
              <a:gd name="connsiteY25" fmla="*/ 1890 h 10037"/>
              <a:gd name="connsiteX26" fmla="*/ 3318 w 10000"/>
              <a:gd name="connsiteY26" fmla="*/ 2082 h 10037"/>
              <a:gd name="connsiteX27" fmla="*/ 3108 w 10000"/>
              <a:gd name="connsiteY27" fmla="*/ 2285 h 10037"/>
              <a:gd name="connsiteX28" fmla="*/ 2887 w 10000"/>
              <a:gd name="connsiteY28" fmla="*/ 2515 h 10037"/>
              <a:gd name="connsiteX29" fmla="*/ 2682 w 10000"/>
              <a:gd name="connsiteY29" fmla="*/ 2749 h 10037"/>
              <a:gd name="connsiteX30" fmla="*/ 2472 w 10000"/>
              <a:gd name="connsiteY30" fmla="*/ 2984 h 10037"/>
              <a:gd name="connsiteX31" fmla="*/ 2283 w 10000"/>
              <a:gd name="connsiteY31" fmla="*/ 3235 h 10037"/>
              <a:gd name="connsiteX32" fmla="*/ 2089 w 10000"/>
              <a:gd name="connsiteY32" fmla="*/ 3513 h 10037"/>
              <a:gd name="connsiteX33" fmla="*/ 1900 w 10000"/>
              <a:gd name="connsiteY33" fmla="*/ 3791 h 10037"/>
              <a:gd name="connsiteX34" fmla="*/ 1727 w 10000"/>
              <a:gd name="connsiteY34" fmla="*/ 4063 h 10037"/>
              <a:gd name="connsiteX35" fmla="*/ 1570 w 10000"/>
              <a:gd name="connsiteY35" fmla="*/ 4351 h 10037"/>
              <a:gd name="connsiteX36" fmla="*/ 1418 w 10000"/>
              <a:gd name="connsiteY36" fmla="*/ 4628 h 10037"/>
              <a:gd name="connsiteX37" fmla="*/ 1276 w 10000"/>
              <a:gd name="connsiteY37" fmla="*/ 4911 h 10037"/>
              <a:gd name="connsiteX38" fmla="*/ 1145 w 10000"/>
              <a:gd name="connsiteY38" fmla="*/ 5200 h 10037"/>
              <a:gd name="connsiteX39" fmla="*/ 1024 w 10000"/>
              <a:gd name="connsiteY39" fmla="*/ 5483 h 10037"/>
              <a:gd name="connsiteX40" fmla="*/ 902 w 10000"/>
              <a:gd name="connsiteY40" fmla="*/ 5771 h 10037"/>
              <a:gd name="connsiteX41" fmla="*/ 803 w 10000"/>
              <a:gd name="connsiteY41" fmla="*/ 6043 h 10037"/>
              <a:gd name="connsiteX42" fmla="*/ 703 w 10000"/>
              <a:gd name="connsiteY42" fmla="*/ 6321 h 10037"/>
              <a:gd name="connsiteX43" fmla="*/ 624 w 10000"/>
              <a:gd name="connsiteY43" fmla="*/ 6598 h 10037"/>
              <a:gd name="connsiteX44" fmla="*/ 546 w 10000"/>
              <a:gd name="connsiteY44" fmla="*/ 6860 h 10037"/>
              <a:gd name="connsiteX45" fmla="*/ 404 w 10000"/>
              <a:gd name="connsiteY45" fmla="*/ 7384 h 10037"/>
              <a:gd name="connsiteX46" fmla="*/ 294 w 10000"/>
              <a:gd name="connsiteY46" fmla="*/ 7874 h 10037"/>
              <a:gd name="connsiteX47" fmla="*/ 205 w 10000"/>
              <a:gd name="connsiteY47" fmla="*/ 8334 h 10037"/>
              <a:gd name="connsiteX48" fmla="*/ 131 w 10000"/>
              <a:gd name="connsiteY48" fmla="*/ 8740 h 10037"/>
              <a:gd name="connsiteX49" fmla="*/ 84 w 10000"/>
              <a:gd name="connsiteY49" fmla="*/ 9119 h 10037"/>
              <a:gd name="connsiteX50" fmla="*/ 42 w 10000"/>
              <a:gd name="connsiteY50" fmla="*/ 9438 h 10037"/>
              <a:gd name="connsiteX51" fmla="*/ 10 w 10000"/>
              <a:gd name="connsiteY51" fmla="*/ 9887 h 10037"/>
              <a:gd name="connsiteX52" fmla="*/ 0 w 10000"/>
              <a:gd name="connsiteY52" fmla="*/ 10037 h 10037"/>
              <a:gd name="connsiteX0" fmla="*/ 10000 w 10000"/>
              <a:gd name="connsiteY0" fmla="*/ 26 h 10026"/>
              <a:gd name="connsiteX1" fmla="*/ 9709 w 10000"/>
              <a:gd name="connsiteY1" fmla="*/ 5 h 10026"/>
              <a:gd name="connsiteX2" fmla="*/ 9454 w 10000"/>
              <a:gd name="connsiteY2" fmla="*/ 0 h 10026"/>
              <a:gd name="connsiteX3" fmla="*/ 8913 w 10000"/>
              <a:gd name="connsiteY3" fmla="*/ 37 h 10026"/>
              <a:gd name="connsiteX4" fmla="*/ 8640 w 10000"/>
              <a:gd name="connsiteY4" fmla="*/ 48 h 10026"/>
              <a:gd name="connsiteX5" fmla="*/ 8367 w 10000"/>
              <a:gd name="connsiteY5" fmla="*/ 58 h 10026"/>
              <a:gd name="connsiteX6" fmla="*/ 8099 w 10000"/>
              <a:gd name="connsiteY6" fmla="*/ 69 h 10026"/>
              <a:gd name="connsiteX7" fmla="*/ 7827 w 10000"/>
              <a:gd name="connsiteY7" fmla="*/ 101 h 10026"/>
              <a:gd name="connsiteX8" fmla="*/ 7554 w 10000"/>
              <a:gd name="connsiteY8" fmla="*/ 133 h 10026"/>
              <a:gd name="connsiteX9" fmla="*/ 7297 w 10000"/>
              <a:gd name="connsiteY9" fmla="*/ 171 h 10026"/>
              <a:gd name="connsiteX10" fmla="*/ 7024 w 10000"/>
              <a:gd name="connsiteY10" fmla="*/ 224 h 10026"/>
              <a:gd name="connsiteX11" fmla="*/ 6761 w 10000"/>
              <a:gd name="connsiteY11" fmla="*/ 283 h 10026"/>
              <a:gd name="connsiteX12" fmla="*/ 6493 w 10000"/>
              <a:gd name="connsiteY12" fmla="*/ 347 h 10026"/>
              <a:gd name="connsiteX13" fmla="*/ 6231 w 10000"/>
              <a:gd name="connsiteY13" fmla="*/ 416 h 10026"/>
              <a:gd name="connsiteX14" fmla="*/ 5979 w 10000"/>
              <a:gd name="connsiteY14" fmla="*/ 507 h 10026"/>
              <a:gd name="connsiteX15" fmla="*/ 5717 w 10000"/>
              <a:gd name="connsiteY15" fmla="*/ 603 h 10026"/>
              <a:gd name="connsiteX16" fmla="*/ 5465 w 10000"/>
              <a:gd name="connsiteY16" fmla="*/ 705 h 10026"/>
              <a:gd name="connsiteX17" fmla="*/ 5218 w 10000"/>
              <a:gd name="connsiteY17" fmla="*/ 817 h 10026"/>
              <a:gd name="connsiteX18" fmla="*/ 4965 w 10000"/>
              <a:gd name="connsiteY18" fmla="*/ 928 h 10026"/>
              <a:gd name="connsiteX19" fmla="*/ 4713 w 10000"/>
              <a:gd name="connsiteY19" fmla="*/ 1062 h 10026"/>
              <a:gd name="connsiteX20" fmla="*/ 4472 w 10000"/>
              <a:gd name="connsiteY20" fmla="*/ 1206 h 10026"/>
              <a:gd name="connsiteX21" fmla="*/ 4241 w 10000"/>
              <a:gd name="connsiteY21" fmla="*/ 1355 h 10026"/>
              <a:gd name="connsiteX22" fmla="*/ 4000 w 10000"/>
              <a:gd name="connsiteY22" fmla="*/ 1521 h 10026"/>
              <a:gd name="connsiteX23" fmla="*/ 3769 w 10000"/>
              <a:gd name="connsiteY23" fmla="*/ 1692 h 10026"/>
              <a:gd name="connsiteX24" fmla="*/ 3549 w 10000"/>
              <a:gd name="connsiteY24" fmla="*/ 1879 h 10026"/>
              <a:gd name="connsiteX25" fmla="*/ 3318 w 10000"/>
              <a:gd name="connsiteY25" fmla="*/ 2071 h 10026"/>
              <a:gd name="connsiteX26" fmla="*/ 3108 w 10000"/>
              <a:gd name="connsiteY26" fmla="*/ 2274 h 10026"/>
              <a:gd name="connsiteX27" fmla="*/ 2887 w 10000"/>
              <a:gd name="connsiteY27" fmla="*/ 2504 h 10026"/>
              <a:gd name="connsiteX28" fmla="*/ 2682 w 10000"/>
              <a:gd name="connsiteY28" fmla="*/ 2738 h 10026"/>
              <a:gd name="connsiteX29" fmla="*/ 2472 w 10000"/>
              <a:gd name="connsiteY29" fmla="*/ 2973 h 10026"/>
              <a:gd name="connsiteX30" fmla="*/ 2283 w 10000"/>
              <a:gd name="connsiteY30" fmla="*/ 3224 h 10026"/>
              <a:gd name="connsiteX31" fmla="*/ 2089 w 10000"/>
              <a:gd name="connsiteY31" fmla="*/ 3502 h 10026"/>
              <a:gd name="connsiteX32" fmla="*/ 1900 w 10000"/>
              <a:gd name="connsiteY32" fmla="*/ 3780 h 10026"/>
              <a:gd name="connsiteX33" fmla="*/ 1727 w 10000"/>
              <a:gd name="connsiteY33" fmla="*/ 4052 h 10026"/>
              <a:gd name="connsiteX34" fmla="*/ 1570 w 10000"/>
              <a:gd name="connsiteY34" fmla="*/ 4340 h 10026"/>
              <a:gd name="connsiteX35" fmla="*/ 1418 w 10000"/>
              <a:gd name="connsiteY35" fmla="*/ 4617 h 10026"/>
              <a:gd name="connsiteX36" fmla="*/ 1276 w 10000"/>
              <a:gd name="connsiteY36" fmla="*/ 4900 h 10026"/>
              <a:gd name="connsiteX37" fmla="*/ 1145 w 10000"/>
              <a:gd name="connsiteY37" fmla="*/ 5189 h 10026"/>
              <a:gd name="connsiteX38" fmla="*/ 1024 w 10000"/>
              <a:gd name="connsiteY38" fmla="*/ 5472 h 10026"/>
              <a:gd name="connsiteX39" fmla="*/ 902 w 10000"/>
              <a:gd name="connsiteY39" fmla="*/ 5760 h 10026"/>
              <a:gd name="connsiteX40" fmla="*/ 803 w 10000"/>
              <a:gd name="connsiteY40" fmla="*/ 6032 h 10026"/>
              <a:gd name="connsiteX41" fmla="*/ 703 w 10000"/>
              <a:gd name="connsiteY41" fmla="*/ 6310 h 10026"/>
              <a:gd name="connsiteX42" fmla="*/ 624 w 10000"/>
              <a:gd name="connsiteY42" fmla="*/ 6587 h 10026"/>
              <a:gd name="connsiteX43" fmla="*/ 546 w 10000"/>
              <a:gd name="connsiteY43" fmla="*/ 6849 h 10026"/>
              <a:gd name="connsiteX44" fmla="*/ 404 w 10000"/>
              <a:gd name="connsiteY44" fmla="*/ 7373 h 10026"/>
              <a:gd name="connsiteX45" fmla="*/ 294 w 10000"/>
              <a:gd name="connsiteY45" fmla="*/ 7863 h 10026"/>
              <a:gd name="connsiteX46" fmla="*/ 205 w 10000"/>
              <a:gd name="connsiteY46" fmla="*/ 8323 h 10026"/>
              <a:gd name="connsiteX47" fmla="*/ 131 w 10000"/>
              <a:gd name="connsiteY47" fmla="*/ 8729 h 10026"/>
              <a:gd name="connsiteX48" fmla="*/ 84 w 10000"/>
              <a:gd name="connsiteY48" fmla="*/ 9108 h 10026"/>
              <a:gd name="connsiteX49" fmla="*/ 42 w 10000"/>
              <a:gd name="connsiteY49" fmla="*/ 9427 h 10026"/>
              <a:gd name="connsiteX50" fmla="*/ 10 w 10000"/>
              <a:gd name="connsiteY50" fmla="*/ 9876 h 10026"/>
              <a:gd name="connsiteX51" fmla="*/ 0 w 10000"/>
              <a:gd name="connsiteY51" fmla="*/ 10026 h 10026"/>
              <a:gd name="connsiteX0" fmla="*/ 9982 w 9982"/>
              <a:gd name="connsiteY0" fmla="*/ 0 h 10048"/>
              <a:gd name="connsiteX1" fmla="*/ 9709 w 9982"/>
              <a:gd name="connsiteY1" fmla="*/ 27 h 10048"/>
              <a:gd name="connsiteX2" fmla="*/ 9454 w 9982"/>
              <a:gd name="connsiteY2" fmla="*/ 22 h 10048"/>
              <a:gd name="connsiteX3" fmla="*/ 8913 w 9982"/>
              <a:gd name="connsiteY3" fmla="*/ 59 h 10048"/>
              <a:gd name="connsiteX4" fmla="*/ 8640 w 9982"/>
              <a:gd name="connsiteY4" fmla="*/ 70 h 10048"/>
              <a:gd name="connsiteX5" fmla="*/ 8367 w 9982"/>
              <a:gd name="connsiteY5" fmla="*/ 80 h 10048"/>
              <a:gd name="connsiteX6" fmla="*/ 8099 w 9982"/>
              <a:gd name="connsiteY6" fmla="*/ 91 h 10048"/>
              <a:gd name="connsiteX7" fmla="*/ 7827 w 9982"/>
              <a:gd name="connsiteY7" fmla="*/ 123 h 10048"/>
              <a:gd name="connsiteX8" fmla="*/ 7554 w 9982"/>
              <a:gd name="connsiteY8" fmla="*/ 155 h 10048"/>
              <a:gd name="connsiteX9" fmla="*/ 7297 w 9982"/>
              <a:gd name="connsiteY9" fmla="*/ 193 h 10048"/>
              <a:gd name="connsiteX10" fmla="*/ 7024 w 9982"/>
              <a:gd name="connsiteY10" fmla="*/ 246 h 10048"/>
              <a:gd name="connsiteX11" fmla="*/ 6761 w 9982"/>
              <a:gd name="connsiteY11" fmla="*/ 305 h 10048"/>
              <a:gd name="connsiteX12" fmla="*/ 6493 w 9982"/>
              <a:gd name="connsiteY12" fmla="*/ 369 h 10048"/>
              <a:gd name="connsiteX13" fmla="*/ 6231 w 9982"/>
              <a:gd name="connsiteY13" fmla="*/ 438 h 10048"/>
              <a:gd name="connsiteX14" fmla="*/ 5979 w 9982"/>
              <a:gd name="connsiteY14" fmla="*/ 529 h 10048"/>
              <a:gd name="connsiteX15" fmla="*/ 5717 w 9982"/>
              <a:gd name="connsiteY15" fmla="*/ 625 h 10048"/>
              <a:gd name="connsiteX16" fmla="*/ 5465 w 9982"/>
              <a:gd name="connsiteY16" fmla="*/ 727 h 10048"/>
              <a:gd name="connsiteX17" fmla="*/ 5218 w 9982"/>
              <a:gd name="connsiteY17" fmla="*/ 839 h 10048"/>
              <a:gd name="connsiteX18" fmla="*/ 4965 w 9982"/>
              <a:gd name="connsiteY18" fmla="*/ 950 h 10048"/>
              <a:gd name="connsiteX19" fmla="*/ 4713 w 9982"/>
              <a:gd name="connsiteY19" fmla="*/ 1084 h 10048"/>
              <a:gd name="connsiteX20" fmla="*/ 4472 w 9982"/>
              <a:gd name="connsiteY20" fmla="*/ 1228 h 10048"/>
              <a:gd name="connsiteX21" fmla="*/ 4241 w 9982"/>
              <a:gd name="connsiteY21" fmla="*/ 1377 h 10048"/>
              <a:gd name="connsiteX22" fmla="*/ 4000 w 9982"/>
              <a:gd name="connsiteY22" fmla="*/ 1543 h 10048"/>
              <a:gd name="connsiteX23" fmla="*/ 3769 w 9982"/>
              <a:gd name="connsiteY23" fmla="*/ 1714 h 10048"/>
              <a:gd name="connsiteX24" fmla="*/ 3549 w 9982"/>
              <a:gd name="connsiteY24" fmla="*/ 1901 h 10048"/>
              <a:gd name="connsiteX25" fmla="*/ 3318 w 9982"/>
              <a:gd name="connsiteY25" fmla="*/ 2093 h 10048"/>
              <a:gd name="connsiteX26" fmla="*/ 3108 w 9982"/>
              <a:gd name="connsiteY26" fmla="*/ 2296 h 10048"/>
              <a:gd name="connsiteX27" fmla="*/ 2887 w 9982"/>
              <a:gd name="connsiteY27" fmla="*/ 2526 h 10048"/>
              <a:gd name="connsiteX28" fmla="*/ 2682 w 9982"/>
              <a:gd name="connsiteY28" fmla="*/ 2760 h 10048"/>
              <a:gd name="connsiteX29" fmla="*/ 2472 w 9982"/>
              <a:gd name="connsiteY29" fmla="*/ 2995 h 10048"/>
              <a:gd name="connsiteX30" fmla="*/ 2283 w 9982"/>
              <a:gd name="connsiteY30" fmla="*/ 3246 h 10048"/>
              <a:gd name="connsiteX31" fmla="*/ 2089 w 9982"/>
              <a:gd name="connsiteY31" fmla="*/ 3524 h 10048"/>
              <a:gd name="connsiteX32" fmla="*/ 1900 w 9982"/>
              <a:gd name="connsiteY32" fmla="*/ 3802 h 10048"/>
              <a:gd name="connsiteX33" fmla="*/ 1727 w 9982"/>
              <a:gd name="connsiteY33" fmla="*/ 4074 h 10048"/>
              <a:gd name="connsiteX34" fmla="*/ 1570 w 9982"/>
              <a:gd name="connsiteY34" fmla="*/ 4362 h 10048"/>
              <a:gd name="connsiteX35" fmla="*/ 1418 w 9982"/>
              <a:gd name="connsiteY35" fmla="*/ 4639 h 10048"/>
              <a:gd name="connsiteX36" fmla="*/ 1276 w 9982"/>
              <a:gd name="connsiteY36" fmla="*/ 4922 h 10048"/>
              <a:gd name="connsiteX37" fmla="*/ 1145 w 9982"/>
              <a:gd name="connsiteY37" fmla="*/ 5211 h 10048"/>
              <a:gd name="connsiteX38" fmla="*/ 1024 w 9982"/>
              <a:gd name="connsiteY38" fmla="*/ 5494 h 10048"/>
              <a:gd name="connsiteX39" fmla="*/ 902 w 9982"/>
              <a:gd name="connsiteY39" fmla="*/ 5782 h 10048"/>
              <a:gd name="connsiteX40" fmla="*/ 803 w 9982"/>
              <a:gd name="connsiteY40" fmla="*/ 6054 h 10048"/>
              <a:gd name="connsiteX41" fmla="*/ 703 w 9982"/>
              <a:gd name="connsiteY41" fmla="*/ 6332 h 10048"/>
              <a:gd name="connsiteX42" fmla="*/ 624 w 9982"/>
              <a:gd name="connsiteY42" fmla="*/ 6609 h 10048"/>
              <a:gd name="connsiteX43" fmla="*/ 546 w 9982"/>
              <a:gd name="connsiteY43" fmla="*/ 6871 h 10048"/>
              <a:gd name="connsiteX44" fmla="*/ 404 w 9982"/>
              <a:gd name="connsiteY44" fmla="*/ 7395 h 10048"/>
              <a:gd name="connsiteX45" fmla="*/ 294 w 9982"/>
              <a:gd name="connsiteY45" fmla="*/ 7885 h 10048"/>
              <a:gd name="connsiteX46" fmla="*/ 205 w 9982"/>
              <a:gd name="connsiteY46" fmla="*/ 8345 h 10048"/>
              <a:gd name="connsiteX47" fmla="*/ 131 w 9982"/>
              <a:gd name="connsiteY47" fmla="*/ 8751 h 10048"/>
              <a:gd name="connsiteX48" fmla="*/ 84 w 9982"/>
              <a:gd name="connsiteY48" fmla="*/ 9130 h 10048"/>
              <a:gd name="connsiteX49" fmla="*/ 42 w 9982"/>
              <a:gd name="connsiteY49" fmla="*/ 9449 h 10048"/>
              <a:gd name="connsiteX50" fmla="*/ 10 w 9982"/>
              <a:gd name="connsiteY50" fmla="*/ 9898 h 10048"/>
              <a:gd name="connsiteX51" fmla="*/ 0 w 9982"/>
              <a:gd name="connsiteY51" fmla="*/ 10048 h 10048"/>
              <a:gd name="connsiteX0" fmla="*/ 10000 w 10000"/>
              <a:gd name="connsiteY0" fmla="*/ 0 h 10000"/>
              <a:gd name="connsiteX1" fmla="*/ 9471 w 10000"/>
              <a:gd name="connsiteY1" fmla="*/ 22 h 10000"/>
              <a:gd name="connsiteX2" fmla="*/ 8929 w 10000"/>
              <a:gd name="connsiteY2" fmla="*/ 59 h 10000"/>
              <a:gd name="connsiteX3" fmla="*/ 8656 w 10000"/>
              <a:gd name="connsiteY3" fmla="*/ 70 h 10000"/>
              <a:gd name="connsiteX4" fmla="*/ 8382 w 10000"/>
              <a:gd name="connsiteY4" fmla="*/ 80 h 10000"/>
              <a:gd name="connsiteX5" fmla="*/ 8114 w 10000"/>
              <a:gd name="connsiteY5" fmla="*/ 91 h 10000"/>
              <a:gd name="connsiteX6" fmla="*/ 7841 w 10000"/>
              <a:gd name="connsiteY6" fmla="*/ 122 h 10000"/>
              <a:gd name="connsiteX7" fmla="*/ 7568 w 10000"/>
              <a:gd name="connsiteY7" fmla="*/ 154 h 10000"/>
              <a:gd name="connsiteX8" fmla="*/ 7310 w 10000"/>
              <a:gd name="connsiteY8" fmla="*/ 192 h 10000"/>
              <a:gd name="connsiteX9" fmla="*/ 7037 w 10000"/>
              <a:gd name="connsiteY9" fmla="*/ 245 h 10000"/>
              <a:gd name="connsiteX10" fmla="*/ 6773 w 10000"/>
              <a:gd name="connsiteY10" fmla="*/ 304 h 10000"/>
              <a:gd name="connsiteX11" fmla="*/ 6505 w 10000"/>
              <a:gd name="connsiteY11" fmla="*/ 367 h 10000"/>
              <a:gd name="connsiteX12" fmla="*/ 6242 w 10000"/>
              <a:gd name="connsiteY12" fmla="*/ 436 h 10000"/>
              <a:gd name="connsiteX13" fmla="*/ 5990 w 10000"/>
              <a:gd name="connsiteY13" fmla="*/ 526 h 10000"/>
              <a:gd name="connsiteX14" fmla="*/ 5727 w 10000"/>
              <a:gd name="connsiteY14" fmla="*/ 622 h 10000"/>
              <a:gd name="connsiteX15" fmla="*/ 5475 w 10000"/>
              <a:gd name="connsiteY15" fmla="*/ 724 h 10000"/>
              <a:gd name="connsiteX16" fmla="*/ 5227 w 10000"/>
              <a:gd name="connsiteY16" fmla="*/ 835 h 10000"/>
              <a:gd name="connsiteX17" fmla="*/ 4974 w 10000"/>
              <a:gd name="connsiteY17" fmla="*/ 945 h 10000"/>
              <a:gd name="connsiteX18" fmla="*/ 4721 w 10000"/>
              <a:gd name="connsiteY18" fmla="*/ 1079 h 10000"/>
              <a:gd name="connsiteX19" fmla="*/ 4480 w 10000"/>
              <a:gd name="connsiteY19" fmla="*/ 1222 h 10000"/>
              <a:gd name="connsiteX20" fmla="*/ 4249 w 10000"/>
              <a:gd name="connsiteY20" fmla="*/ 1370 h 10000"/>
              <a:gd name="connsiteX21" fmla="*/ 4007 w 10000"/>
              <a:gd name="connsiteY21" fmla="*/ 1536 h 10000"/>
              <a:gd name="connsiteX22" fmla="*/ 3776 w 10000"/>
              <a:gd name="connsiteY22" fmla="*/ 1706 h 10000"/>
              <a:gd name="connsiteX23" fmla="*/ 3555 w 10000"/>
              <a:gd name="connsiteY23" fmla="*/ 1892 h 10000"/>
              <a:gd name="connsiteX24" fmla="*/ 3324 w 10000"/>
              <a:gd name="connsiteY24" fmla="*/ 2083 h 10000"/>
              <a:gd name="connsiteX25" fmla="*/ 3114 w 10000"/>
              <a:gd name="connsiteY25" fmla="*/ 2285 h 10000"/>
              <a:gd name="connsiteX26" fmla="*/ 2892 w 10000"/>
              <a:gd name="connsiteY26" fmla="*/ 2514 h 10000"/>
              <a:gd name="connsiteX27" fmla="*/ 2687 w 10000"/>
              <a:gd name="connsiteY27" fmla="*/ 2747 h 10000"/>
              <a:gd name="connsiteX28" fmla="*/ 2476 w 10000"/>
              <a:gd name="connsiteY28" fmla="*/ 2981 h 10000"/>
              <a:gd name="connsiteX29" fmla="*/ 2287 w 10000"/>
              <a:gd name="connsiteY29" fmla="*/ 3230 h 10000"/>
              <a:gd name="connsiteX30" fmla="*/ 2093 w 10000"/>
              <a:gd name="connsiteY30" fmla="*/ 3507 h 10000"/>
              <a:gd name="connsiteX31" fmla="*/ 1903 w 10000"/>
              <a:gd name="connsiteY31" fmla="*/ 3784 h 10000"/>
              <a:gd name="connsiteX32" fmla="*/ 1730 w 10000"/>
              <a:gd name="connsiteY32" fmla="*/ 4055 h 10000"/>
              <a:gd name="connsiteX33" fmla="*/ 1573 w 10000"/>
              <a:gd name="connsiteY33" fmla="*/ 4341 h 10000"/>
              <a:gd name="connsiteX34" fmla="*/ 1421 w 10000"/>
              <a:gd name="connsiteY34" fmla="*/ 4617 h 10000"/>
              <a:gd name="connsiteX35" fmla="*/ 1278 w 10000"/>
              <a:gd name="connsiteY35" fmla="*/ 4898 h 10000"/>
              <a:gd name="connsiteX36" fmla="*/ 1147 w 10000"/>
              <a:gd name="connsiteY36" fmla="*/ 5186 h 10000"/>
              <a:gd name="connsiteX37" fmla="*/ 1026 w 10000"/>
              <a:gd name="connsiteY37" fmla="*/ 5468 h 10000"/>
              <a:gd name="connsiteX38" fmla="*/ 904 w 10000"/>
              <a:gd name="connsiteY38" fmla="*/ 5754 h 10000"/>
              <a:gd name="connsiteX39" fmla="*/ 804 w 10000"/>
              <a:gd name="connsiteY39" fmla="*/ 6025 h 10000"/>
              <a:gd name="connsiteX40" fmla="*/ 704 w 10000"/>
              <a:gd name="connsiteY40" fmla="*/ 6302 h 10000"/>
              <a:gd name="connsiteX41" fmla="*/ 625 w 10000"/>
              <a:gd name="connsiteY41" fmla="*/ 6577 h 10000"/>
              <a:gd name="connsiteX42" fmla="*/ 547 w 10000"/>
              <a:gd name="connsiteY42" fmla="*/ 6838 h 10000"/>
              <a:gd name="connsiteX43" fmla="*/ 405 w 10000"/>
              <a:gd name="connsiteY43" fmla="*/ 7360 h 10000"/>
              <a:gd name="connsiteX44" fmla="*/ 295 w 10000"/>
              <a:gd name="connsiteY44" fmla="*/ 7847 h 10000"/>
              <a:gd name="connsiteX45" fmla="*/ 205 w 10000"/>
              <a:gd name="connsiteY45" fmla="*/ 8305 h 10000"/>
              <a:gd name="connsiteX46" fmla="*/ 131 w 10000"/>
              <a:gd name="connsiteY46" fmla="*/ 8709 h 10000"/>
              <a:gd name="connsiteX47" fmla="*/ 84 w 10000"/>
              <a:gd name="connsiteY47" fmla="*/ 9086 h 10000"/>
              <a:gd name="connsiteX48" fmla="*/ 42 w 10000"/>
              <a:gd name="connsiteY48" fmla="*/ 9404 h 10000"/>
              <a:gd name="connsiteX49" fmla="*/ 10 w 10000"/>
              <a:gd name="connsiteY49" fmla="*/ 9851 h 10000"/>
              <a:gd name="connsiteX50" fmla="*/ 0 w 10000"/>
              <a:gd name="connsiteY50" fmla="*/ 10000 h 10000"/>
              <a:gd name="connsiteX0" fmla="*/ 10000 w 10000"/>
              <a:gd name="connsiteY0" fmla="*/ 0 h 10000"/>
              <a:gd name="connsiteX1" fmla="*/ 9471 w 10000"/>
              <a:gd name="connsiteY1" fmla="*/ 22 h 10000"/>
              <a:gd name="connsiteX2" fmla="*/ 8929 w 10000"/>
              <a:gd name="connsiteY2" fmla="*/ 11 h 10000"/>
              <a:gd name="connsiteX3" fmla="*/ 8656 w 10000"/>
              <a:gd name="connsiteY3" fmla="*/ 70 h 10000"/>
              <a:gd name="connsiteX4" fmla="*/ 8382 w 10000"/>
              <a:gd name="connsiteY4" fmla="*/ 80 h 10000"/>
              <a:gd name="connsiteX5" fmla="*/ 8114 w 10000"/>
              <a:gd name="connsiteY5" fmla="*/ 91 h 10000"/>
              <a:gd name="connsiteX6" fmla="*/ 7841 w 10000"/>
              <a:gd name="connsiteY6" fmla="*/ 122 h 10000"/>
              <a:gd name="connsiteX7" fmla="*/ 7568 w 10000"/>
              <a:gd name="connsiteY7" fmla="*/ 154 h 10000"/>
              <a:gd name="connsiteX8" fmla="*/ 7310 w 10000"/>
              <a:gd name="connsiteY8" fmla="*/ 192 h 10000"/>
              <a:gd name="connsiteX9" fmla="*/ 7037 w 10000"/>
              <a:gd name="connsiteY9" fmla="*/ 245 h 10000"/>
              <a:gd name="connsiteX10" fmla="*/ 6773 w 10000"/>
              <a:gd name="connsiteY10" fmla="*/ 304 h 10000"/>
              <a:gd name="connsiteX11" fmla="*/ 6505 w 10000"/>
              <a:gd name="connsiteY11" fmla="*/ 367 h 10000"/>
              <a:gd name="connsiteX12" fmla="*/ 6242 w 10000"/>
              <a:gd name="connsiteY12" fmla="*/ 436 h 10000"/>
              <a:gd name="connsiteX13" fmla="*/ 5990 w 10000"/>
              <a:gd name="connsiteY13" fmla="*/ 526 h 10000"/>
              <a:gd name="connsiteX14" fmla="*/ 5727 w 10000"/>
              <a:gd name="connsiteY14" fmla="*/ 622 h 10000"/>
              <a:gd name="connsiteX15" fmla="*/ 5475 w 10000"/>
              <a:gd name="connsiteY15" fmla="*/ 724 h 10000"/>
              <a:gd name="connsiteX16" fmla="*/ 5227 w 10000"/>
              <a:gd name="connsiteY16" fmla="*/ 835 h 10000"/>
              <a:gd name="connsiteX17" fmla="*/ 4974 w 10000"/>
              <a:gd name="connsiteY17" fmla="*/ 945 h 10000"/>
              <a:gd name="connsiteX18" fmla="*/ 4721 w 10000"/>
              <a:gd name="connsiteY18" fmla="*/ 1079 h 10000"/>
              <a:gd name="connsiteX19" fmla="*/ 4480 w 10000"/>
              <a:gd name="connsiteY19" fmla="*/ 1222 h 10000"/>
              <a:gd name="connsiteX20" fmla="*/ 4249 w 10000"/>
              <a:gd name="connsiteY20" fmla="*/ 1370 h 10000"/>
              <a:gd name="connsiteX21" fmla="*/ 4007 w 10000"/>
              <a:gd name="connsiteY21" fmla="*/ 1536 h 10000"/>
              <a:gd name="connsiteX22" fmla="*/ 3776 w 10000"/>
              <a:gd name="connsiteY22" fmla="*/ 1706 h 10000"/>
              <a:gd name="connsiteX23" fmla="*/ 3555 w 10000"/>
              <a:gd name="connsiteY23" fmla="*/ 1892 h 10000"/>
              <a:gd name="connsiteX24" fmla="*/ 3324 w 10000"/>
              <a:gd name="connsiteY24" fmla="*/ 2083 h 10000"/>
              <a:gd name="connsiteX25" fmla="*/ 3114 w 10000"/>
              <a:gd name="connsiteY25" fmla="*/ 2285 h 10000"/>
              <a:gd name="connsiteX26" fmla="*/ 2892 w 10000"/>
              <a:gd name="connsiteY26" fmla="*/ 2514 h 10000"/>
              <a:gd name="connsiteX27" fmla="*/ 2687 w 10000"/>
              <a:gd name="connsiteY27" fmla="*/ 2747 h 10000"/>
              <a:gd name="connsiteX28" fmla="*/ 2476 w 10000"/>
              <a:gd name="connsiteY28" fmla="*/ 2981 h 10000"/>
              <a:gd name="connsiteX29" fmla="*/ 2287 w 10000"/>
              <a:gd name="connsiteY29" fmla="*/ 3230 h 10000"/>
              <a:gd name="connsiteX30" fmla="*/ 2093 w 10000"/>
              <a:gd name="connsiteY30" fmla="*/ 3507 h 10000"/>
              <a:gd name="connsiteX31" fmla="*/ 1903 w 10000"/>
              <a:gd name="connsiteY31" fmla="*/ 3784 h 10000"/>
              <a:gd name="connsiteX32" fmla="*/ 1730 w 10000"/>
              <a:gd name="connsiteY32" fmla="*/ 4055 h 10000"/>
              <a:gd name="connsiteX33" fmla="*/ 1573 w 10000"/>
              <a:gd name="connsiteY33" fmla="*/ 4341 h 10000"/>
              <a:gd name="connsiteX34" fmla="*/ 1421 w 10000"/>
              <a:gd name="connsiteY34" fmla="*/ 4617 h 10000"/>
              <a:gd name="connsiteX35" fmla="*/ 1278 w 10000"/>
              <a:gd name="connsiteY35" fmla="*/ 4898 h 10000"/>
              <a:gd name="connsiteX36" fmla="*/ 1147 w 10000"/>
              <a:gd name="connsiteY36" fmla="*/ 5186 h 10000"/>
              <a:gd name="connsiteX37" fmla="*/ 1026 w 10000"/>
              <a:gd name="connsiteY37" fmla="*/ 5468 h 10000"/>
              <a:gd name="connsiteX38" fmla="*/ 904 w 10000"/>
              <a:gd name="connsiteY38" fmla="*/ 5754 h 10000"/>
              <a:gd name="connsiteX39" fmla="*/ 804 w 10000"/>
              <a:gd name="connsiteY39" fmla="*/ 6025 h 10000"/>
              <a:gd name="connsiteX40" fmla="*/ 704 w 10000"/>
              <a:gd name="connsiteY40" fmla="*/ 6302 h 10000"/>
              <a:gd name="connsiteX41" fmla="*/ 625 w 10000"/>
              <a:gd name="connsiteY41" fmla="*/ 6577 h 10000"/>
              <a:gd name="connsiteX42" fmla="*/ 547 w 10000"/>
              <a:gd name="connsiteY42" fmla="*/ 6838 h 10000"/>
              <a:gd name="connsiteX43" fmla="*/ 405 w 10000"/>
              <a:gd name="connsiteY43" fmla="*/ 7360 h 10000"/>
              <a:gd name="connsiteX44" fmla="*/ 295 w 10000"/>
              <a:gd name="connsiteY44" fmla="*/ 7847 h 10000"/>
              <a:gd name="connsiteX45" fmla="*/ 205 w 10000"/>
              <a:gd name="connsiteY45" fmla="*/ 8305 h 10000"/>
              <a:gd name="connsiteX46" fmla="*/ 131 w 10000"/>
              <a:gd name="connsiteY46" fmla="*/ 8709 h 10000"/>
              <a:gd name="connsiteX47" fmla="*/ 84 w 10000"/>
              <a:gd name="connsiteY47" fmla="*/ 9086 h 10000"/>
              <a:gd name="connsiteX48" fmla="*/ 42 w 10000"/>
              <a:gd name="connsiteY48" fmla="*/ 9404 h 10000"/>
              <a:gd name="connsiteX49" fmla="*/ 10 w 10000"/>
              <a:gd name="connsiteY49" fmla="*/ 9851 h 10000"/>
              <a:gd name="connsiteX50" fmla="*/ 0 w 10000"/>
              <a:gd name="connsiteY50" fmla="*/ 10000 h 10000"/>
              <a:gd name="connsiteX0" fmla="*/ 10000 w 10000"/>
              <a:gd name="connsiteY0" fmla="*/ 0 h 10000"/>
              <a:gd name="connsiteX1" fmla="*/ 9471 w 10000"/>
              <a:gd name="connsiteY1" fmla="*/ 22 h 10000"/>
              <a:gd name="connsiteX2" fmla="*/ 8929 w 10000"/>
              <a:gd name="connsiteY2" fmla="*/ 11 h 10000"/>
              <a:gd name="connsiteX3" fmla="*/ 8620 w 10000"/>
              <a:gd name="connsiteY3" fmla="*/ 22 h 10000"/>
              <a:gd name="connsiteX4" fmla="*/ 8382 w 10000"/>
              <a:gd name="connsiteY4" fmla="*/ 80 h 10000"/>
              <a:gd name="connsiteX5" fmla="*/ 8114 w 10000"/>
              <a:gd name="connsiteY5" fmla="*/ 91 h 10000"/>
              <a:gd name="connsiteX6" fmla="*/ 7841 w 10000"/>
              <a:gd name="connsiteY6" fmla="*/ 122 h 10000"/>
              <a:gd name="connsiteX7" fmla="*/ 7568 w 10000"/>
              <a:gd name="connsiteY7" fmla="*/ 154 h 10000"/>
              <a:gd name="connsiteX8" fmla="*/ 7310 w 10000"/>
              <a:gd name="connsiteY8" fmla="*/ 192 h 10000"/>
              <a:gd name="connsiteX9" fmla="*/ 7037 w 10000"/>
              <a:gd name="connsiteY9" fmla="*/ 245 h 10000"/>
              <a:gd name="connsiteX10" fmla="*/ 6773 w 10000"/>
              <a:gd name="connsiteY10" fmla="*/ 304 h 10000"/>
              <a:gd name="connsiteX11" fmla="*/ 6505 w 10000"/>
              <a:gd name="connsiteY11" fmla="*/ 367 h 10000"/>
              <a:gd name="connsiteX12" fmla="*/ 6242 w 10000"/>
              <a:gd name="connsiteY12" fmla="*/ 436 h 10000"/>
              <a:gd name="connsiteX13" fmla="*/ 5990 w 10000"/>
              <a:gd name="connsiteY13" fmla="*/ 526 h 10000"/>
              <a:gd name="connsiteX14" fmla="*/ 5727 w 10000"/>
              <a:gd name="connsiteY14" fmla="*/ 622 h 10000"/>
              <a:gd name="connsiteX15" fmla="*/ 5475 w 10000"/>
              <a:gd name="connsiteY15" fmla="*/ 724 h 10000"/>
              <a:gd name="connsiteX16" fmla="*/ 5227 w 10000"/>
              <a:gd name="connsiteY16" fmla="*/ 835 h 10000"/>
              <a:gd name="connsiteX17" fmla="*/ 4974 w 10000"/>
              <a:gd name="connsiteY17" fmla="*/ 945 h 10000"/>
              <a:gd name="connsiteX18" fmla="*/ 4721 w 10000"/>
              <a:gd name="connsiteY18" fmla="*/ 1079 h 10000"/>
              <a:gd name="connsiteX19" fmla="*/ 4480 w 10000"/>
              <a:gd name="connsiteY19" fmla="*/ 1222 h 10000"/>
              <a:gd name="connsiteX20" fmla="*/ 4249 w 10000"/>
              <a:gd name="connsiteY20" fmla="*/ 1370 h 10000"/>
              <a:gd name="connsiteX21" fmla="*/ 4007 w 10000"/>
              <a:gd name="connsiteY21" fmla="*/ 1536 h 10000"/>
              <a:gd name="connsiteX22" fmla="*/ 3776 w 10000"/>
              <a:gd name="connsiteY22" fmla="*/ 1706 h 10000"/>
              <a:gd name="connsiteX23" fmla="*/ 3555 w 10000"/>
              <a:gd name="connsiteY23" fmla="*/ 1892 h 10000"/>
              <a:gd name="connsiteX24" fmla="*/ 3324 w 10000"/>
              <a:gd name="connsiteY24" fmla="*/ 2083 h 10000"/>
              <a:gd name="connsiteX25" fmla="*/ 3114 w 10000"/>
              <a:gd name="connsiteY25" fmla="*/ 2285 h 10000"/>
              <a:gd name="connsiteX26" fmla="*/ 2892 w 10000"/>
              <a:gd name="connsiteY26" fmla="*/ 2514 h 10000"/>
              <a:gd name="connsiteX27" fmla="*/ 2687 w 10000"/>
              <a:gd name="connsiteY27" fmla="*/ 2747 h 10000"/>
              <a:gd name="connsiteX28" fmla="*/ 2476 w 10000"/>
              <a:gd name="connsiteY28" fmla="*/ 2981 h 10000"/>
              <a:gd name="connsiteX29" fmla="*/ 2287 w 10000"/>
              <a:gd name="connsiteY29" fmla="*/ 3230 h 10000"/>
              <a:gd name="connsiteX30" fmla="*/ 2093 w 10000"/>
              <a:gd name="connsiteY30" fmla="*/ 3507 h 10000"/>
              <a:gd name="connsiteX31" fmla="*/ 1903 w 10000"/>
              <a:gd name="connsiteY31" fmla="*/ 3784 h 10000"/>
              <a:gd name="connsiteX32" fmla="*/ 1730 w 10000"/>
              <a:gd name="connsiteY32" fmla="*/ 4055 h 10000"/>
              <a:gd name="connsiteX33" fmla="*/ 1573 w 10000"/>
              <a:gd name="connsiteY33" fmla="*/ 4341 h 10000"/>
              <a:gd name="connsiteX34" fmla="*/ 1421 w 10000"/>
              <a:gd name="connsiteY34" fmla="*/ 4617 h 10000"/>
              <a:gd name="connsiteX35" fmla="*/ 1278 w 10000"/>
              <a:gd name="connsiteY35" fmla="*/ 4898 h 10000"/>
              <a:gd name="connsiteX36" fmla="*/ 1147 w 10000"/>
              <a:gd name="connsiteY36" fmla="*/ 5186 h 10000"/>
              <a:gd name="connsiteX37" fmla="*/ 1026 w 10000"/>
              <a:gd name="connsiteY37" fmla="*/ 5468 h 10000"/>
              <a:gd name="connsiteX38" fmla="*/ 904 w 10000"/>
              <a:gd name="connsiteY38" fmla="*/ 5754 h 10000"/>
              <a:gd name="connsiteX39" fmla="*/ 804 w 10000"/>
              <a:gd name="connsiteY39" fmla="*/ 6025 h 10000"/>
              <a:gd name="connsiteX40" fmla="*/ 704 w 10000"/>
              <a:gd name="connsiteY40" fmla="*/ 6302 h 10000"/>
              <a:gd name="connsiteX41" fmla="*/ 625 w 10000"/>
              <a:gd name="connsiteY41" fmla="*/ 6577 h 10000"/>
              <a:gd name="connsiteX42" fmla="*/ 547 w 10000"/>
              <a:gd name="connsiteY42" fmla="*/ 6838 h 10000"/>
              <a:gd name="connsiteX43" fmla="*/ 405 w 10000"/>
              <a:gd name="connsiteY43" fmla="*/ 7360 h 10000"/>
              <a:gd name="connsiteX44" fmla="*/ 295 w 10000"/>
              <a:gd name="connsiteY44" fmla="*/ 7847 h 10000"/>
              <a:gd name="connsiteX45" fmla="*/ 205 w 10000"/>
              <a:gd name="connsiteY45" fmla="*/ 8305 h 10000"/>
              <a:gd name="connsiteX46" fmla="*/ 131 w 10000"/>
              <a:gd name="connsiteY46" fmla="*/ 8709 h 10000"/>
              <a:gd name="connsiteX47" fmla="*/ 84 w 10000"/>
              <a:gd name="connsiteY47" fmla="*/ 9086 h 10000"/>
              <a:gd name="connsiteX48" fmla="*/ 42 w 10000"/>
              <a:gd name="connsiteY48" fmla="*/ 9404 h 10000"/>
              <a:gd name="connsiteX49" fmla="*/ 10 w 10000"/>
              <a:gd name="connsiteY49" fmla="*/ 9851 h 10000"/>
              <a:gd name="connsiteX50" fmla="*/ 0 w 10000"/>
              <a:gd name="connsiteY50" fmla="*/ 10000 h 10000"/>
              <a:gd name="connsiteX0" fmla="*/ 10000 w 10000"/>
              <a:gd name="connsiteY0" fmla="*/ 26 h 10026"/>
              <a:gd name="connsiteX1" fmla="*/ 9471 w 10000"/>
              <a:gd name="connsiteY1" fmla="*/ 0 h 10026"/>
              <a:gd name="connsiteX2" fmla="*/ 8929 w 10000"/>
              <a:gd name="connsiteY2" fmla="*/ 37 h 10026"/>
              <a:gd name="connsiteX3" fmla="*/ 8620 w 10000"/>
              <a:gd name="connsiteY3" fmla="*/ 48 h 10026"/>
              <a:gd name="connsiteX4" fmla="*/ 8382 w 10000"/>
              <a:gd name="connsiteY4" fmla="*/ 106 h 10026"/>
              <a:gd name="connsiteX5" fmla="*/ 8114 w 10000"/>
              <a:gd name="connsiteY5" fmla="*/ 117 h 10026"/>
              <a:gd name="connsiteX6" fmla="*/ 7841 w 10000"/>
              <a:gd name="connsiteY6" fmla="*/ 148 h 10026"/>
              <a:gd name="connsiteX7" fmla="*/ 7568 w 10000"/>
              <a:gd name="connsiteY7" fmla="*/ 180 h 10026"/>
              <a:gd name="connsiteX8" fmla="*/ 7310 w 10000"/>
              <a:gd name="connsiteY8" fmla="*/ 218 h 10026"/>
              <a:gd name="connsiteX9" fmla="*/ 7037 w 10000"/>
              <a:gd name="connsiteY9" fmla="*/ 271 h 10026"/>
              <a:gd name="connsiteX10" fmla="*/ 6773 w 10000"/>
              <a:gd name="connsiteY10" fmla="*/ 330 h 10026"/>
              <a:gd name="connsiteX11" fmla="*/ 6505 w 10000"/>
              <a:gd name="connsiteY11" fmla="*/ 393 h 10026"/>
              <a:gd name="connsiteX12" fmla="*/ 6242 w 10000"/>
              <a:gd name="connsiteY12" fmla="*/ 462 h 10026"/>
              <a:gd name="connsiteX13" fmla="*/ 5990 w 10000"/>
              <a:gd name="connsiteY13" fmla="*/ 552 h 10026"/>
              <a:gd name="connsiteX14" fmla="*/ 5727 w 10000"/>
              <a:gd name="connsiteY14" fmla="*/ 648 h 10026"/>
              <a:gd name="connsiteX15" fmla="*/ 5475 w 10000"/>
              <a:gd name="connsiteY15" fmla="*/ 750 h 10026"/>
              <a:gd name="connsiteX16" fmla="*/ 5227 w 10000"/>
              <a:gd name="connsiteY16" fmla="*/ 861 h 10026"/>
              <a:gd name="connsiteX17" fmla="*/ 4974 w 10000"/>
              <a:gd name="connsiteY17" fmla="*/ 971 h 10026"/>
              <a:gd name="connsiteX18" fmla="*/ 4721 w 10000"/>
              <a:gd name="connsiteY18" fmla="*/ 1105 h 10026"/>
              <a:gd name="connsiteX19" fmla="*/ 4480 w 10000"/>
              <a:gd name="connsiteY19" fmla="*/ 1248 h 10026"/>
              <a:gd name="connsiteX20" fmla="*/ 4249 w 10000"/>
              <a:gd name="connsiteY20" fmla="*/ 1396 h 10026"/>
              <a:gd name="connsiteX21" fmla="*/ 4007 w 10000"/>
              <a:gd name="connsiteY21" fmla="*/ 1562 h 10026"/>
              <a:gd name="connsiteX22" fmla="*/ 3776 w 10000"/>
              <a:gd name="connsiteY22" fmla="*/ 1732 h 10026"/>
              <a:gd name="connsiteX23" fmla="*/ 3555 w 10000"/>
              <a:gd name="connsiteY23" fmla="*/ 1918 h 10026"/>
              <a:gd name="connsiteX24" fmla="*/ 3324 w 10000"/>
              <a:gd name="connsiteY24" fmla="*/ 2109 h 10026"/>
              <a:gd name="connsiteX25" fmla="*/ 3114 w 10000"/>
              <a:gd name="connsiteY25" fmla="*/ 2311 h 10026"/>
              <a:gd name="connsiteX26" fmla="*/ 2892 w 10000"/>
              <a:gd name="connsiteY26" fmla="*/ 2540 h 10026"/>
              <a:gd name="connsiteX27" fmla="*/ 2687 w 10000"/>
              <a:gd name="connsiteY27" fmla="*/ 2773 h 10026"/>
              <a:gd name="connsiteX28" fmla="*/ 2476 w 10000"/>
              <a:gd name="connsiteY28" fmla="*/ 3007 h 10026"/>
              <a:gd name="connsiteX29" fmla="*/ 2287 w 10000"/>
              <a:gd name="connsiteY29" fmla="*/ 3256 h 10026"/>
              <a:gd name="connsiteX30" fmla="*/ 2093 w 10000"/>
              <a:gd name="connsiteY30" fmla="*/ 3533 h 10026"/>
              <a:gd name="connsiteX31" fmla="*/ 1903 w 10000"/>
              <a:gd name="connsiteY31" fmla="*/ 3810 h 10026"/>
              <a:gd name="connsiteX32" fmla="*/ 1730 w 10000"/>
              <a:gd name="connsiteY32" fmla="*/ 4081 h 10026"/>
              <a:gd name="connsiteX33" fmla="*/ 1573 w 10000"/>
              <a:gd name="connsiteY33" fmla="*/ 4367 h 10026"/>
              <a:gd name="connsiteX34" fmla="*/ 1421 w 10000"/>
              <a:gd name="connsiteY34" fmla="*/ 4643 h 10026"/>
              <a:gd name="connsiteX35" fmla="*/ 1278 w 10000"/>
              <a:gd name="connsiteY35" fmla="*/ 4924 h 10026"/>
              <a:gd name="connsiteX36" fmla="*/ 1147 w 10000"/>
              <a:gd name="connsiteY36" fmla="*/ 5212 h 10026"/>
              <a:gd name="connsiteX37" fmla="*/ 1026 w 10000"/>
              <a:gd name="connsiteY37" fmla="*/ 5494 h 10026"/>
              <a:gd name="connsiteX38" fmla="*/ 904 w 10000"/>
              <a:gd name="connsiteY38" fmla="*/ 5780 h 10026"/>
              <a:gd name="connsiteX39" fmla="*/ 804 w 10000"/>
              <a:gd name="connsiteY39" fmla="*/ 6051 h 10026"/>
              <a:gd name="connsiteX40" fmla="*/ 704 w 10000"/>
              <a:gd name="connsiteY40" fmla="*/ 6328 h 10026"/>
              <a:gd name="connsiteX41" fmla="*/ 625 w 10000"/>
              <a:gd name="connsiteY41" fmla="*/ 6603 h 10026"/>
              <a:gd name="connsiteX42" fmla="*/ 547 w 10000"/>
              <a:gd name="connsiteY42" fmla="*/ 6864 h 10026"/>
              <a:gd name="connsiteX43" fmla="*/ 405 w 10000"/>
              <a:gd name="connsiteY43" fmla="*/ 7386 h 10026"/>
              <a:gd name="connsiteX44" fmla="*/ 295 w 10000"/>
              <a:gd name="connsiteY44" fmla="*/ 7873 h 10026"/>
              <a:gd name="connsiteX45" fmla="*/ 205 w 10000"/>
              <a:gd name="connsiteY45" fmla="*/ 8331 h 10026"/>
              <a:gd name="connsiteX46" fmla="*/ 131 w 10000"/>
              <a:gd name="connsiteY46" fmla="*/ 8735 h 10026"/>
              <a:gd name="connsiteX47" fmla="*/ 84 w 10000"/>
              <a:gd name="connsiteY47" fmla="*/ 9112 h 10026"/>
              <a:gd name="connsiteX48" fmla="*/ 42 w 10000"/>
              <a:gd name="connsiteY48" fmla="*/ 9430 h 10026"/>
              <a:gd name="connsiteX49" fmla="*/ 10 w 10000"/>
              <a:gd name="connsiteY49" fmla="*/ 9877 h 10026"/>
              <a:gd name="connsiteX50" fmla="*/ 0 w 10000"/>
              <a:gd name="connsiteY50" fmla="*/ 10026 h 10026"/>
              <a:gd name="connsiteX0" fmla="*/ 10000 w 10000"/>
              <a:gd name="connsiteY0" fmla="*/ 26 h 10026"/>
              <a:gd name="connsiteX1" fmla="*/ 9471 w 10000"/>
              <a:gd name="connsiteY1" fmla="*/ 0 h 10026"/>
              <a:gd name="connsiteX2" fmla="*/ 8929 w 10000"/>
              <a:gd name="connsiteY2" fmla="*/ 37 h 10026"/>
              <a:gd name="connsiteX3" fmla="*/ 8382 w 10000"/>
              <a:gd name="connsiteY3" fmla="*/ 106 h 10026"/>
              <a:gd name="connsiteX4" fmla="*/ 8114 w 10000"/>
              <a:gd name="connsiteY4" fmla="*/ 117 h 10026"/>
              <a:gd name="connsiteX5" fmla="*/ 7841 w 10000"/>
              <a:gd name="connsiteY5" fmla="*/ 148 h 10026"/>
              <a:gd name="connsiteX6" fmla="*/ 7568 w 10000"/>
              <a:gd name="connsiteY6" fmla="*/ 180 h 10026"/>
              <a:gd name="connsiteX7" fmla="*/ 7310 w 10000"/>
              <a:gd name="connsiteY7" fmla="*/ 218 h 10026"/>
              <a:gd name="connsiteX8" fmla="*/ 7037 w 10000"/>
              <a:gd name="connsiteY8" fmla="*/ 271 h 10026"/>
              <a:gd name="connsiteX9" fmla="*/ 6773 w 10000"/>
              <a:gd name="connsiteY9" fmla="*/ 330 h 10026"/>
              <a:gd name="connsiteX10" fmla="*/ 6505 w 10000"/>
              <a:gd name="connsiteY10" fmla="*/ 393 h 10026"/>
              <a:gd name="connsiteX11" fmla="*/ 6242 w 10000"/>
              <a:gd name="connsiteY11" fmla="*/ 462 h 10026"/>
              <a:gd name="connsiteX12" fmla="*/ 5990 w 10000"/>
              <a:gd name="connsiteY12" fmla="*/ 552 h 10026"/>
              <a:gd name="connsiteX13" fmla="*/ 5727 w 10000"/>
              <a:gd name="connsiteY13" fmla="*/ 648 h 10026"/>
              <a:gd name="connsiteX14" fmla="*/ 5475 w 10000"/>
              <a:gd name="connsiteY14" fmla="*/ 750 h 10026"/>
              <a:gd name="connsiteX15" fmla="*/ 5227 w 10000"/>
              <a:gd name="connsiteY15" fmla="*/ 861 h 10026"/>
              <a:gd name="connsiteX16" fmla="*/ 4974 w 10000"/>
              <a:gd name="connsiteY16" fmla="*/ 971 h 10026"/>
              <a:gd name="connsiteX17" fmla="*/ 4721 w 10000"/>
              <a:gd name="connsiteY17" fmla="*/ 1105 h 10026"/>
              <a:gd name="connsiteX18" fmla="*/ 4480 w 10000"/>
              <a:gd name="connsiteY18" fmla="*/ 1248 h 10026"/>
              <a:gd name="connsiteX19" fmla="*/ 4249 w 10000"/>
              <a:gd name="connsiteY19" fmla="*/ 1396 h 10026"/>
              <a:gd name="connsiteX20" fmla="*/ 4007 w 10000"/>
              <a:gd name="connsiteY20" fmla="*/ 1562 h 10026"/>
              <a:gd name="connsiteX21" fmla="*/ 3776 w 10000"/>
              <a:gd name="connsiteY21" fmla="*/ 1732 h 10026"/>
              <a:gd name="connsiteX22" fmla="*/ 3555 w 10000"/>
              <a:gd name="connsiteY22" fmla="*/ 1918 h 10026"/>
              <a:gd name="connsiteX23" fmla="*/ 3324 w 10000"/>
              <a:gd name="connsiteY23" fmla="*/ 2109 h 10026"/>
              <a:gd name="connsiteX24" fmla="*/ 3114 w 10000"/>
              <a:gd name="connsiteY24" fmla="*/ 2311 h 10026"/>
              <a:gd name="connsiteX25" fmla="*/ 2892 w 10000"/>
              <a:gd name="connsiteY25" fmla="*/ 2540 h 10026"/>
              <a:gd name="connsiteX26" fmla="*/ 2687 w 10000"/>
              <a:gd name="connsiteY26" fmla="*/ 2773 h 10026"/>
              <a:gd name="connsiteX27" fmla="*/ 2476 w 10000"/>
              <a:gd name="connsiteY27" fmla="*/ 3007 h 10026"/>
              <a:gd name="connsiteX28" fmla="*/ 2287 w 10000"/>
              <a:gd name="connsiteY28" fmla="*/ 3256 h 10026"/>
              <a:gd name="connsiteX29" fmla="*/ 2093 w 10000"/>
              <a:gd name="connsiteY29" fmla="*/ 3533 h 10026"/>
              <a:gd name="connsiteX30" fmla="*/ 1903 w 10000"/>
              <a:gd name="connsiteY30" fmla="*/ 3810 h 10026"/>
              <a:gd name="connsiteX31" fmla="*/ 1730 w 10000"/>
              <a:gd name="connsiteY31" fmla="*/ 4081 h 10026"/>
              <a:gd name="connsiteX32" fmla="*/ 1573 w 10000"/>
              <a:gd name="connsiteY32" fmla="*/ 4367 h 10026"/>
              <a:gd name="connsiteX33" fmla="*/ 1421 w 10000"/>
              <a:gd name="connsiteY33" fmla="*/ 4643 h 10026"/>
              <a:gd name="connsiteX34" fmla="*/ 1278 w 10000"/>
              <a:gd name="connsiteY34" fmla="*/ 4924 h 10026"/>
              <a:gd name="connsiteX35" fmla="*/ 1147 w 10000"/>
              <a:gd name="connsiteY35" fmla="*/ 5212 h 10026"/>
              <a:gd name="connsiteX36" fmla="*/ 1026 w 10000"/>
              <a:gd name="connsiteY36" fmla="*/ 5494 h 10026"/>
              <a:gd name="connsiteX37" fmla="*/ 904 w 10000"/>
              <a:gd name="connsiteY37" fmla="*/ 5780 h 10026"/>
              <a:gd name="connsiteX38" fmla="*/ 804 w 10000"/>
              <a:gd name="connsiteY38" fmla="*/ 6051 h 10026"/>
              <a:gd name="connsiteX39" fmla="*/ 704 w 10000"/>
              <a:gd name="connsiteY39" fmla="*/ 6328 h 10026"/>
              <a:gd name="connsiteX40" fmla="*/ 625 w 10000"/>
              <a:gd name="connsiteY40" fmla="*/ 6603 h 10026"/>
              <a:gd name="connsiteX41" fmla="*/ 547 w 10000"/>
              <a:gd name="connsiteY41" fmla="*/ 6864 h 10026"/>
              <a:gd name="connsiteX42" fmla="*/ 405 w 10000"/>
              <a:gd name="connsiteY42" fmla="*/ 7386 h 10026"/>
              <a:gd name="connsiteX43" fmla="*/ 295 w 10000"/>
              <a:gd name="connsiteY43" fmla="*/ 7873 h 10026"/>
              <a:gd name="connsiteX44" fmla="*/ 205 w 10000"/>
              <a:gd name="connsiteY44" fmla="*/ 8331 h 10026"/>
              <a:gd name="connsiteX45" fmla="*/ 131 w 10000"/>
              <a:gd name="connsiteY45" fmla="*/ 8735 h 10026"/>
              <a:gd name="connsiteX46" fmla="*/ 84 w 10000"/>
              <a:gd name="connsiteY46" fmla="*/ 9112 h 10026"/>
              <a:gd name="connsiteX47" fmla="*/ 42 w 10000"/>
              <a:gd name="connsiteY47" fmla="*/ 9430 h 10026"/>
              <a:gd name="connsiteX48" fmla="*/ 10 w 10000"/>
              <a:gd name="connsiteY48" fmla="*/ 9877 h 10026"/>
              <a:gd name="connsiteX49" fmla="*/ 0 w 10000"/>
              <a:gd name="connsiteY49" fmla="*/ 10026 h 10026"/>
              <a:gd name="connsiteX0" fmla="*/ 10000 w 10000"/>
              <a:gd name="connsiteY0" fmla="*/ 26 h 10026"/>
              <a:gd name="connsiteX1" fmla="*/ 9471 w 10000"/>
              <a:gd name="connsiteY1" fmla="*/ 0 h 10026"/>
              <a:gd name="connsiteX2" fmla="*/ 8929 w 10000"/>
              <a:gd name="connsiteY2" fmla="*/ 37 h 10026"/>
              <a:gd name="connsiteX3" fmla="*/ 8418 w 10000"/>
              <a:gd name="connsiteY3" fmla="*/ 58 h 10026"/>
              <a:gd name="connsiteX4" fmla="*/ 8114 w 10000"/>
              <a:gd name="connsiteY4" fmla="*/ 117 h 10026"/>
              <a:gd name="connsiteX5" fmla="*/ 7841 w 10000"/>
              <a:gd name="connsiteY5" fmla="*/ 148 h 10026"/>
              <a:gd name="connsiteX6" fmla="*/ 7568 w 10000"/>
              <a:gd name="connsiteY6" fmla="*/ 180 h 10026"/>
              <a:gd name="connsiteX7" fmla="*/ 7310 w 10000"/>
              <a:gd name="connsiteY7" fmla="*/ 218 h 10026"/>
              <a:gd name="connsiteX8" fmla="*/ 7037 w 10000"/>
              <a:gd name="connsiteY8" fmla="*/ 271 h 10026"/>
              <a:gd name="connsiteX9" fmla="*/ 6773 w 10000"/>
              <a:gd name="connsiteY9" fmla="*/ 330 h 10026"/>
              <a:gd name="connsiteX10" fmla="*/ 6505 w 10000"/>
              <a:gd name="connsiteY10" fmla="*/ 393 h 10026"/>
              <a:gd name="connsiteX11" fmla="*/ 6242 w 10000"/>
              <a:gd name="connsiteY11" fmla="*/ 462 h 10026"/>
              <a:gd name="connsiteX12" fmla="*/ 5990 w 10000"/>
              <a:gd name="connsiteY12" fmla="*/ 552 h 10026"/>
              <a:gd name="connsiteX13" fmla="*/ 5727 w 10000"/>
              <a:gd name="connsiteY13" fmla="*/ 648 h 10026"/>
              <a:gd name="connsiteX14" fmla="*/ 5475 w 10000"/>
              <a:gd name="connsiteY14" fmla="*/ 750 h 10026"/>
              <a:gd name="connsiteX15" fmla="*/ 5227 w 10000"/>
              <a:gd name="connsiteY15" fmla="*/ 861 h 10026"/>
              <a:gd name="connsiteX16" fmla="*/ 4974 w 10000"/>
              <a:gd name="connsiteY16" fmla="*/ 971 h 10026"/>
              <a:gd name="connsiteX17" fmla="*/ 4721 w 10000"/>
              <a:gd name="connsiteY17" fmla="*/ 1105 h 10026"/>
              <a:gd name="connsiteX18" fmla="*/ 4480 w 10000"/>
              <a:gd name="connsiteY18" fmla="*/ 1248 h 10026"/>
              <a:gd name="connsiteX19" fmla="*/ 4249 w 10000"/>
              <a:gd name="connsiteY19" fmla="*/ 1396 h 10026"/>
              <a:gd name="connsiteX20" fmla="*/ 4007 w 10000"/>
              <a:gd name="connsiteY20" fmla="*/ 1562 h 10026"/>
              <a:gd name="connsiteX21" fmla="*/ 3776 w 10000"/>
              <a:gd name="connsiteY21" fmla="*/ 1732 h 10026"/>
              <a:gd name="connsiteX22" fmla="*/ 3555 w 10000"/>
              <a:gd name="connsiteY22" fmla="*/ 1918 h 10026"/>
              <a:gd name="connsiteX23" fmla="*/ 3324 w 10000"/>
              <a:gd name="connsiteY23" fmla="*/ 2109 h 10026"/>
              <a:gd name="connsiteX24" fmla="*/ 3114 w 10000"/>
              <a:gd name="connsiteY24" fmla="*/ 2311 h 10026"/>
              <a:gd name="connsiteX25" fmla="*/ 2892 w 10000"/>
              <a:gd name="connsiteY25" fmla="*/ 2540 h 10026"/>
              <a:gd name="connsiteX26" fmla="*/ 2687 w 10000"/>
              <a:gd name="connsiteY26" fmla="*/ 2773 h 10026"/>
              <a:gd name="connsiteX27" fmla="*/ 2476 w 10000"/>
              <a:gd name="connsiteY27" fmla="*/ 3007 h 10026"/>
              <a:gd name="connsiteX28" fmla="*/ 2287 w 10000"/>
              <a:gd name="connsiteY28" fmla="*/ 3256 h 10026"/>
              <a:gd name="connsiteX29" fmla="*/ 2093 w 10000"/>
              <a:gd name="connsiteY29" fmla="*/ 3533 h 10026"/>
              <a:gd name="connsiteX30" fmla="*/ 1903 w 10000"/>
              <a:gd name="connsiteY30" fmla="*/ 3810 h 10026"/>
              <a:gd name="connsiteX31" fmla="*/ 1730 w 10000"/>
              <a:gd name="connsiteY31" fmla="*/ 4081 h 10026"/>
              <a:gd name="connsiteX32" fmla="*/ 1573 w 10000"/>
              <a:gd name="connsiteY32" fmla="*/ 4367 h 10026"/>
              <a:gd name="connsiteX33" fmla="*/ 1421 w 10000"/>
              <a:gd name="connsiteY33" fmla="*/ 4643 h 10026"/>
              <a:gd name="connsiteX34" fmla="*/ 1278 w 10000"/>
              <a:gd name="connsiteY34" fmla="*/ 4924 h 10026"/>
              <a:gd name="connsiteX35" fmla="*/ 1147 w 10000"/>
              <a:gd name="connsiteY35" fmla="*/ 5212 h 10026"/>
              <a:gd name="connsiteX36" fmla="*/ 1026 w 10000"/>
              <a:gd name="connsiteY36" fmla="*/ 5494 h 10026"/>
              <a:gd name="connsiteX37" fmla="*/ 904 w 10000"/>
              <a:gd name="connsiteY37" fmla="*/ 5780 h 10026"/>
              <a:gd name="connsiteX38" fmla="*/ 804 w 10000"/>
              <a:gd name="connsiteY38" fmla="*/ 6051 h 10026"/>
              <a:gd name="connsiteX39" fmla="*/ 704 w 10000"/>
              <a:gd name="connsiteY39" fmla="*/ 6328 h 10026"/>
              <a:gd name="connsiteX40" fmla="*/ 625 w 10000"/>
              <a:gd name="connsiteY40" fmla="*/ 6603 h 10026"/>
              <a:gd name="connsiteX41" fmla="*/ 547 w 10000"/>
              <a:gd name="connsiteY41" fmla="*/ 6864 h 10026"/>
              <a:gd name="connsiteX42" fmla="*/ 405 w 10000"/>
              <a:gd name="connsiteY42" fmla="*/ 7386 h 10026"/>
              <a:gd name="connsiteX43" fmla="*/ 295 w 10000"/>
              <a:gd name="connsiteY43" fmla="*/ 7873 h 10026"/>
              <a:gd name="connsiteX44" fmla="*/ 205 w 10000"/>
              <a:gd name="connsiteY44" fmla="*/ 8331 h 10026"/>
              <a:gd name="connsiteX45" fmla="*/ 131 w 10000"/>
              <a:gd name="connsiteY45" fmla="*/ 8735 h 10026"/>
              <a:gd name="connsiteX46" fmla="*/ 84 w 10000"/>
              <a:gd name="connsiteY46" fmla="*/ 9112 h 10026"/>
              <a:gd name="connsiteX47" fmla="*/ 42 w 10000"/>
              <a:gd name="connsiteY47" fmla="*/ 9430 h 10026"/>
              <a:gd name="connsiteX48" fmla="*/ 10 w 10000"/>
              <a:gd name="connsiteY48" fmla="*/ 9877 h 10026"/>
              <a:gd name="connsiteX49" fmla="*/ 0 w 10000"/>
              <a:gd name="connsiteY49" fmla="*/ 10026 h 10026"/>
              <a:gd name="connsiteX0" fmla="*/ 10000 w 10000"/>
              <a:gd name="connsiteY0" fmla="*/ 26 h 10026"/>
              <a:gd name="connsiteX1" fmla="*/ 9471 w 10000"/>
              <a:gd name="connsiteY1" fmla="*/ 0 h 10026"/>
              <a:gd name="connsiteX2" fmla="*/ 8929 w 10000"/>
              <a:gd name="connsiteY2" fmla="*/ 37 h 10026"/>
              <a:gd name="connsiteX3" fmla="*/ 8436 w 10000"/>
              <a:gd name="connsiteY3" fmla="*/ 90 h 10026"/>
              <a:gd name="connsiteX4" fmla="*/ 8114 w 10000"/>
              <a:gd name="connsiteY4" fmla="*/ 117 h 10026"/>
              <a:gd name="connsiteX5" fmla="*/ 7841 w 10000"/>
              <a:gd name="connsiteY5" fmla="*/ 148 h 10026"/>
              <a:gd name="connsiteX6" fmla="*/ 7568 w 10000"/>
              <a:gd name="connsiteY6" fmla="*/ 180 h 10026"/>
              <a:gd name="connsiteX7" fmla="*/ 7310 w 10000"/>
              <a:gd name="connsiteY7" fmla="*/ 218 h 10026"/>
              <a:gd name="connsiteX8" fmla="*/ 7037 w 10000"/>
              <a:gd name="connsiteY8" fmla="*/ 271 h 10026"/>
              <a:gd name="connsiteX9" fmla="*/ 6773 w 10000"/>
              <a:gd name="connsiteY9" fmla="*/ 330 h 10026"/>
              <a:gd name="connsiteX10" fmla="*/ 6505 w 10000"/>
              <a:gd name="connsiteY10" fmla="*/ 393 h 10026"/>
              <a:gd name="connsiteX11" fmla="*/ 6242 w 10000"/>
              <a:gd name="connsiteY11" fmla="*/ 462 h 10026"/>
              <a:gd name="connsiteX12" fmla="*/ 5990 w 10000"/>
              <a:gd name="connsiteY12" fmla="*/ 552 h 10026"/>
              <a:gd name="connsiteX13" fmla="*/ 5727 w 10000"/>
              <a:gd name="connsiteY13" fmla="*/ 648 h 10026"/>
              <a:gd name="connsiteX14" fmla="*/ 5475 w 10000"/>
              <a:gd name="connsiteY14" fmla="*/ 750 h 10026"/>
              <a:gd name="connsiteX15" fmla="*/ 5227 w 10000"/>
              <a:gd name="connsiteY15" fmla="*/ 861 h 10026"/>
              <a:gd name="connsiteX16" fmla="*/ 4974 w 10000"/>
              <a:gd name="connsiteY16" fmla="*/ 971 h 10026"/>
              <a:gd name="connsiteX17" fmla="*/ 4721 w 10000"/>
              <a:gd name="connsiteY17" fmla="*/ 1105 h 10026"/>
              <a:gd name="connsiteX18" fmla="*/ 4480 w 10000"/>
              <a:gd name="connsiteY18" fmla="*/ 1248 h 10026"/>
              <a:gd name="connsiteX19" fmla="*/ 4249 w 10000"/>
              <a:gd name="connsiteY19" fmla="*/ 1396 h 10026"/>
              <a:gd name="connsiteX20" fmla="*/ 4007 w 10000"/>
              <a:gd name="connsiteY20" fmla="*/ 1562 h 10026"/>
              <a:gd name="connsiteX21" fmla="*/ 3776 w 10000"/>
              <a:gd name="connsiteY21" fmla="*/ 1732 h 10026"/>
              <a:gd name="connsiteX22" fmla="*/ 3555 w 10000"/>
              <a:gd name="connsiteY22" fmla="*/ 1918 h 10026"/>
              <a:gd name="connsiteX23" fmla="*/ 3324 w 10000"/>
              <a:gd name="connsiteY23" fmla="*/ 2109 h 10026"/>
              <a:gd name="connsiteX24" fmla="*/ 3114 w 10000"/>
              <a:gd name="connsiteY24" fmla="*/ 2311 h 10026"/>
              <a:gd name="connsiteX25" fmla="*/ 2892 w 10000"/>
              <a:gd name="connsiteY25" fmla="*/ 2540 h 10026"/>
              <a:gd name="connsiteX26" fmla="*/ 2687 w 10000"/>
              <a:gd name="connsiteY26" fmla="*/ 2773 h 10026"/>
              <a:gd name="connsiteX27" fmla="*/ 2476 w 10000"/>
              <a:gd name="connsiteY27" fmla="*/ 3007 h 10026"/>
              <a:gd name="connsiteX28" fmla="*/ 2287 w 10000"/>
              <a:gd name="connsiteY28" fmla="*/ 3256 h 10026"/>
              <a:gd name="connsiteX29" fmla="*/ 2093 w 10000"/>
              <a:gd name="connsiteY29" fmla="*/ 3533 h 10026"/>
              <a:gd name="connsiteX30" fmla="*/ 1903 w 10000"/>
              <a:gd name="connsiteY30" fmla="*/ 3810 h 10026"/>
              <a:gd name="connsiteX31" fmla="*/ 1730 w 10000"/>
              <a:gd name="connsiteY31" fmla="*/ 4081 h 10026"/>
              <a:gd name="connsiteX32" fmla="*/ 1573 w 10000"/>
              <a:gd name="connsiteY32" fmla="*/ 4367 h 10026"/>
              <a:gd name="connsiteX33" fmla="*/ 1421 w 10000"/>
              <a:gd name="connsiteY33" fmla="*/ 4643 h 10026"/>
              <a:gd name="connsiteX34" fmla="*/ 1278 w 10000"/>
              <a:gd name="connsiteY34" fmla="*/ 4924 h 10026"/>
              <a:gd name="connsiteX35" fmla="*/ 1147 w 10000"/>
              <a:gd name="connsiteY35" fmla="*/ 5212 h 10026"/>
              <a:gd name="connsiteX36" fmla="*/ 1026 w 10000"/>
              <a:gd name="connsiteY36" fmla="*/ 5494 h 10026"/>
              <a:gd name="connsiteX37" fmla="*/ 904 w 10000"/>
              <a:gd name="connsiteY37" fmla="*/ 5780 h 10026"/>
              <a:gd name="connsiteX38" fmla="*/ 804 w 10000"/>
              <a:gd name="connsiteY38" fmla="*/ 6051 h 10026"/>
              <a:gd name="connsiteX39" fmla="*/ 704 w 10000"/>
              <a:gd name="connsiteY39" fmla="*/ 6328 h 10026"/>
              <a:gd name="connsiteX40" fmla="*/ 625 w 10000"/>
              <a:gd name="connsiteY40" fmla="*/ 6603 h 10026"/>
              <a:gd name="connsiteX41" fmla="*/ 547 w 10000"/>
              <a:gd name="connsiteY41" fmla="*/ 6864 h 10026"/>
              <a:gd name="connsiteX42" fmla="*/ 405 w 10000"/>
              <a:gd name="connsiteY42" fmla="*/ 7386 h 10026"/>
              <a:gd name="connsiteX43" fmla="*/ 295 w 10000"/>
              <a:gd name="connsiteY43" fmla="*/ 7873 h 10026"/>
              <a:gd name="connsiteX44" fmla="*/ 205 w 10000"/>
              <a:gd name="connsiteY44" fmla="*/ 8331 h 10026"/>
              <a:gd name="connsiteX45" fmla="*/ 131 w 10000"/>
              <a:gd name="connsiteY45" fmla="*/ 8735 h 10026"/>
              <a:gd name="connsiteX46" fmla="*/ 84 w 10000"/>
              <a:gd name="connsiteY46" fmla="*/ 9112 h 10026"/>
              <a:gd name="connsiteX47" fmla="*/ 42 w 10000"/>
              <a:gd name="connsiteY47" fmla="*/ 9430 h 10026"/>
              <a:gd name="connsiteX48" fmla="*/ 10 w 10000"/>
              <a:gd name="connsiteY48" fmla="*/ 9877 h 10026"/>
              <a:gd name="connsiteX49" fmla="*/ 0 w 10000"/>
              <a:gd name="connsiteY49" fmla="*/ 10026 h 10026"/>
              <a:gd name="connsiteX0" fmla="*/ 10018 w 10018"/>
              <a:gd name="connsiteY0" fmla="*/ 0 h 10048"/>
              <a:gd name="connsiteX1" fmla="*/ 9471 w 10018"/>
              <a:gd name="connsiteY1" fmla="*/ 22 h 10048"/>
              <a:gd name="connsiteX2" fmla="*/ 8929 w 10018"/>
              <a:gd name="connsiteY2" fmla="*/ 59 h 10048"/>
              <a:gd name="connsiteX3" fmla="*/ 8436 w 10018"/>
              <a:gd name="connsiteY3" fmla="*/ 112 h 10048"/>
              <a:gd name="connsiteX4" fmla="*/ 8114 w 10018"/>
              <a:gd name="connsiteY4" fmla="*/ 139 h 10048"/>
              <a:gd name="connsiteX5" fmla="*/ 7841 w 10018"/>
              <a:gd name="connsiteY5" fmla="*/ 170 h 10048"/>
              <a:gd name="connsiteX6" fmla="*/ 7568 w 10018"/>
              <a:gd name="connsiteY6" fmla="*/ 202 h 10048"/>
              <a:gd name="connsiteX7" fmla="*/ 7310 w 10018"/>
              <a:gd name="connsiteY7" fmla="*/ 240 h 10048"/>
              <a:gd name="connsiteX8" fmla="*/ 7037 w 10018"/>
              <a:gd name="connsiteY8" fmla="*/ 293 h 10048"/>
              <a:gd name="connsiteX9" fmla="*/ 6773 w 10018"/>
              <a:gd name="connsiteY9" fmla="*/ 352 h 10048"/>
              <a:gd name="connsiteX10" fmla="*/ 6505 w 10018"/>
              <a:gd name="connsiteY10" fmla="*/ 415 h 10048"/>
              <a:gd name="connsiteX11" fmla="*/ 6242 w 10018"/>
              <a:gd name="connsiteY11" fmla="*/ 484 h 10048"/>
              <a:gd name="connsiteX12" fmla="*/ 5990 w 10018"/>
              <a:gd name="connsiteY12" fmla="*/ 574 h 10048"/>
              <a:gd name="connsiteX13" fmla="*/ 5727 w 10018"/>
              <a:gd name="connsiteY13" fmla="*/ 670 h 10048"/>
              <a:gd name="connsiteX14" fmla="*/ 5475 w 10018"/>
              <a:gd name="connsiteY14" fmla="*/ 772 h 10048"/>
              <a:gd name="connsiteX15" fmla="*/ 5227 w 10018"/>
              <a:gd name="connsiteY15" fmla="*/ 883 h 10048"/>
              <a:gd name="connsiteX16" fmla="*/ 4974 w 10018"/>
              <a:gd name="connsiteY16" fmla="*/ 993 h 10048"/>
              <a:gd name="connsiteX17" fmla="*/ 4721 w 10018"/>
              <a:gd name="connsiteY17" fmla="*/ 1127 h 10048"/>
              <a:gd name="connsiteX18" fmla="*/ 4480 w 10018"/>
              <a:gd name="connsiteY18" fmla="*/ 1270 h 10048"/>
              <a:gd name="connsiteX19" fmla="*/ 4249 w 10018"/>
              <a:gd name="connsiteY19" fmla="*/ 1418 h 10048"/>
              <a:gd name="connsiteX20" fmla="*/ 4007 w 10018"/>
              <a:gd name="connsiteY20" fmla="*/ 1584 h 10048"/>
              <a:gd name="connsiteX21" fmla="*/ 3776 w 10018"/>
              <a:gd name="connsiteY21" fmla="*/ 1754 h 10048"/>
              <a:gd name="connsiteX22" fmla="*/ 3555 w 10018"/>
              <a:gd name="connsiteY22" fmla="*/ 1940 h 10048"/>
              <a:gd name="connsiteX23" fmla="*/ 3324 w 10018"/>
              <a:gd name="connsiteY23" fmla="*/ 2131 h 10048"/>
              <a:gd name="connsiteX24" fmla="*/ 3114 w 10018"/>
              <a:gd name="connsiteY24" fmla="*/ 2333 h 10048"/>
              <a:gd name="connsiteX25" fmla="*/ 2892 w 10018"/>
              <a:gd name="connsiteY25" fmla="*/ 2562 h 10048"/>
              <a:gd name="connsiteX26" fmla="*/ 2687 w 10018"/>
              <a:gd name="connsiteY26" fmla="*/ 2795 h 10048"/>
              <a:gd name="connsiteX27" fmla="*/ 2476 w 10018"/>
              <a:gd name="connsiteY27" fmla="*/ 3029 h 10048"/>
              <a:gd name="connsiteX28" fmla="*/ 2287 w 10018"/>
              <a:gd name="connsiteY28" fmla="*/ 3278 h 10048"/>
              <a:gd name="connsiteX29" fmla="*/ 2093 w 10018"/>
              <a:gd name="connsiteY29" fmla="*/ 3555 h 10048"/>
              <a:gd name="connsiteX30" fmla="*/ 1903 w 10018"/>
              <a:gd name="connsiteY30" fmla="*/ 3832 h 10048"/>
              <a:gd name="connsiteX31" fmla="*/ 1730 w 10018"/>
              <a:gd name="connsiteY31" fmla="*/ 4103 h 10048"/>
              <a:gd name="connsiteX32" fmla="*/ 1573 w 10018"/>
              <a:gd name="connsiteY32" fmla="*/ 4389 h 10048"/>
              <a:gd name="connsiteX33" fmla="*/ 1421 w 10018"/>
              <a:gd name="connsiteY33" fmla="*/ 4665 h 10048"/>
              <a:gd name="connsiteX34" fmla="*/ 1278 w 10018"/>
              <a:gd name="connsiteY34" fmla="*/ 4946 h 10048"/>
              <a:gd name="connsiteX35" fmla="*/ 1147 w 10018"/>
              <a:gd name="connsiteY35" fmla="*/ 5234 h 10048"/>
              <a:gd name="connsiteX36" fmla="*/ 1026 w 10018"/>
              <a:gd name="connsiteY36" fmla="*/ 5516 h 10048"/>
              <a:gd name="connsiteX37" fmla="*/ 904 w 10018"/>
              <a:gd name="connsiteY37" fmla="*/ 5802 h 10048"/>
              <a:gd name="connsiteX38" fmla="*/ 804 w 10018"/>
              <a:gd name="connsiteY38" fmla="*/ 6073 h 10048"/>
              <a:gd name="connsiteX39" fmla="*/ 704 w 10018"/>
              <a:gd name="connsiteY39" fmla="*/ 6350 h 10048"/>
              <a:gd name="connsiteX40" fmla="*/ 625 w 10018"/>
              <a:gd name="connsiteY40" fmla="*/ 6625 h 10048"/>
              <a:gd name="connsiteX41" fmla="*/ 547 w 10018"/>
              <a:gd name="connsiteY41" fmla="*/ 6886 h 10048"/>
              <a:gd name="connsiteX42" fmla="*/ 405 w 10018"/>
              <a:gd name="connsiteY42" fmla="*/ 7408 h 10048"/>
              <a:gd name="connsiteX43" fmla="*/ 295 w 10018"/>
              <a:gd name="connsiteY43" fmla="*/ 7895 h 10048"/>
              <a:gd name="connsiteX44" fmla="*/ 205 w 10018"/>
              <a:gd name="connsiteY44" fmla="*/ 8353 h 10048"/>
              <a:gd name="connsiteX45" fmla="*/ 131 w 10018"/>
              <a:gd name="connsiteY45" fmla="*/ 8757 h 10048"/>
              <a:gd name="connsiteX46" fmla="*/ 84 w 10018"/>
              <a:gd name="connsiteY46" fmla="*/ 9134 h 10048"/>
              <a:gd name="connsiteX47" fmla="*/ 42 w 10018"/>
              <a:gd name="connsiteY47" fmla="*/ 9452 h 10048"/>
              <a:gd name="connsiteX48" fmla="*/ 10 w 10018"/>
              <a:gd name="connsiteY48" fmla="*/ 9899 h 10048"/>
              <a:gd name="connsiteX49" fmla="*/ 0 w 10018"/>
              <a:gd name="connsiteY49" fmla="*/ 10048 h 10048"/>
              <a:gd name="connsiteX0" fmla="*/ 10045 w 10045"/>
              <a:gd name="connsiteY0" fmla="*/ 50 h 10026"/>
              <a:gd name="connsiteX1" fmla="*/ 9471 w 10045"/>
              <a:gd name="connsiteY1" fmla="*/ 0 h 10026"/>
              <a:gd name="connsiteX2" fmla="*/ 8929 w 10045"/>
              <a:gd name="connsiteY2" fmla="*/ 37 h 10026"/>
              <a:gd name="connsiteX3" fmla="*/ 8436 w 10045"/>
              <a:gd name="connsiteY3" fmla="*/ 90 h 10026"/>
              <a:gd name="connsiteX4" fmla="*/ 8114 w 10045"/>
              <a:gd name="connsiteY4" fmla="*/ 117 h 10026"/>
              <a:gd name="connsiteX5" fmla="*/ 7841 w 10045"/>
              <a:gd name="connsiteY5" fmla="*/ 148 h 10026"/>
              <a:gd name="connsiteX6" fmla="*/ 7568 w 10045"/>
              <a:gd name="connsiteY6" fmla="*/ 180 h 10026"/>
              <a:gd name="connsiteX7" fmla="*/ 7310 w 10045"/>
              <a:gd name="connsiteY7" fmla="*/ 218 h 10026"/>
              <a:gd name="connsiteX8" fmla="*/ 7037 w 10045"/>
              <a:gd name="connsiteY8" fmla="*/ 271 h 10026"/>
              <a:gd name="connsiteX9" fmla="*/ 6773 w 10045"/>
              <a:gd name="connsiteY9" fmla="*/ 330 h 10026"/>
              <a:gd name="connsiteX10" fmla="*/ 6505 w 10045"/>
              <a:gd name="connsiteY10" fmla="*/ 393 h 10026"/>
              <a:gd name="connsiteX11" fmla="*/ 6242 w 10045"/>
              <a:gd name="connsiteY11" fmla="*/ 462 h 10026"/>
              <a:gd name="connsiteX12" fmla="*/ 5990 w 10045"/>
              <a:gd name="connsiteY12" fmla="*/ 552 h 10026"/>
              <a:gd name="connsiteX13" fmla="*/ 5727 w 10045"/>
              <a:gd name="connsiteY13" fmla="*/ 648 h 10026"/>
              <a:gd name="connsiteX14" fmla="*/ 5475 w 10045"/>
              <a:gd name="connsiteY14" fmla="*/ 750 h 10026"/>
              <a:gd name="connsiteX15" fmla="*/ 5227 w 10045"/>
              <a:gd name="connsiteY15" fmla="*/ 861 h 10026"/>
              <a:gd name="connsiteX16" fmla="*/ 4974 w 10045"/>
              <a:gd name="connsiteY16" fmla="*/ 971 h 10026"/>
              <a:gd name="connsiteX17" fmla="*/ 4721 w 10045"/>
              <a:gd name="connsiteY17" fmla="*/ 1105 h 10026"/>
              <a:gd name="connsiteX18" fmla="*/ 4480 w 10045"/>
              <a:gd name="connsiteY18" fmla="*/ 1248 h 10026"/>
              <a:gd name="connsiteX19" fmla="*/ 4249 w 10045"/>
              <a:gd name="connsiteY19" fmla="*/ 1396 h 10026"/>
              <a:gd name="connsiteX20" fmla="*/ 4007 w 10045"/>
              <a:gd name="connsiteY20" fmla="*/ 1562 h 10026"/>
              <a:gd name="connsiteX21" fmla="*/ 3776 w 10045"/>
              <a:gd name="connsiteY21" fmla="*/ 1732 h 10026"/>
              <a:gd name="connsiteX22" fmla="*/ 3555 w 10045"/>
              <a:gd name="connsiteY22" fmla="*/ 1918 h 10026"/>
              <a:gd name="connsiteX23" fmla="*/ 3324 w 10045"/>
              <a:gd name="connsiteY23" fmla="*/ 2109 h 10026"/>
              <a:gd name="connsiteX24" fmla="*/ 3114 w 10045"/>
              <a:gd name="connsiteY24" fmla="*/ 2311 h 10026"/>
              <a:gd name="connsiteX25" fmla="*/ 2892 w 10045"/>
              <a:gd name="connsiteY25" fmla="*/ 2540 h 10026"/>
              <a:gd name="connsiteX26" fmla="*/ 2687 w 10045"/>
              <a:gd name="connsiteY26" fmla="*/ 2773 h 10026"/>
              <a:gd name="connsiteX27" fmla="*/ 2476 w 10045"/>
              <a:gd name="connsiteY27" fmla="*/ 3007 h 10026"/>
              <a:gd name="connsiteX28" fmla="*/ 2287 w 10045"/>
              <a:gd name="connsiteY28" fmla="*/ 3256 h 10026"/>
              <a:gd name="connsiteX29" fmla="*/ 2093 w 10045"/>
              <a:gd name="connsiteY29" fmla="*/ 3533 h 10026"/>
              <a:gd name="connsiteX30" fmla="*/ 1903 w 10045"/>
              <a:gd name="connsiteY30" fmla="*/ 3810 h 10026"/>
              <a:gd name="connsiteX31" fmla="*/ 1730 w 10045"/>
              <a:gd name="connsiteY31" fmla="*/ 4081 h 10026"/>
              <a:gd name="connsiteX32" fmla="*/ 1573 w 10045"/>
              <a:gd name="connsiteY32" fmla="*/ 4367 h 10026"/>
              <a:gd name="connsiteX33" fmla="*/ 1421 w 10045"/>
              <a:gd name="connsiteY33" fmla="*/ 4643 h 10026"/>
              <a:gd name="connsiteX34" fmla="*/ 1278 w 10045"/>
              <a:gd name="connsiteY34" fmla="*/ 4924 h 10026"/>
              <a:gd name="connsiteX35" fmla="*/ 1147 w 10045"/>
              <a:gd name="connsiteY35" fmla="*/ 5212 h 10026"/>
              <a:gd name="connsiteX36" fmla="*/ 1026 w 10045"/>
              <a:gd name="connsiteY36" fmla="*/ 5494 h 10026"/>
              <a:gd name="connsiteX37" fmla="*/ 904 w 10045"/>
              <a:gd name="connsiteY37" fmla="*/ 5780 h 10026"/>
              <a:gd name="connsiteX38" fmla="*/ 804 w 10045"/>
              <a:gd name="connsiteY38" fmla="*/ 6051 h 10026"/>
              <a:gd name="connsiteX39" fmla="*/ 704 w 10045"/>
              <a:gd name="connsiteY39" fmla="*/ 6328 h 10026"/>
              <a:gd name="connsiteX40" fmla="*/ 625 w 10045"/>
              <a:gd name="connsiteY40" fmla="*/ 6603 h 10026"/>
              <a:gd name="connsiteX41" fmla="*/ 547 w 10045"/>
              <a:gd name="connsiteY41" fmla="*/ 6864 h 10026"/>
              <a:gd name="connsiteX42" fmla="*/ 405 w 10045"/>
              <a:gd name="connsiteY42" fmla="*/ 7386 h 10026"/>
              <a:gd name="connsiteX43" fmla="*/ 295 w 10045"/>
              <a:gd name="connsiteY43" fmla="*/ 7873 h 10026"/>
              <a:gd name="connsiteX44" fmla="*/ 205 w 10045"/>
              <a:gd name="connsiteY44" fmla="*/ 8331 h 10026"/>
              <a:gd name="connsiteX45" fmla="*/ 131 w 10045"/>
              <a:gd name="connsiteY45" fmla="*/ 8735 h 10026"/>
              <a:gd name="connsiteX46" fmla="*/ 84 w 10045"/>
              <a:gd name="connsiteY46" fmla="*/ 9112 h 10026"/>
              <a:gd name="connsiteX47" fmla="*/ 42 w 10045"/>
              <a:gd name="connsiteY47" fmla="*/ 9430 h 10026"/>
              <a:gd name="connsiteX48" fmla="*/ 10 w 10045"/>
              <a:gd name="connsiteY48" fmla="*/ 9877 h 10026"/>
              <a:gd name="connsiteX49" fmla="*/ 0 w 10045"/>
              <a:gd name="connsiteY49" fmla="*/ 10026 h 10026"/>
              <a:gd name="connsiteX0" fmla="*/ 10045 w 10045"/>
              <a:gd name="connsiteY0" fmla="*/ 13 h 9989"/>
              <a:gd name="connsiteX1" fmla="*/ 9471 w 10045"/>
              <a:gd name="connsiteY1" fmla="*/ 11 h 9989"/>
              <a:gd name="connsiteX2" fmla="*/ 8929 w 10045"/>
              <a:gd name="connsiteY2" fmla="*/ 0 h 9989"/>
              <a:gd name="connsiteX3" fmla="*/ 8436 w 10045"/>
              <a:gd name="connsiteY3" fmla="*/ 53 h 9989"/>
              <a:gd name="connsiteX4" fmla="*/ 8114 w 10045"/>
              <a:gd name="connsiteY4" fmla="*/ 80 h 9989"/>
              <a:gd name="connsiteX5" fmla="*/ 7841 w 10045"/>
              <a:gd name="connsiteY5" fmla="*/ 111 h 9989"/>
              <a:gd name="connsiteX6" fmla="*/ 7568 w 10045"/>
              <a:gd name="connsiteY6" fmla="*/ 143 h 9989"/>
              <a:gd name="connsiteX7" fmla="*/ 7310 w 10045"/>
              <a:gd name="connsiteY7" fmla="*/ 181 h 9989"/>
              <a:gd name="connsiteX8" fmla="*/ 7037 w 10045"/>
              <a:gd name="connsiteY8" fmla="*/ 234 h 9989"/>
              <a:gd name="connsiteX9" fmla="*/ 6773 w 10045"/>
              <a:gd name="connsiteY9" fmla="*/ 293 h 9989"/>
              <a:gd name="connsiteX10" fmla="*/ 6505 w 10045"/>
              <a:gd name="connsiteY10" fmla="*/ 356 h 9989"/>
              <a:gd name="connsiteX11" fmla="*/ 6242 w 10045"/>
              <a:gd name="connsiteY11" fmla="*/ 425 h 9989"/>
              <a:gd name="connsiteX12" fmla="*/ 5990 w 10045"/>
              <a:gd name="connsiteY12" fmla="*/ 515 h 9989"/>
              <a:gd name="connsiteX13" fmla="*/ 5727 w 10045"/>
              <a:gd name="connsiteY13" fmla="*/ 611 h 9989"/>
              <a:gd name="connsiteX14" fmla="*/ 5475 w 10045"/>
              <a:gd name="connsiteY14" fmla="*/ 713 h 9989"/>
              <a:gd name="connsiteX15" fmla="*/ 5227 w 10045"/>
              <a:gd name="connsiteY15" fmla="*/ 824 h 9989"/>
              <a:gd name="connsiteX16" fmla="*/ 4974 w 10045"/>
              <a:gd name="connsiteY16" fmla="*/ 934 h 9989"/>
              <a:gd name="connsiteX17" fmla="*/ 4721 w 10045"/>
              <a:gd name="connsiteY17" fmla="*/ 1068 h 9989"/>
              <a:gd name="connsiteX18" fmla="*/ 4480 w 10045"/>
              <a:gd name="connsiteY18" fmla="*/ 1211 h 9989"/>
              <a:gd name="connsiteX19" fmla="*/ 4249 w 10045"/>
              <a:gd name="connsiteY19" fmla="*/ 1359 h 9989"/>
              <a:gd name="connsiteX20" fmla="*/ 4007 w 10045"/>
              <a:gd name="connsiteY20" fmla="*/ 1525 h 9989"/>
              <a:gd name="connsiteX21" fmla="*/ 3776 w 10045"/>
              <a:gd name="connsiteY21" fmla="*/ 1695 h 9989"/>
              <a:gd name="connsiteX22" fmla="*/ 3555 w 10045"/>
              <a:gd name="connsiteY22" fmla="*/ 1881 h 9989"/>
              <a:gd name="connsiteX23" fmla="*/ 3324 w 10045"/>
              <a:gd name="connsiteY23" fmla="*/ 2072 h 9989"/>
              <a:gd name="connsiteX24" fmla="*/ 3114 w 10045"/>
              <a:gd name="connsiteY24" fmla="*/ 2274 h 9989"/>
              <a:gd name="connsiteX25" fmla="*/ 2892 w 10045"/>
              <a:gd name="connsiteY25" fmla="*/ 2503 h 9989"/>
              <a:gd name="connsiteX26" fmla="*/ 2687 w 10045"/>
              <a:gd name="connsiteY26" fmla="*/ 2736 h 9989"/>
              <a:gd name="connsiteX27" fmla="*/ 2476 w 10045"/>
              <a:gd name="connsiteY27" fmla="*/ 2970 h 9989"/>
              <a:gd name="connsiteX28" fmla="*/ 2287 w 10045"/>
              <a:gd name="connsiteY28" fmla="*/ 3219 h 9989"/>
              <a:gd name="connsiteX29" fmla="*/ 2093 w 10045"/>
              <a:gd name="connsiteY29" fmla="*/ 3496 h 9989"/>
              <a:gd name="connsiteX30" fmla="*/ 1903 w 10045"/>
              <a:gd name="connsiteY30" fmla="*/ 3773 h 9989"/>
              <a:gd name="connsiteX31" fmla="*/ 1730 w 10045"/>
              <a:gd name="connsiteY31" fmla="*/ 4044 h 9989"/>
              <a:gd name="connsiteX32" fmla="*/ 1573 w 10045"/>
              <a:gd name="connsiteY32" fmla="*/ 4330 h 9989"/>
              <a:gd name="connsiteX33" fmla="*/ 1421 w 10045"/>
              <a:gd name="connsiteY33" fmla="*/ 4606 h 9989"/>
              <a:gd name="connsiteX34" fmla="*/ 1278 w 10045"/>
              <a:gd name="connsiteY34" fmla="*/ 4887 h 9989"/>
              <a:gd name="connsiteX35" fmla="*/ 1147 w 10045"/>
              <a:gd name="connsiteY35" fmla="*/ 5175 h 9989"/>
              <a:gd name="connsiteX36" fmla="*/ 1026 w 10045"/>
              <a:gd name="connsiteY36" fmla="*/ 5457 h 9989"/>
              <a:gd name="connsiteX37" fmla="*/ 904 w 10045"/>
              <a:gd name="connsiteY37" fmla="*/ 5743 h 9989"/>
              <a:gd name="connsiteX38" fmla="*/ 804 w 10045"/>
              <a:gd name="connsiteY38" fmla="*/ 6014 h 9989"/>
              <a:gd name="connsiteX39" fmla="*/ 704 w 10045"/>
              <a:gd name="connsiteY39" fmla="*/ 6291 h 9989"/>
              <a:gd name="connsiteX40" fmla="*/ 625 w 10045"/>
              <a:gd name="connsiteY40" fmla="*/ 6566 h 9989"/>
              <a:gd name="connsiteX41" fmla="*/ 547 w 10045"/>
              <a:gd name="connsiteY41" fmla="*/ 6827 h 9989"/>
              <a:gd name="connsiteX42" fmla="*/ 405 w 10045"/>
              <a:gd name="connsiteY42" fmla="*/ 7349 h 9989"/>
              <a:gd name="connsiteX43" fmla="*/ 295 w 10045"/>
              <a:gd name="connsiteY43" fmla="*/ 7836 h 9989"/>
              <a:gd name="connsiteX44" fmla="*/ 205 w 10045"/>
              <a:gd name="connsiteY44" fmla="*/ 8294 h 9989"/>
              <a:gd name="connsiteX45" fmla="*/ 131 w 10045"/>
              <a:gd name="connsiteY45" fmla="*/ 8698 h 9989"/>
              <a:gd name="connsiteX46" fmla="*/ 84 w 10045"/>
              <a:gd name="connsiteY46" fmla="*/ 9075 h 9989"/>
              <a:gd name="connsiteX47" fmla="*/ 42 w 10045"/>
              <a:gd name="connsiteY47" fmla="*/ 9393 h 9989"/>
              <a:gd name="connsiteX48" fmla="*/ 10 w 10045"/>
              <a:gd name="connsiteY48" fmla="*/ 9840 h 9989"/>
              <a:gd name="connsiteX49" fmla="*/ 0 w 10045"/>
              <a:gd name="connsiteY49" fmla="*/ 9989 h 9989"/>
              <a:gd name="connsiteX0" fmla="*/ 10000 w 10000"/>
              <a:gd name="connsiteY0" fmla="*/ 2 h 9989"/>
              <a:gd name="connsiteX1" fmla="*/ 9429 w 10000"/>
              <a:gd name="connsiteY1" fmla="*/ 0 h 9989"/>
              <a:gd name="connsiteX2" fmla="*/ 8889 w 10000"/>
              <a:gd name="connsiteY2" fmla="*/ 13 h 9989"/>
              <a:gd name="connsiteX3" fmla="*/ 8398 w 10000"/>
              <a:gd name="connsiteY3" fmla="*/ 42 h 9989"/>
              <a:gd name="connsiteX4" fmla="*/ 8078 w 10000"/>
              <a:gd name="connsiteY4" fmla="*/ 69 h 9989"/>
              <a:gd name="connsiteX5" fmla="*/ 7806 w 10000"/>
              <a:gd name="connsiteY5" fmla="*/ 100 h 9989"/>
              <a:gd name="connsiteX6" fmla="*/ 7534 w 10000"/>
              <a:gd name="connsiteY6" fmla="*/ 132 h 9989"/>
              <a:gd name="connsiteX7" fmla="*/ 7277 w 10000"/>
              <a:gd name="connsiteY7" fmla="*/ 170 h 9989"/>
              <a:gd name="connsiteX8" fmla="*/ 7005 w 10000"/>
              <a:gd name="connsiteY8" fmla="*/ 223 h 9989"/>
              <a:gd name="connsiteX9" fmla="*/ 6743 w 10000"/>
              <a:gd name="connsiteY9" fmla="*/ 282 h 9989"/>
              <a:gd name="connsiteX10" fmla="*/ 6476 w 10000"/>
              <a:gd name="connsiteY10" fmla="*/ 345 h 9989"/>
              <a:gd name="connsiteX11" fmla="*/ 6214 w 10000"/>
              <a:gd name="connsiteY11" fmla="*/ 414 h 9989"/>
              <a:gd name="connsiteX12" fmla="*/ 5963 w 10000"/>
              <a:gd name="connsiteY12" fmla="*/ 505 h 9989"/>
              <a:gd name="connsiteX13" fmla="*/ 5701 w 10000"/>
              <a:gd name="connsiteY13" fmla="*/ 601 h 9989"/>
              <a:gd name="connsiteX14" fmla="*/ 5450 w 10000"/>
              <a:gd name="connsiteY14" fmla="*/ 703 h 9989"/>
              <a:gd name="connsiteX15" fmla="*/ 5204 w 10000"/>
              <a:gd name="connsiteY15" fmla="*/ 814 h 9989"/>
              <a:gd name="connsiteX16" fmla="*/ 4952 w 10000"/>
              <a:gd name="connsiteY16" fmla="*/ 924 h 9989"/>
              <a:gd name="connsiteX17" fmla="*/ 4700 w 10000"/>
              <a:gd name="connsiteY17" fmla="*/ 1058 h 9989"/>
              <a:gd name="connsiteX18" fmla="*/ 4460 w 10000"/>
              <a:gd name="connsiteY18" fmla="*/ 1201 h 9989"/>
              <a:gd name="connsiteX19" fmla="*/ 4230 w 10000"/>
              <a:gd name="connsiteY19" fmla="*/ 1349 h 9989"/>
              <a:gd name="connsiteX20" fmla="*/ 3989 w 10000"/>
              <a:gd name="connsiteY20" fmla="*/ 1516 h 9989"/>
              <a:gd name="connsiteX21" fmla="*/ 3759 w 10000"/>
              <a:gd name="connsiteY21" fmla="*/ 1686 h 9989"/>
              <a:gd name="connsiteX22" fmla="*/ 3539 w 10000"/>
              <a:gd name="connsiteY22" fmla="*/ 1872 h 9989"/>
              <a:gd name="connsiteX23" fmla="*/ 3309 w 10000"/>
              <a:gd name="connsiteY23" fmla="*/ 2063 h 9989"/>
              <a:gd name="connsiteX24" fmla="*/ 3100 w 10000"/>
              <a:gd name="connsiteY24" fmla="*/ 2266 h 9989"/>
              <a:gd name="connsiteX25" fmla="*/ 2879 w 10000"/>
              <a:gd name="connsiteY25" fmla="*/ 2495 h 9989"/>
              <a:gd name="connsiteX26" fmla="*/ 2675 w 10000"/>
              <a:gd name="connsiteY26" fmla="*/ 2728 h 9989"/>
              <a:gd name="connsiteX27" fmla="*/ 2465 w 10000"/>
              <a:gd name="connsiteY27" fmla="*/ 2962 h 9989"/>
              <a:gd name="connsiteX28" fmla="*/ 2277 w 10000"/>
              <a:gd name="connsiteY28" fmla="*/ 3212 h 9989"/>
              <a:gd name="connsiteX29" fmla="*/ 2084 w 10000"/>
              <a:gd name="connsiteY29" fmla="*/ 3489 h 9989"/>
              <a:gd name="connsiteX30" fmla="*/ 1894 w 10000"/>
              <a:gd name="connsiteY30" fmla="*/ 3766 h 9989"/>
              <a:gd name="connsiteX31" fmla="*/ 1722 w 10000"/>
              <a:gd name="connsiteY31" fmla="*/ 4037 h 9989"/>
              <a:gd name="connsiteX32" fmla="*/ 1566 w 10000"/>
              <a:gd name="connsiteY32" fmla="*/ 4324 h 9989"/>
              <a:gd name="connsiteX33" fmla="*/ 1415 w 10000"/>
              <a:gd name="connsiteY33" fmla="*/ 4600 h 9989"/>
              <a:gd name="connsiteX34" fmla="*/ 1272 w 10000"/>
              <a:gd name="connsiteY34" fmla="*/ 4881 h 9989"/>
              <a:gd name="connsiteX35" fmla="*/ 1142 w 10000"/>
              <a:gd name="connsiteY35" fmla="*/ 5170 h 9989"/>
              <a:gd name="connsiteX36" fmla="*/ 1021 w 10000"/>
              <a:gd name="connsiteY36" fmla="*/ 5452 h 9989"/>
              <a:gd name="connsiteX37" fmla="*/ 900 w 10000"/>
              <a:gd name="connsiteY37" fmla="*/ 5738 h 9989"/>
              <a:gd name="connsiteX38" fmla="*/ 800 w 10000"/>
              <a:gd name="connsiteY38" fmla="*/ 6010 h 9989"/>
              <a:gd name="connsiteX39" fmla="*/ 701 w 10000"/>
              <a:gd name="connsiteY39" fmla="*/ 6287 h 9989"/>
              <a:gd name="connsiteX40" fmla="*/ 622 w 10000"/>
              <a:gd name="connsiteY40" fmla="*/ 6562 h 9989"/>
              <a:gd name="connsiteX41" fmla="*/ 545 w 10000"/>
              <a:gd name="connsiteY41" fmla="*/ 6824 h 9989"/>
              <a:gd name="connsiteX42" fmla="*/ 403 w 10000"/>
              <a:gd name="connsiteY42" fmla="*/ 7346 h 9989"/>
              <a:gd name="connsiteX43" fmla="*/ 294 w 10000"/>
              <a:gd name="connsiteY43" fmla="*/ 7834 h 9989"/>
              <a:gd name="connsiteX44" fmla="*/ 204 w 10000"/>
              <a:gd name="connsiteY44" fmla="*/ 8292 h 9989"/>
              <a:gd name="connsiteX45" fmla="*/ 130 w 10000"/>
              <a:gd name="connsiteY45" fmla="*/ 8697 h 9989"/>
              <a:gd name="connsiteX46" fmla="*/ 84 w 10000"/>
              <a:gd name="connsiteY46" fmla="*/ 9074 h 9989"/>
              <a:gd name="connsiteX47" fmla="*/ 42 w 10000"/>
              <a:gd name="connsiteY47" fmla="*/ 9392 h 9989"/>
              <a:gd name="connsiteX48" fmla="*/ 10 w 10000"/>
              <a:gd name="connsiteY48" fmla="*/ 9840 h 9989"/>
              <a:gd name="connsiteX49" fmla="*/ 0 w 10000"/>
              <a:gd name="connsiteY49" fmla="*/ 9989 h 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00" h="9989">
                <a:moveTo>
                  <a:pt x="10000" y="2"/>
                </a:moveTo>
                <a:lnTo>
                  <a:pt x="9429" y="0"/>
                </a:lnTo>
                <a:lnTo>
                  <a:pt x="8889" y="13"/>
                </a:lnTo>
                <a:lnTo>
                  <a:pt x="8398" y="42"/>
                </a:lnTo>
                <a:lnTo>
                  <a:pt x="8078" y="69"/>
                </a:lnTo>
                <a:lnTo>
                  <a:pt x="7806" y="100"/>
                </a:lnTo>
                <a:lnTo>
                  <a:pt x="7534" y="132"/>
                </a:lnTo>
                <a:lnTo>
                  <a:pt x="7277" y="170"/>
                </a:lnTo>
                <a:lnTo>
                  <a:pt x="7005" y="223"/>
                </a:lnTo>
                <a:lnTo>
                  <a:pt x="6743" y="282"/>
                </a:lnTo>
                <a:lnTo>
                  <a:pt x="6476" y="345"/>
                </a:lnTo>
                <a:lnTo>
                  <a:pt x="6214" y="414"/>
                </a:lnTo>
                <a:lnTo>
                  <a:pt x="5963" y="505"/>
                </a:lnTo>
                <a:lnTo>
                  <a:pt x="5701" y="601"/>
                </a:lnTo>
                <a:lnTo>
                  <a:pt x="5450" y="703"/>
                </a:lnTo>
                <a:lnTo>
                  <a:pt x="5204" y="814"/>
                </a:lnTo>
                <a:lnTo>
                  <a:pt x="4952" y="924"/>
                </a:lnTo>
                <a:lnTo>
                  <a:pt x="4700" y="1058"/>
                </a:lnTo>
                <a:lnTo>
                  <a:pt x="4460" y="1201"/>
                </a:lnTo>
                <a:lnTo>
                  <a:pt x="4230" y="1349"/>
                </a:lnTo>
                <a:lnTo>
                  <a:pt x="3989" y="1516"/>
                </a:lnTo>
                <a:lnTo>
                  <a:pt x="3759" y="1686"/>
                </a:lnTo>
                <a:lnTo>
                  <a:pt x="3539" y="1872"/>
                </a:lnTo>
                <a:lnTo>
                  <a:pt x="3309" y="2063"/>
                </a:lnTo>
                <a:lnTo>
                  <a:pt x="3100" y="2266"/>
                </a:lnTo>
                <a:lnTo>
                  <a:pt x="2879" y="2495"/>
                </a:lnTo>
                <a:lnTo>
                  <a:pt x="2675" y="2728"/>
                </a:lnTo>
                <a:lnTo>
                  <a:pt x="2465" y="2962"/>
                </a:lnTo>
                <a:cubicBezTo>
                  <a:pt x="2402" y="3045"/>
                  <a:pt x="2340" y="3129"/>
                  <a:pt x="2277" y="3212"/>
                </a:cubicBezTo>
                <a:cubicBezTo>
                  <a:pt x="2212" y="3304"/>
                  <a:pt x="2148" y="3397"/>
                  <a:pt x="2084" y="3489"/>
                </a:cubicBezTo>
                <a:lnTo>
                  <a:pt x="1894" y="3766"/>
                </a:lnTo>
                <a:cubicBezTo>
                  <a:pt x="1837" y="3856"/>
                  <a:pt x="1780" y="3947"/>
                  <a:pt x="1722" y="4037"/>
                </a:cubicBezTo>
                <a:lnTo>
                  <a:pt x="1566" y="4324"/>
                </a:lnTo>
                <a:cubicBezTo>
                  <a:pt x="1515" y="4416"/>
                  <a:pt x="1465" y="4508"/>
                  <a:pt x="1415" y="4600"/>
                </a:cubicBezTo>
                <a:lnTo>
                  <a:pt x="1272" y="4881"/>
                </a:lnTo>
                <a:cubicBezTo>
                  <a:pt x="1228" y="4977"/>
                  <a:pt x="1186" y="5075"/>
                  <a:pt x="1142" y="5170"/>
                </a:cubicBezTo>
                <a:cubicBezTo>
                  <a:pt x="1102" y="5264"/>
                  <a:pt x="1061" y="5358"/>
                  <a:pt x="1021" y="5452"/>
                </a:cubicBezTo>
                <a:cubicBezTo>
                  <a:pt x="981" y="5547"/>
                  <a:pt x="940" y="5643"/>
                  <a:pt x="900" y="5738"/>
                </a:cubicBezTo>
                <a:cubicBezTo>
                  <a:pt x="867" y="5829"/>
                  <a:pt x="834" y="5920"/>
                  <a:pt x="800" y="6010"/>
                </a:cubicBezTo>
                <a:cubicBezTo>
                  <a:pt x="768" y="6103"/>
                  <a:pt x="734" y="6194"/>
                  <a:pt x="701" y="6287"/>
                </a:cubicBezTo>
                <a:cubicBezTo>
                  <a:pt x="675" y="6378"/>
                  <a:pt x="648" y="6471"/>
                  <a:pt x="622" y="6562"/>
                </a:cubicBezTo>
                <a:cubicBezTo>
                  <a:pt x="596" y="6649"/>
                  <a:pt x="570" y="6737"/>
                  <a:pt x="545" y="6824"/>
                </a:cubicBezTo>
                <a:cubicBezTo>
                  <a:pt x="498" y="6998"/>
                  <a:pt x="450" y="7172"/>
                  <a:pt x="403" y="7346"/>
                </a:cubicBezTo>
                <a:cubicBezTo>
                  <a:pt x="366" y="7508"/>
                  <a:pt x="331" y="7670"/>
                  <a:pt x="294" y="7834"/>
                </a:cubicBezTo>
                <a:cubicBezTo>
                  <a:pt x="263" y="7987"/>
                  <a:pt x="234" y="8140"/>
                  <a:pt x="204" y="8292"/>
                </a:cubicBezTo>
                <a:cubicBezTo>
                  <a:pt x="179" y="8426"/>
                  <a:pt x="155" y="8562"/>
                  <a:pt x="130" y="8697"/>
                </a:cubicBezTo>
                <a:cubicBezTo>
                  <a:pt x="114" y="8823"/>
                  <a:pt x="100" y="8949"/>
                  <a:pt x="84" y="9074"/>
                </a:cubicBezTo>
                <a:cubicBezTo>
                  <a:pt x="70" y="9180"/>
                  <a:pt x="56" y="9285"/>
                  <a:pt x="42" y="9392"/>
                </a:cubicBezTo>
                <a:cubicBezTo>
                  <a:pt x="31" y="9542"/>
                  <a:pt x="21" y="9690"/>
                  <a:pt x="10" y="9840"/>
                </a:cubicBezTo>
                <a:cubicBezTo>
                  <a:pt x="7" y="9889"/>
                  <a:pt x="3" y="9939"/>
                  <a:pt x="0" y="9989"/>
                </a:cubicBezTo>
              </a:path>
            </a:pathLst>
          </a:custGeom>
          <a:noFill/>
          <a:ln w="50800" cap="rnd" cmpd="sng">
            <a:solidFill>
              <a:srgbClr val="00B05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18" name="Freeform 6"/>
          <p:cNvSpPr>
            <a:spLocks/>
          </p:cNvSpPr>
          <p:nvPr/>
        </p:nvSpPr>
        <p:spPr bwMode="auto">
          <a:xfrm>
            <a:off x="437093" y="2518831"/>
            <a:ext cx="3381369" cy="2029782"/>
          </a:xfrm>
          <a:custGeom>
            <a:avLst/>
            <a:gdLst>
              <a:gd name="connsiteX0" fmla="*/ 0 w 9995"/>
              <a:gd name="connsiteY0" fmla="*/ 9988 h 9988"/>
              <a:gd name="connsiteX1" fmla="*/ 21 w 9995"/>
              <a:gd name="connsiteY1" fmla="*/ 9855 h 9988"/>
              <a:gd name="connsiteX2" fmla="*/ 100 w 9995"/>
              <a:gd name="connsiteY2" fmla="*/ 9480 h 9988"/>
              <a:gd name="connsiteX3" fmla="*/ 231 w 9995"/>
              <a:gd name="connsiteY3" fmla="*/ 8912 h 9988"/>
              <a:gd name="connsiteX4" fmla="*/ 440 w 9995"/>
              <a:gd name="connsiteY4" fmla="*/ 8162 h 9988"/>
              <a:gd name="connsiteX5" fmla="*/ 572 w 9995"/>
              <a:gd name="connsiteY5" fmla="*/ 7751 h 9988"/>
              <a:gd name="connsiteX6" fmla="*/ 724 w 9995"/>
              <a:gd name="connsiteY6" fmla="*/ 7316 h 9988"/>
              <a:gd name="connsiteX7" fmla="*/ 891 w 9995"/>
              <a:gd name="connsiteY7" fmla="*/ 6868 h 9988"/>
              <a:gd name="connsiteX8" fmla="*/ 1080 w 9995"/>
              <a:gd name="connsiteY8" fmla="*/ 6385 h 9988"/>
              <a:gd name="connsiteX9" fmla="*/ 1295 w 9995"/>
              <a:gd name="connsiteY9" fmla="*/ 5901 h 9988"/>
              <a:gd name="connsiteX10" fmla="*/ 1536 w 9995"/>
              <a:gd name="connsiteY10" fmla="*/ 5417 h 9988"/>
              <a:gd name="connsiteX11" fmla="*/ 1793 w 9995"/>
              <a:gd name="connsiteY11" fmla="*/ 4921 h 9988"/>
              <a:gd name="connsiteX12" fmla="*/ 2077 w 9995"/>
              <a:gd name="connsiteY12" fmla="*/ 4462 h 9988"/>
              <a:gd name="connsiteX13" fmla="*/ 2375 w 9995"/>
              <a:gd name="connsiteY13" fmla="*/ 4002 h 9988"/>
              <a:gd name="connsiteX14" fmla="*/ 2690 w 9995"/>
              <a:gd name="connsiteY14" fmla="*/ 3543 h 9988"/>
              <a:gd name="connsiteX15" fmla="*/ 3020 w 9995"/>
              <a:gd name="connsiteY15" fmla="*/ 3096 h 9988"/>
              <a:gd name="connsiteX16" fmla="*/ 3372 w 9995"/>
              <a:gd name="connsiteY16" fmla="*/ 2684 h 9988"/>
              <a:gd name="connsiteX17" fmla="*/ 3734 w 9995"/>
              <a:gd name="connsiteY17" fmla="*/ 2285 h 9988"/>
              <a:gd name="connsiteX18" fmla="*/ 4122 w 9995"/>
              <a:gd name="connsiteY18" fmla="*/ 1923 h 9988"/>
              <a:gd name="connsiteX19" fmla="*/ 4546 w 9995"/>
              <a:gd name="connsiteY19" fmla="*/ 1572 h 9988"/>
              <a:gd name="connsiteX20" fmla="*/ 4987 w 9995"/>
              <a:gd name="connsiteY20" fmla="*/ 1270 h 9988"/>
              <a:gd name="connsiteX21" fmla="*/ 5469 w 9995"/>
              <a:gd name="connsiteY21" fmla="*/ 967 h 9988"/>
              <a:gd name="connsiteX22" fmla="*/ 5978 w 9995"/>
              <a:gd name="connsiteY22" fmla="*/ 713 h 9988"/>
              <a:gd name="connsiteX23" fmla="*/ 6251 w 9995"/>
              <a:gd name="connsiteY23" fmla="*/ 605 h 9988"/>
              <a:gd name="connsiteX24" fmla="*/ 6833 w 9995"/>
              <a:gd name="connsiteY24" fmla="*/ 411 h 9988"/>
              <a:gd name="connsiteX25" fmla="*/ 7137 w 9995"/>
              <a:gd name="connsiteY25" fmla="*/ 326 h 9988"/>
              <a:gd name="connsiteX26" fmla="*/ 7446 w 9995"/>
              <a:gd name="connsiteY26" fmla="*/ 254 h 9988"/>
              <a:gd name="connsiteX27" fmla="*/ 7777 w 9995"/>
              <a:gd name="connsiteY27" fmla="*/ 181 h 9988"/>
              <a:gd name="connsiteX28" fmla="*/ 8107 w 9995"/>
              <a:gd name="connsiteY28" fmla="*/ 121 h 9988"/>
              <a:gd name="connsiteX29" fmla="*/ 8458 w 9995"/>
              <a:gd name="connsiteY29" fmla="*/ 73 h 9988"/>
              <a:gd name="connsiteX30" fmla="*/ 8831 w 9995"/>
              <a:gd name="connsiteY30" fmla="*/ 48 h 9988"/>
              <a:gd name="connsiteX31" fmla="*/ 9203 w 9995"/>
              <a:gd name="connsiteY31" fmla="*/ 24 h 9988"/>
              <a:gd name="connsiteX32" fmla="*/ 9591 w 9995"/>
              <a:gd name="connsiteY32" fmla="*/ 0 h 9988"/>
              <a:gd name="connsiteX33" fmla="*/ 9995 w 9995"/>
              <a:gd name="connsiteY33" fmla="*/ 0 h 9988"/>
              <a:gd name="connsiteX0" fmla="*/ 0 w 10000"/>
              <a:gd name="connsiteY0" fmla="*/ 10000 h 10000"/>
              <a:gd name="connsiteX1" fmla="*/ 21 w 10000"/>
              <a:gd name="connsiteY1" fmla="*/ 9867 h 10000"/>
              <a:gd name="connsiteX2" fmla="*/ 100 w 10000"/>
              <a:gd name="connsiteY2" fmla="*/ 9491 h 10000"/>
              <a:gd name="connsiteX3" fmla="*/ 231 w 10000"/>
              <a:gd name="connsiteY3" fmla="*/ 8923 h 10000"/>
              <a:gd name="connsiteX4" fmla="*/ 440 w 10000"/>
              <a:gd name="connsiteY4" fmla="*/ 8172 h 10000"/>
              <a:gd name="connsiteX5" fmla="*/ 572 w 10000"/>
              <a:gd name="connsiteY5" fmla="*/ 7760 h 10000"/>
              <a:gd name="connsiteX6" fmla="*/ 724 w 10000"/>
              <a:gd name="connsiteY6" fmla="*/ 7325 h 10000"/>
              <a:gd name="connsiteX7" fmla="*/ 891 w 10000"/>
              <a:gd name="connsiteY7" fmla="*/ 6876 h 10000"/>
              <a:gd name="connsiteX8" fmla="*/ 1081 w 10000"/>
              <a:gd name="connsiteY8" fmla="*/ 6393 h 10000"/>
              <a:gd name="connsiteX9" fmla="*/ 1296 w 10000"/>
              <a:gd name="connsiteY9" fmla="*/ 5908 h 10000"/>
              <a:gd name="connsiteX10" fmla="*/ 1537 w 10000"/>
              <a:gd name="connsiteY10" fmla="*/ 5424 h 10000"/>
              <a:gd name="connsiteX11" fmla="*/ 1794 w 10000"/>
              <a:gd name="connsiteY11" fmla="*/ 4927 h 10000"/>
              <a:gd name="connsiteX12" fmla="*/ 2078 w 10000"/>
              <a:gd name="connsiteY12" fmla="*/ 4467 h 10000"/>
              <a:gd name="connsiteX13" fmla="*/ 2376 w 10000"/>
              <a:gd name="connsiteY13" fmla="*/ 4007 h 10000"/>
              <a:gd name="connsiteX14" fmla="*/ 2691 w 10000"/>
              <a:gd name="connsiteY14" fmla="*/ 3547 h 10000"/>
              <a:gd name="connsiteX15" fmla="*/ 3022 w 10000"/>
              <a:gd name="connsiteY15" fmla="*/ 3100 h 10000"/>
              <a:gd name="connsiteX16" fmla="*/ 3374 w 10000"/>
              <a:gd name="connsiteY16" fmla="*/ 2687 h 10000"/>
              <a:gd name="connsiteX17" fmla="*/ 3736 w 10000"/>
              <a:gd name="connsiteY17" fmla="*/ 2288 h 10000"/>
              <a:gd name="connsiteX18" fmla="*/ 4124 w 10000"/>
              <a:gd name="connsiteY18" fmla="*/ 1925 h 10000"/>
              <a:gd name="connsiteX19" fmla="*/ 4548 w 10000"/>
              <a:gd name="connsiteY19" fmla="*/ 1574 h 10000"/>
              <a:gd name="connsiteX20" fmla="*/ 4989 w 10000"/>
              <a:gd name="connsiteY20" fmla="*/ 1272 h 10000"/>
              <a:gd name="connsiteX21" fmla="*/ 5472 w 10000"/>
              <a:gd name="connsiteY21" fmla="*/ 968 h 10000"/>
              <a:gd name="connsiteX22" fmla="*/ 5981 w 10000"/>
              <a:gd name="connsiteY22" fmla="*/ 714 h 10000"/>
              <a:gd name="connsiteX23" fmla="*/ 6254 w 10000"/>
              <a:gd name="connsiteY23" fmla="*/ 606 h 10000"/>
              <a:gd name="connsiteX24" fmla="*/ 7141 w 10000"/>
              <a:gd name="connsiteY24" fmla="*/ 326 h 10000"/>
              <a:gd name="connsiteX25" fmla="*/ 7450 w 10000"/>
              <a:gd name="connsiteY25" fmla="*/ 254 h 10000"/>
              <a:gd name="connsiteX26" fmla="*/ 7781 w 10000"/>
              <a:gd name="connsiteY26" fmla="*/ 181 h 10000"/>
              <a:gd name="connsiteX27" fmla="*/ 8111 w 10000"/>
              <a:gd name="connsiteY27" fmla="*/ 121 h 10000"/>
              <a:gd name="connsiteX28" fmla="*/ 8462 w 10000"/>
              <a:gd name="connsiteY28" fmla="*/ 73 h 10000"/>
              <a:gd name="connsiteX29" fmla="*/ 8835 w 10000"/>
              <a:gd name="connsiteY29" fmla="*/ 48 h 10000"/>
              <a:gd name="connsiteX30" fmla="*/ 9208 w 10000"/>
              <a:gd name="connsiteY30" fmla="*/ 24 h 10000"/>
              <a:gd name="connsiteX31" fmla="*/ 9596 w 10000"/>
              <a:gd name="connsiteY31" fmla="*/ 0 h 10000"/>
              <a:gd name="connsiteX32" fmla="*/ 10000 w 10000"/>
              <a:gd name="connsiteY32" fmla="*/ 0 h 10000"/>
              <a:gd name="connsiteX0" fmla="*/ 0 w 9596"/>
              <a:gd name="connsiteY0" fmla="*/ 10000 h 10000"/>
              <a:gd name="connsiteX1" fmla="*/ 21 w 9596"/>
              <a:gd name="connsiteY1" fmla="*/ 9867 h 10000"/>
              <a:gd name="connsiteX2" fmla="*/ 100 w 9596"/>
              <a:gd name="connsiteY2" fmla="*/ 9491 h 10000"/>
              <a:gd name="connsiteX3" fmla="*/ 231 w 9596"/>
              <a:gd name="connsiteY3" fmla="*/ 8923 h 10000"/>
              <a:gd name="connsiteX4" fmla="*/ 440 w 9596"/>
              <a:gd name="connsiteY4" fmla="*/ 8172 h 10000"/>
              <a:gd name="connsiteX5" fmla="*/ 572 w 9596"/>
              <a:gd name="connsiteY5" fmla="*/ 7760 h 10000"/>
              <a:gd name="connsiteX6" fmla="*/ 724 w 9596"/>
              <a:gd name="connsiteY6" fmla="*/ 7325 h 10000"/>
              <a:gd name="connsiteX7" fmla="*/ 891 w 9596"/>
              <a:gd name="connsiteY7" fmla="*/ 6876 h 10000"/>
              <a:gd name="connsiteX8" fmla="*/ 1081 w 9596"/>
              <a:gd name="connsiteY8" fmla="*/ 6393 h 10000"/>
              <a:gd name="connsiteX9" fmla="*/ 1296 w 9596"/>
              <a:gd name="connsiteY9" fmla="*/ 5908 h 10000"/>
              <a:gd name="connsiteX10" fmla="*/ 1537 w 9596"/>
              <a:gd name="connsiteY10" fmla="*/ 5424 h 10000"/>
              <a:gd name="connsiteX11" fmla="*/ 1794 w 9596"/>
              <a:gd name="connsiteY11" fmla="*/ 4927 h 10000"/>
              <a:gd name="connsiteX12" fmla="*/ 2078 w 9596"/>
              <a:gd name="connsiteY12" fmla="*/ 4467 h 10000"/>
              <a:gd name="connsiteX13" fmla="*/ 2376 w 9596"/>
              <a:gd name="connsiteY13" fmla="*/ 4007 h 10000"/>
              <a:gd name="connsiteX14" fmla="*/ 2691 w 9596"/>
              <a:gd name="connsiteY14" fmla="*/ 3547 h 10000"/>
              <a:gd name="connsiteX15" fmla="*/ 3022 w 9596"/>
              <a:gd name="connsiteY15" fmla="*/ 3100 h 10000"/>
              <a:gd name="connsiteX16" fmla="*/ 3374 w 9596"/>
              <a:gd name="connsiteY16" fmla="*/ 2687 h 10000"/>
              <a:gd name="connsiteX17" fmla="*/ 3736 w 9596"/>
              <a:gd name="connsiteY17" fmla="*/ 2288 h 10000"/>
              <a:gd name="connsiteX18" fmla="*/ 4124 w 9596"/>
              <a:gd name="connsiteY18" fmla="*/ 1925 h 10000"/>
              <a:gd name="connsiteX19" fmla="*/ 4548 w 9596"/>
              <a:gd name="connsiteY19" fmla="*/ 1574 h 10000"/>
              <a:gd name="connsiteX20" fmla="*/ 4989 w 9596"/>
              <a:gd name="connsiteY20" fmla="*/ 1272 h 10000"/>
              <a:gd name="connsiteX21" fmla="*/ 5472 w 9596"/>
              <a:gd name="connsiteY21" fmla="*/ 968 h 10000"/>
              <a:gd name="connsiteX22" fmla="*/ 5981 w 9596"/>
              <a:gd name="connsiteY22" fmla="*/ 714 h 10000"/>
              <a:gd name="connsiteX23" fmla="*/ 6254 w 9596"/>
              <a:gd name="connsiteY23" fmla="*/ 606 h 10000"/>
              <a:gd name="connsiteX24" fmla="*/ 7141 w 9596"/>
              <a:gd name="connsiteY24" fmla="*/ 326 h 10000"/>
              <a:gd name="connsiteX25" fmla="*/ 7450 w 9596"/>
              <a:gd name="connsiteY25" fmla="*/ 254 h 10000"/>
              <a:gd name="connsiteX26" fmla="*/ 7781 w 9596"/>
              <a:gd name="connsiteY26" fmla="*/ 181 h 10000"/>
              <a:gd name="connsiteX27" fmla="*/ 8111 w 9596"/>
              <a:gd name="connsiteY27" fmla="*/ 121 h 10000"/>
              <a:gd name="connsiteX28" fmla="*/ 8462 w 9596"/>
              <a:gd name="connsiteY28" fmla="*/ 73 h 10000"/>
              <a:gd name="connsiteX29" fmla="*/ 8835 w 9596"/>
              <a:gd name="connsiteY29" fmla="*/ 48 h 10000"/>
              <a:gd name="connsiteX30" fmla="*/ 9208 w 9596"/>
              <a:gd name="connsiteY30" fmla="*/ 24 h 10000"/>
              <a:gd name="connsiteX31" fmla="*/ 9596 w 9596"/>
              <a:gd name="connsiteY31" fmla="*/ 0 h 10000"/>
              <a:gd name="connsiteX0" fmla="*/ 0 w 9596"/>
              <a:gd name="connsiteY0" fmla="*/ 9976 h 9976"/>
              <a:gd name="connsiteX1" fmla="*/ 22 w 9596"/>
              <a:gd name="connsiteY1" fmla="*/ 9843 h 9976"/>
              <a:gd name="connsiteX2" fmla="*/ 104 w 9596"/>
              <a:gd name="connsiteY2" fmla="*/ 9467 h 9976"/>
              <a:gd name="connsiteX3" fmla="*/ 241 w 9596"/>
              <a:gd name="connsiteY3" fmla="*/ 8899 h 9976"/>
              <a:gd name="connsiteX4" fmla="*/ 459 w 9596"/>
              <a:gd name="connsiteY4" fmla="*/ 8148 h 9976"/>
              <a:gd name="connsiteX5" fmla="*/ 596 w 9596"/>
              <a:gd name="connsiteY5" fmla="*/ 7736 h 9976"/>
              <a:gd name="connsiteX6" fmla="*/ 754 w 9596"/>
              <a:gd name="connsiteY6" fmla="*/ 7301 h 9976"/>
              <a:gd name="connsiteX7" fmla="*/ 929 w 9596"/>
              <a:gd name="connsiteY7" fmla="*/ 6852 h 9976"/>
              <a:gd name="connsiteX8" fmla="*/ 1127 w 9596"/>
              <a:gd name="connsiteY8" fmla="*/ 6369 h 9976"/>
              <a:gd name="connsiteX9" fmla="*/ 1351 w 9596"/>
              <a:gd name="connsiteY9" fmla="*/ 5884 h 9976"/>
              <a:gd name="connsiteX10" fmla="*/ 1602 w 9596"/>
              <a:gd name="connsiteY10" fmla="*/ 5400 h 9976"/>
              <a:gd name="connsiteX11" fmla="*/ 1870 w 9596"/>
              <a:gd name="connsiteY11" fmla="*/ 4903 h 9976"/>
              <a:gd name="connsiteX12" fmla="*/ 2165 w 9596"/>
              <a:gd name="connsiteY12" fmla="*/ 4443 h 9976"/>
              <a:gd name="connsiteX13" fmla="*/ 2476 w 9596"/>
              <a:gd name="connsiteY13" fmla="*/ 3983 h 9976"/>
              <a:gd name="connsiteX14" fmla="*/ 2804 w 9596"/>
              <a:gd name="connsiteY14" fmla="*/ 3523 h 9976"/>
              <a:gd name="connsiteX15" fmla="*/ 3149 w 9596"/>
              <a:gd name="connsiteY15" fmla="*/ 3076 h 9976"/>
              <a:gd name="connsiteX16" fmla="*/ 3516 w 9596"/>
              <a:gd name="connsiteY16" fmla="*/ 2663 h 9976"/>
              <a:gd name="connsiteX17" fmla="*/ 3893 w 9596"/>
              <a:gd name="connsiteY17" fmla="*/ 2264 h 9976"/>
              <a:gd name="connsiteX18" fmla="*/ 4298 w 9596"/>
              <a:gd name="connsiteY18" fmla="*/ 1901 h 9976"/>
              <a:gd name="connsiteX19" fmla="*/ 4739 w 9596"/>
              <a:gd name="connsiteY19" fmla="*/ 1550 h 9976"/>
              <a:gd name="connsiteX20" fmla="*/ 5199 w 9596"/>
              <a:gd name="connsiteY20" fmla="*/ 1248 h 9976"/>
              <a:gd name="connsiteX21" fmla="*/ 5702 w 9596"/>
              <a:gd name="connsiteY21" fmla="*/ 944 h 9976"/>
              <a:gd name="connsiteX22" fmla="*/ 6233 w 9596"/>
              <a:gd name="connsiteY22" fmla="*/ 690 h 9976"/>
              <a:gd name="connsiteX23" fmla="*/ 6517 w 9596"/>
              <a:gd name="connsiteY23" fmla="*/ 582 h 9976"/>
              <a:gd name="connsiteX24" fmla="*/ 7442 w 9596"/>
              <a:gd name="connsiteY24" fmla="*/ 302 h 9976"/>
              <a:gd name="connsiteX25" fmla="*/ 7764 w 9596"/>
              <a:gd name="connsiteY25" fmla="*/ 230 h 9976"/>
              <a:gd name="connsiteX26" fmla="*/ 8109 w 9596"/>
              <a:gd name="connsiteY26" fmla="*/ 157 h 9976"/>
              <a:gd name="connsiteX27" fmla="*/ 8452 w 9596"/>
              <a:gd name="connsiteY27" fmla="*/ 97 h 9976"/>
              <a:gd name="connsiteX28" fmla="*/ 8818 w 9596"/>
              <a:gd name="connsiteY28" fmla="*/ 49 h 9976"/>
              <a:gd name="connsiteX29" fmla="*/ 9207 w 9596"/>
              <a:gd name="connsiteY29" fmla="*/ 24 h 9976"/>
              <a:gd name="connsiteX30" fmla="*/ 9596 w 9596"/>
              <a:gd name="connsiteY30" fmla="*/ 0 h 9976"/>
              <a:gd name="connsiteX0" fmla="*/ 0 w 9595"/>
              <a:gd name="connsiteY0" fmla="*/ 9976 h 9976"/>
              <a:gd name="connsiteX1" fmla="*/ 23 w 9595"/>
              <a:gd name="connsiteY1" fmla="*/ 9843 h 9976"/>
              <a:gd name="connsiteX2" fmla="*/ 108 w 9595"/>
              <a:gd name="connsiteY2" fmla="*/ 9466 h 9976"/>
              <a:gd name="connsiteX3" fmla="*/ 251 w 9595"/>
              <a:gd name="connsiteY3" fmla="*/ 8896 h 9976"/>
              <a:gd name="connsiteX4" fmla="*/ 478 w 9595"/>
              <a:gd name="connsiteY4" fmla="*/ 8144 h 9976"/>
              <a:gd name="connsiteX5" fmla="*/ 621 w 9595"/>
              <a:gd name="connsiteY5" fmla="*/ 7731 h 9976"/>
              <a:gd name="connsiteX6" fmla="*/ 786 w 9595"/>
              <a:gd name="connsiteY6" fmla="*/ 7295 h 9976"/>
              <a:gd name="connsiteX7" fmla="*/ 968 w 9595"/>
              <a:gd name="connsiteY7" fmla="*/ 6844 h 9976"/>
              <a:gd name="connsiteX8" fmla="*/ 1174 w 9595"/>
              <a:gd name="connsiteY8" fmla="*/ 6360 h 9976"/>
              <a:gd name="connsiteX9" fmla="*/ 1408 w 9595"/>
              <a:gd name="connsiteY9" fmla="*/ 5874 h 9976"/>
              <a:gd name="connsiteX10" fmla="*/ 1669 w 9595"/>
              <a:gd name="connsiteY10" fmla="*/ 5389 h 9976"/>
              <a:gd name="connsiteX11" fmla="*/ 1949 w 9595"/>
              <a:gd name="connsiteY11" fmla="*/ 4891 h 9976"/>
              <a:gd name="connsiteX12" fmla="*/ 2256 w 9595"/>
              <a:gd name="connsiteY12" fmla="*/ 4430 h 9976"/>
              <a:gd name="connsiteX13" fmla="*/ 2580 w 9595"/>
              <a:gd name="connsiteY13" fmla="*/ 3969 h 9976"/>
              <a:gd name="connsiteX14" fmla="*/ 2922 w 9595"/>
              <a:gd name="connsiteY14" fmla="*/ 3507 h 9976"/>
              <a:gd name="connsiteX15" fmla="*/ 3282 w 9595"/>
              <a:gd name="connsiteY15" fmla="*/ 3059 h 9976"/>
              <a:gd name="connsiteX16" fmla="*/ 3664 w 9595"/>
              <a:gd name="connsiteY16" fmla="*/ 2645 h 9976"/>
              <a:gd name="connsiteX17" fmla="*/ 4057 w 9595"/>
              <a:gd name="connsiteY17" fmla="*/ 2245 h 9976"/>
              <a:gd name="connsiteX18" fmla="*/ 4479 w 9595"/>
              <a:gd name="connsiteY18" fmla="*/ 1882 h 9976"/>
              <a:gd name="connsiteX19" fmla="*/ 4939 w 9595"/>
              <a:gd name="connsiteY19" fmla="*/ 1530 h 9976"/>
              <a:gd name="connsiteX20" fmla="*/ 5418 w 9595"/>
              <a:gd name="connsiteY20" fmla="*/ 1227 h 9976"/>
              <a:gd name="connsiteX21" fmla="*/ 5942 w 9595"/>
              <a:gd name="connsiteY21" fmla="*/ 922 h 9976"/>
              <a:gd name="connsiteX22" fmla="*/ 6495 w 9595"/>
              <a:gd name="connsiteY22" fmla="*/ 668 h 9976"/>
              <a:gd name="connsiteX23" fmla="*/ 6791 w 9595"/>
              <a:gd name="connsiteY23" fmla="*/ 559 h 9976"/>
              <a:gd name="connsiteX24" fmla="*/ 7755 w 9595"/>
              <a:gd name="connsiteY24" fmla="*/ 279 h 9976"/>
              <a:gd name="connsiteX25" fmla="*/ 8091 w 9595"/>
              <a:gd name="connsiteY25" fmla="*/ 207 h 9976"/>
              <a:gd name="connsiteX26" fmla="*/ 8450 w 9595"/>
              <a:gd name="connsiteY26" fmla="*/ 133 h 9976"/>
              <a:gd name="connsiteX27" fmla="*/ 8808 w 9595"/>
              <a:gd name="connsiteY27" fmla="*/ 73 h 9976"/>
              <a:gd name="connsiteX28" fmla="*/ 9189 w 9595"/>
              <a:gd name="connsiteY28" fmla="*/ 25 h 9976"/>
              <a:gd name="connsiteX29" fmla="*/ 9595 w 9595"/>
              <a:gd name="connsiteY29" fmla="*/ 0 h 9976"/>
              <a:gd name="connsiteX0" fmla="*/ 0 w 9577"/>
              <a:gd name="connsiteY0" fmla="*/ 9975 h 9975"/>
              <a:gd name="connsiteX1" fmla="*/ 24 w 9577"/>
              <a:gd name="connsiteY1" fmla="*/ 9842 h 9975"/>
              <a:gd name="connsiteX2" fmla="*/ 113 w 9577"/>
              <a:gd name="connsiteY2" fmla="*/ 9464 h 9975"/>
              <a:gd name="connsiteX3" fmla="*/ 262 w 9577"/>
              <a:gd name="connsiteY3" fmla="*/ 8892 h 9975"/>
              <a:gd name="connsiteX4" fmla="*/ 498 w 9577"/>
              <a:gd name="connsiteY4" fmla="*/ 8139 h 9975"/>
              <a:gd name="connsiteX5" fmla="*/ 647 w 9577"/>
              <a:gd name="connsiteY5" fmla="*/ 7725 h 9975"/>
              <a:gd name="connsiteX6" fmla="*/ 819 w 9577"/>
              <a:gd name="connsiteY6" fmla="*/ 7288 h 9975"/>
              <a:gd name="connsiteX7" fmla="*/ 1009 w 9577"/>
              <a:gd name="connsiteY7" fmla="*/ 6835 h 9975"/>
              <a:gd name="connsiteX8" fmla="*/ 1224 w 9577"/>
              <a:gd name="connsiteY8" fmla="*/ 6350 h 9975"/>
              <a:gd name="connsiteX9" fmla="*/ 1467 w 9577"/>
              <a:gd name="connsiteY9" fmla="*/ 5863 h 9975"/>
              <a:gd name="connsiteX10" fmla="*/ 1739 w 9577"/>
              <a:gd name="connsiteY10" fmla="*/ 5377 h 9975"/>
              <a:gd name="connsiteX11" fmla="*/ 2031 w 9577"/>
              <a:gd name="connsiteY11" fmla="*/ 4878 h 9975"/>
              <a:gd name="connsiteX12" fmla="*/ 2351 w 9577"/>
              <a:gd name="connsiteY12" fmla="*/ 4416 h 9975"/>
              <a:gd name="connsiteX13" fmla="*/ 2689 w 9577"/>
              <a:gd name="connsiteY13" fmla="*/ 3954 h 9975"/>
              <a:gd name="connsiteX14" fmla="*/ 3045 w 9577"/>
              <a:gd name="connsiteY14" fmla="*/ 3490 h 9975"/>
              <a:gd name="connsiteX15" fmla="*/ 3421 w 9577"/>
              <a:gd name="connsiteY15" fmla="*/ 3041 h 9975"/>
              <a:gd name="connsiteX16" fmla="*/ 3819 w 9577"/>
              <a:gd name="connsiteY16" fmla="*/ 2626 h 9975"/>
              <a:gd name="connsiteX17" fmla="*/ 4228 w 9577"/>
              <a:gd name="connsiteY17" fmla="*/ 2225 h 9975"/>
              <a:gd name="connsiteX18" fmla="*/ 4668 w 9577"/>
              <a:gd name="connsiteY18" fmla="*/ 1862 h 9975"/>
              <a:gd name="connsiteX19" fmla="*/ 5147 w 9577"/>
              <a:gd name="connsiteY19" fmla="*/ 1509 h 9975"/>
              <a:gd name="connsiteX20" fmla="*/ 5647 w 9577"/>
              <a:gd name="connsiteY20" fmla="*/ 1205 h 9975"/>
              <a:gd name="connsiteX21" fmla="*/ 6193 w 9577"/>
              <a:gd name="connsiteY21" fmla="*/ 899 h 9975"/>
              <a:gd name="connsiteX22" fmla="*/ 6769 w 9577"/>
              <a:gd name="connsiteY22" fmla="*/ 645 h 9975"/>
              <a:gd name="connsiteX23" fmla="*/ 7078 w 9577"/>
              <a:gd name="connsiteY23" fmla="*/ 535 h 9975"/>
              <a:gd name="connsiteX24" fmla="*/ 8082 w 9577"/>
              <a:gd name="connsiteY24" fmla="*/ 255 h 9975"/>
              <a:gd name="connsiteX25" fmla="*/ 8433 w 9577"/>
              <a:gd name="connsiteY25" fmla="*/ 182 h 9975"/>
              <a:gd name="connsiteX26" fmla="*/ 8807 w 9577"/>
              <a:gd name="connsiteY26" fmla="*/ 108 h 9975"/>
              <a:gd name="connsiteX27" fmla="*/ 9180 w 9577"/>
              <a:gd name="connsiteY27" fmla="*/ 48 h 9975"/>
              <a:gd name="connsiteX28" fmla="*/ 9577 w 9577"/>
              <a:gd name="connsiteY28" fmla="*/ 0 h 9975"/>
              <a:gd name="connsiteX0" fmla="*/ 0 w 9585"/>
              <a:gd name="connsiteY0" fmla="*/ 9952 h 9952"/>
              <a:gd name="connsiteX1" fmla="*/ 25 w 9585"/>
              <a:gd name="connsiteY1" fmla="*/ 9819 h 9952"/>
              <a:gd name="connsiteX2" fmla="*/ 118 w 9585"/>
              <a:gd name="connsiteY2" fmla="*/ 9440 h 9952"/>
              <a:gd name="connsiteX3" fmla="*/ 274 w 9585"/>
              <a:gd name="connsiteY3" fmla="*/ 8866 h 9952"/>
              <a:gd name="connsiteX4" fmla="*/ 520 w 9585"/>
              <a:gd name="connsiteY4" fmla="*/ 8111 h 9952"/>
              <a:gd name="connsiteX5" fmla="*/ 676 w 9585"/>
              <a:gd name="connsiteY5" fmla="*/ 7696 h 9952"/>
              <a:gd name="connsiteX6" fmla="*/ 855 w 9585"/>
              <a:gd name="connsiteY6" fmla="*/ 7258 h 9952"/>
              <a:gd name="connsiteX7" fmla="*/ 1054 w 9585"/>
              <a:gd name="connsiteY7" fmla="*/ 6804 h 9952"/>
              <a:gd name="connsiteX8" fmla="*/ 1278 w 9585"/>
              <a:gd name="connsiteY8" fmla="*/ 6318 h 9952"/>
              <a:gd name="connsiteX9" fmla="*/ 1532 w 9585"/>
              <a:gd name="connsiteY9" fmla="*/ 5830 h 9952"/>
              <a:gd name="connsiteX10" fmla="*/ 1816 w 9585"/>
              <a:gd name="connsiteY10" fmla="*/ 5342 h 9952"/>
              <a:gd name="connsiteX11" fmla="*/ 2121 w 9585"/>
              <a:gd name="connsiteY11" fmla="*/ 4842 h 9952"/>
              <a:gd name="connsiteX12" fmla="*/ 2455 w 9585"/>
              <a:gd name="connsiteY12" fmla="*/ 4379 h 9952"/>
              <a:gd name="connsiteX13" fmla="*/ 2808 w 9585"/>
              <a:gd name="connsiteY13" fmla="*/ 3916 h 9952"/>
              <a:gd name="connsiteX14" fmla="*/ 3179 w 9585"/>
              <a:gd name="connsiteY14" fmla="*/ 3451 h 9952"/>
              <a:gd name="connsiteX15" fmla="*/ 3572 w 9585"/>
              <a:gd name="connsiteY15" fmla="*/ 3001 h 9952"/>
              <a:gd name="connsiteX16" fmla="*/ 3988 w 9585"/>
              <a:gd name="connsiteY16" fmla="*/ 2585 h 9952"/>
              <a:gd name="connsiteX17" fmla="*/ 4415 w 9585"/>
              <a:gd name="connsiteY17" fmla="*/ 2183 h 9952"/>
              <a:gd name="connsiteX18" fmla="*/ 4874 w 9585"/>
              <a:gd name="connsiteY18" fmla="*/ 1819 h 9952"/>
              <a:gd name="connsiteX19" fmla="*/ 5374 w 9585"/>
              <a:gd name="connsiteY19" fmla="*/ 1465 h 9952"/>
              <a:gd name="connsiteX20" fmla="*/ 5896 w 9585"/>
              <a:gd name="connsiteY20" fmla="*/ 1160 h 9952"/>
              <a:gd name="connsiteX21" fmla="*/ 6467 w 9585"/>
              <a:gd name="connsiteY21" fmla="*/ 853 h 9952"/>
              <a:gd name="connsiteX22" fmla="*/ 7068 w 9585"/>
              <a:gd name="connsiteY22" fmla="*/ 599 h 9952"/>
              <a:gd name="connsiteX23" fmla="*/ 7391 w 9585"/>
              <a:gd name="connsiteY23" fmla="*/ 488 h 9952"/>
              <a:gd name="connsiteX24" fmla="*/ 8439 w 9585"/>
              <a:gd name="connsiteY24" fmla="*/ 208 h 9952"/>
              <a:gd name="connsiteX25" fmla="*/ 8805 w 9585"/>
              <a:gd name="connsiteY25" fmla="*/ 134 h 9952"/>
              <a:gd name="connsiteX26" fmla="*/ 9196 w 9585"/>
              <a:gd name="connsiteY26" fmla="*/ 60 h 9952"/>
              <a:gd name="connsiteX27" fmla="*/ 9585 w 9585"/>
              <a:gd name="connsiteY27" fmla="*/ 0 h 9952"/>
              <a:gd name="connsiteX0" fmla="*/ 0 w 9594"/>
              <a:gd name="connsiteY0" fmla="*/ 9940 h 9940"/>
              <a:gd name="connsiteX1" fmla="*/ 26 w 9594"/>
              <a:gd name="connsiteY1" fmla="*/ 9806 h 9940"/>
              <a:gd name="connsiteX2" fmla="*/ 123 w 9594"/>
              <a:gd name="connsiteY2" fmla="*/ 9426 h 9940"/>
              <a:gd name="connsiteX3" fmla="*/ 286 w 9594"/>
              <a:gd name="connsiteY3" fmla="*/ 8849 h 9940"/>
              <a:gd name="connsiteX4" fmla="*/ 543 w 9594"/>
              <a:gd name="connsiteY4" fmla="*/ 8090 h 9940"/>
              <a:gd name="connsiteX5" fmla="*/ 705 w 9594"/>
              <a:gd name="connsiteY5" fmla="*/ 7673 h 9940"/>
              <a:gd name="connsiteX6" fmla="*/ 892 w 9594"/>
              <a:gd name="connsiteY6" fmla="*/ 7233 h 9940"/>
              <a:gd name="connsiteX7" fmla="*/ 1100 w 9594"/>
              <a:gd name="connsiteY7" fmla="*/ 6777 h 9940"/>
              <a:gd name="connsiteX8" fmla="*/ 1333 w 9594"/>
              <a:gd name="connsiteY8" fmla="*/ 6288 h 9940"/>
              <a:gd name="connsiteX9" fmla="*/ 1598 w 9594"/>
              <a:gd name="connsiteY9" fmla="*/ 5798 h 9940"/>
              <a:gd name="connsiteX10" fmla="*/ 1895 w 9594"/>
              <a:gd name="connsiteY10" fmla="*/ 5308 h 9940"/>
              <a:gd name="connsiteX11" fmla="*/ 2213 w 9594"/>
              <a:gd name="connsiteY11" fmla="*/ 4805 h 9940"/>
              <a:gd name="connsiteX12" fmla="*/ 2561 w 9594"/>
              <a:gd name="connsiteY12" fmla="*/ 4340 h 9940"/>
              <a:gd name="connsiteX13" fmla="*/ 2930 w 9594"/>
              <a:gd name="connsiteY13" fmla="*/ 3875 h 9940"/>
              <a:gd name="connsiteX14" fmla="*/ 3317 w 9594"/>
              <a:gd name="connsiteY14" fmla="*/ 3408 h 9940"/>
              <a:gd name="connsiteX15" fmla="*/ 3727 w 9594"/>
              <a:gd name="connsiteY15" fmla="*/ 2955 h 9940"/>
              <a:gd name="connsiteX16" fmla="*/ 4161 w 9594"/>
              <a:gd name="connsiteY16" fmla="*/ 2537 h 9940"/>
              <a:gd name="connsiteX17" fmla="*/ 4606 w 9594"/>
              <a:gd name="connsiteY17" fmla="*/ 2134 h 9940"/>
              <a:gd name="connsiteX18" fmla="*/ 5085 w 9594"/>
              <a:gd name="connsiteY18" fmla="*/ 1768 h 9940"/>
              <a:gd name="connsiteX19" fmla="*/ 5607 w 9594"/>
              <a:gd name="connsiteY19" fmla="*/ 1412 h 9940"/>
              <a:gd name="connsiteX20" fmla="*/ 6151 w 9594"/>
              <a:gd name="connsiteY20" fmla="*/ 1106 h 9940"/>
              <a:gd name="connsiteX21" fmla="*/ 6747 w 9594"/>
              <a:gd name="connsiteY21" fmla="*/ 797 h 9940"/>
              <a:gd name="connsiteX22" fmla="*/ 7374 w 9594"/>
              <a:gd name="connsiteY22" fmla="*/ 542 h 9940"/>
              <a:gd name="connsiteX23" fmla="*/ 7711 w 9594"/>
              <a:gd name="connsiteY23" fmla="*/ 430 h 9940"/>
              <a:gd name="connsiteX24" fmla="*/ 8804 w 9594"/>
              <a:gd name="connsiteY24" fmla="*/ 149 h 9940"/>
              <a:gd name="connsiteX25" fmla="*/ 9186 w 9594"/>
              <a:gd name="connsiteY25" fmla="*/ 75 h 9940"/>
              <a:gd name="connsiteX26" fmla="*/ 9594 w 9594"/>
              <a:gd name="connsiteY26" fmla="*/ 0 h 9940"/>
              <a:gd name="connsiteX0" fmla="*/ 0 w 9575"/>
              <a:gd name="connsiteY0" fmla="*/ 9925 h 9925"/>
              <a:gd name="connsiteX1" fmla="*/ 27 w 9575"/>
              <a:gd name="connsiteY1" fmla="*/ 9790 h 9925"/>
              <a:gd name="connsiteX2" fmla="*/ 128 w 9575"/>
              <a:gd name="connsiteY2" fmla="*/ 9408 h 9925"/>
              <a:gd name="connsiteX3" fmla="*/ 298 w 9575"/>
              <a:gd name="connsiteY3" fmla="*/ 8827 h 9925"/>
              <a:gd name="connsiteX4" fmla="*/ 566 w 9575"/>
              <a:gd name="connsiteY4" fmla="*/ 8064 h 9925"/>
              <a:gd name="connsiteX5" fmla="*/ 735 w 9575"/>
              <a:gd name="connsiteY5" fmla="*/ 7644 h 9925"/>
              <a:gd name="connsiteX6" fmla="*/ 930 w 9575"/>
              <a:gd name="connsiteY6" fmla="*/ 7202 h 9925"/>
              <a:gd name="connsiteX7" fmla="*/ 1147 w 9575"/>
              <a:gd name="connsiteY7" fmla="*/ 6743 h 9925"/>
              <a:gd name="connsiteX8" fmla="*/ 1389 w 9575"/>
              <a:gd name="connsiteY8" fmla="*/ 6251 h 9925"/>
              <a:gd name="connsiteX9" fmla="*/ 1666 w 9575"/>
              <a:gd name="connsiteY9" fmla="*/ 5758 h 9925"/>
              <a:gd name="connsiteX10" fmla="*/ 1975 w 9575"/>
              <a:gd name="connsiteY10" fmla="*/ 5265 h 9925"/>
              <a:gd name="connsiteX11" fmla="*/ 2307 w 9575"/>
              <a:gd name="connsiteY11" fmla="*/ 4759 h 9925"/>
              <a:gd name="connsiteX12" fmla="*/ 2669 w 9575"/>
              <a:gd name="connsiteY12" fmla="*/ 4291 h 9925"/>
              <a:gd name="connsiteX13" fmla="*/ 3054 w 9575"/>
              <a:gd name="connsiteY13" fmla="*/ 3823 h 9925"/>
              <a:gd name="connsiteX14" fmla="*/ 3457 w 9575"/>
              <a:gd name="connsiteY14" fmla="*/ 3354 h 9925"/>
              <a:gd name="connsiteX15" fmla="*/ 3885 w 9575"/>
              <a:gd name="connsiteY15" fmla="*/ 2898 h 9925"/>
              <a:gd name="connsiteX16" fmla="*/ 4337 w 9575"/>
              <a:gd name="connsiteY16" fmla="*/ 2477 h 9925"/>
              <a:gd name="connsiteX17" fmla="*/ 4801 w 9575"/>
              <a:gd name="connsiteY17" fmla="*/ 2072 h 9925"/>
              <a:gd name="connsiteX18" fmla="*/ 5300 w 9575"/>
              <a:gd name="connsiteY18" fmla="*/ 1704 h 9925"/>
              <a:gd name="connsiteX19" fmla="*/ 5844 w 9575"/>
              <a:gd name="connsiteY19" fmla="*/ 1346 h 9925"/>
              <a:gd name="connsiteX20" fmla="*/ 6411 w 9575"/>
              <a:gd name="connsiteY20" fmla="*/ 1038 h 9925"/>
              <a:gd name="connsiteX21" fmla="*/ 7033 w 9575"/>
              <a:gd name="connsiteY21" fmla="*/ 727 h 9925"/>
              <a:gd name="connsiteX22" fmla="*/ 7686 w 9575"/>
              <a:gd name="connsiteY22" fmla="*/ 470 h 9925"/>
              <a:gd name="connsiteX23" fmla="*/ 8037 w 9575"/>
              <a:gd name="connsiteY23" fmla="*/ 358 h 9925"/>
              <a:gd name="connsiteX24" fmla="*/ 9177 w 9575"/>
              <a:gd name="connsiteY24" fmla="*/ 75 h 9925"/>
              <a:gd name="connsiteX25" fmla="*/ 9575 w 9575"/>
              <a:gd name="connsiteY25" fmla="*/ 0 h 9925"/>
              <a:gd name="connsiteX0" fmla="*/ 0 w 9584"/>
              <a:gd name="connsiteY0" fmla="*/ 9924 h 9924"/>
              <a:gd name="connsiteX1" fmla="*/ 28 w 9584"/>
              <a:gd name="connsiteY1" fmla="*/ 9788 h 9924"/>
              <a:gd name="connsiteX2" fmla="*/ 134 w 9584"/>
              <a:gd name="connsiteY2" fmla="*/ 9403 h 9924"/>
              <a:gd name="connsiteX3" fmla="*/ 311 w 9584"/>
              <a:gd name="connsiteY3" fmla="*/ 8818 h 9924"/>
              <a:gd name="connsiteX4" fmla="*/ 591 w 9584"/>
              <a:gd name="connsiteY4" fmla="*/ 8049 h 9924"/>
              <a:gd name="connsiteX5" fmla="*/ 768 w 9584"/>
              <a:gd name="connsiteY5" fmla="*/ 7626 h 9924"/>
              <a:gd name="connsiteX6" fmla="*/ 971 w 9584"/>
              <a:gd name="connsiteY6" fmla="*/ 7180 h 9924"/>
              <a:gd name="connsiteX7" fmla="*/ 1198 w 9584"/>
              <a:gd name="connsiteY7" fmla="*/ 6718 h 9924"/>
              <a:gd name="connsiteX8" fmla="*/ 1451 w 9584"/>
              <a:gd name="connsiteY8" fmla="*/ 6222 h 9924"/>
              <a:gd name="connsiteX9" fmla="*/ 1740 w 9584"/>
              <a:gd name="connsiteY9" fmla="*/ 5726 h 9924"/>
              <a:gd name="connsiteX10" fmla="*/ 2063 w 9584"/>
              <a:gd name="connsiteY10" fmla="*/ 5229 h 9924"/>
              <a:gd name="connsiteX11" fmla="*/ 2409 w 9584"/>
              <a:gd name="connsiteY11" fmla="*/ 4719 h 9924"/>
              <a:gd name="connsiteX12" fmla="*/ 2787 w 9584"/>
              <a:gd name="connsiteY12" fmla="*/ 4247 h 9924"/>
              <a:gd name="connsiteX13" fmla="*/ 3190 w 9584"/>
              <a:gd name="connsiteY13" fmla="*/ 3776 h 9924"/>
              <a:gd name="connsiteX14" fmla="*/ 3610 w 9584"/>
              <a:gd name="connsiteY14" fmla="*/ 3303 h 9924"/>
              <a:gd name="connsiteX15" fmla="*/ 4057 w 9584"/>
              <a:gd name="connsiteY15" fmla="*/ 2844 h 9924"/>
              <a:gd name="connsiteX16" fmla="*/ 4530 w 9584"/>
              <a:gd name="connsiteY16" fmla="*/ 2420 h 9924"/>
              <a:gd name="connsiteX17" fmla="*/ 5014 w 9584"/>
              <a:gd name="connsiteY17" fmla="*/ 2012 h 9924"/>
              <a:gd name="connsiteX18" fmla="*/ 5535 w 9584"/>
              <a:gd name="connsiteY18" fmla="*/ 1641 h 9924"/>
              <a:gd name="connsiteX19" fmla="*/ 6103 w 9584"/>
              <a:gd name="connsiteY19" fmla="*/ 1280 h 9924"/>
              <a:gd name="connsiteX20" fmla="*/ 6696 w 9584"/>
              <a:gd name="connsiteY20" fmla="*/ 970 h 9924"/>
              <a:gd name="connsiteX21" fmla="*/ 7345 w 9584"/>
              <a:gd name="connsiteY21" fmla="*/ 656 h 9924"/>
              <a:gd name="connsiteX22" fmla="*/ 8027 w 9584"/>
              <a:gd name="connsiteY22" fmla="*/ 398 h 9924"/>
              <a:gd name="connsiteX23" fmla="*/ 8394 w 9584"/>
              <a:gd name="connsiteY23" fmla="*/ 285 h 9924"/>
              <a:gd name="connsiteX24" fmla="*/ 9584 w 9584"/>
              <a:gd name="connsiteY24" fmla="*/ 0 h 9924"/>
              <a:gd name="connsiteX0" fmla="*/ 0 w 8758"/>
              <a:gd name="connsiteY0" fmla="*/ 9713 h 9713"/>
              <a:gd name="connsiteX1" fmla="*/ 29 w 8758"/>
              <a:gd name="connsiteY1" fmla="*/ 9576 h 9713"/>
              <a:gd name="connsiteX2" fmla="*/ 140 w 8758"/>
              <a:gd name="connsiteY2" fmla="*/ 9188 h 9713"/>
              <a:gd name="connsiteX3" fmla="*/ 324 w 8758"/>
              <a:gd name="connsiteY3" fmla="*/ 8599 h 9713"/>
              <a:gd name="connsiteX4" fmla="*/ 617 w 8758"/>
              <a:gd name="connsiteY4" fmla="*/ 7824 h 9713"/>
              <a:gd name="connsiteX5" fmla="*/ 801 w 8758"/>
              <a:gd name="connsiteY5" fmla="*/ 7397 h 9713"/>
              <a:gd name="connsiteX6" fmla="*/ 1013 w 8758"/>
              <a:gd name="connsiteY6" fmla="*/ 6948 h 9713"/>
              <a:gd name="connsiteX7" fmla="*/ 1250 w 8758"/>
              <a:gd name="connsiteY7" fmla="*/ 6482 h 9713"/>
              <a:gd name="connsiteX8" fmla="*/ 1514 w 8758"/>
              <a:gd name="connsiteY8" fmla="*/ 5983 h 9713"/>
              <a:gd name="connsiteX9" fmla="*/ 1816 w 8758"/>
              <a:gd name="connsiteY9" fmla="*/ 5483 h 9713"/>
              <a:gd name="connsiteX10" fmla="*/ 2153 w 8758"/>
              <a:gd name="connsiteY10" fmla="*/ 4982 h 9713"/>
              <a:gd name="connsiteX11" fmla="*/ 2514 w 8758"/>
              <a:gd name="connsiteY11" fmla="*/ 4468 h 9713"/>
              <a:gd name="connsiteX12" fmla="*/ 2908 w 8758"/>
              <a:gd name="connsiteY12" fmla="*/ 3993 h 9713"/>
              <a:gd name="connsiteX13" fmla="*/ 3328 w 8758"/>
              <a:gd name="connsiteY13" fmla="*/ 3518 h 9713"/>
              <a:gd name="connsiteX14" fmla="*/ 3767 w 8758"/>
              <a:gd name="connsiteY14" fmla="*/ 3041 h 9713"/>
              <a:gd name="connsiteX15" fmla="*/ 4233 w 8758"/>
              <a:gd name="connsiteY15" fmla="*/ 2579 h 9713"/>
              <a:gd name="connsiteX16" fmla="*/ 4727 w 8758"/>
              <a:gd name="connsiteY16" fmla="*/ 2152 h 9713"/>
              <a:gd name="connsiteX17" fmla="*/ 5232 w 8758"/>
              <a:gd name="connsiteY17" fmla="*/ 1740 h 9713"/>
              <a:gd name="connsiteX18" fmla="*/ 5775 w 8758"/>
              <a:gd name="connsiteY18" fmla="*/ 1367 h 9713"/>
              <a:gd name="connsiteX19" fmla="*/ 6368 w 8758"/>
              <a:gd name="connsiteY19" fmla="*/ 1003 h 9713"/>
              <a:gd name="connsiteX20" fmla="*/ 6987 w 8758"/>
              <a:gd name="connsiteY20" fmla="*/ 690 h 9713"/>
              <a:gd name="connsiteX21" fmla="*/ 7664 w 8758"/>
              <a:gd name="connsiteY21" fmla="*/ 374 h 9713"/>
              <a:gd name="connsiteX22" fmla="*/ 8375 w 8758"/>
              <a:gd name="connsiteY22" fmla="*/ 114 h 9713"/>
              <a:gd name="connsiteX23" fmla="*/ 8758 w 8758"/>
              <a:gd name="connsiteY23" fmla="*/ 0 h 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58" h="9713">
                <a:moveTo>
                  <a:pt x="0" y="9713"/>
                </a:moveTo>
                <a:cubicBezTo>
                  <a:pt x="7" y="9669"/>
                  <a:pt x="22" y="9621"/>
                  <a:pt x="29" y="9576"/>
                </a:cubicBezTo>
                <a:cubicBezTo>
                  <a:pt x="65" y="9445"/>
                  <a:pt x="103" y="9317"/>
                  <a:pt x="140" y="9188"/>
                </a:cubicBezTo>
                <a:cubicBezTo>
                  <a:pt x="200" y="8992"/>
                  <a:pt x="263" y="8796"/>
                  <a:pt x="324" y="8599"/>
                </a:cubicBezTo>
                <a:cubicBezTo>
                  <a:pt x="423" y="8341"/>
                  <a:pt x="519" y="8082"/>
                  <a:pt x="617" y="7824"/>
                </a:cubicBezTo>
                <a:cubicBezTo>
                  <a:pt x="678" y="7681"/>
                  <a:pt x="739" y="7539"/>
                  <a:pt x="801" y="7397"/>
                </a:cubicBezTo>
                <a:cubicBezTo>
                  <a:pt x="873" y="7247"/>
                  <a:pt x="941" y="7099"/>
                  <a:pt x="1013" y="6948"/>
                </a:cubicBezTo>
                <a:cubicBezTo>
                  <a:pt x="1093" y="6793"/>
                  <a:pt x="1171" y="6639"/>
                  <a:pt x="1250" y="6482"/>
                </a:cubicBezTo>
                <a:lnTo>
                  <a:pt x="1514" y="5983"/>
                </a:lnTo>
                <a:lnTo>
                  <a:pt x="1816" y="5483"/>
                </a:lnTo>
                <a:lnTo>
                  <a:pt x="2153" y="4982"/>
                </a:lnTo>
                <a:lnTo>
                  <a:pt x="2514" y="4468"/>
                </a:lnTo>
                <a:lnTo>
                  <a:pt x="2908" y="3993"/>
                </a:lnTo>
                <a:lnTo>
                  <a:pt x="3328" y="3518"/>
                </a:lnTo>
                <a:lnTo>
                  <a:pt x="3767" y="3041"/>
                </a:lnTo>
                <a:lnTo>
                  <a:pt x="4233" y="2579"/>
                </a:lnTo>
                <a:lnTo>
                  <a:pt x="4727" y="2152"/>
                </a:lnTo>
                <a:lnTo>
                  <a:pt x="5232" y="1740"/>
                </a:lnTo>
                <a:lnTo>
                  <a:pt x="5775" y="1367"/>
                </a:lnTo>
                <a:lnTo>
                  <a:pt x="6368" y="1003"/>
                </a:lnTo>
                <a:lnTo>
                  <a:pt x="6987" y="690"/>
                </a:lnTo>
                <a:lnTo>
                  <a:pt x="7664" y="374"/>
                </a:lnTo>
                <a:lnTo>
                  <a:pt x="8375" y="114"/>
                </a:lnTo>
                <a:lnTo>
                  <a:pt x="8758" y="0"/>
                </a:lnTo>
              </a:path>
            </a:pathLst>
          </a:custGeom>
          <a:noFill/>
          <a:ln w="50800" cap="rnd" cmpd="sng">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19" name="Line 7"/>
          <p:cNvSpPr>
            <a:spLocks noChangeShapeType="1"/>
          </p:cNvSpPr>
          <p:nvPr/>
        </p:nvSpPr>
        <p:spPr bwMode="auto">
          <a:xfrm flipV="1">
            <a:off x="995896" y="4567021"/>
            <a:ext cx="0" cy="139700"/>
          </a:xfrm>
          <a:prstGeom prst="line">
            <a:avLst/>
          </a:prstGeom>
          <a:noFill/>
          <a:ln w="12700">
            <a:solidFill>
              <a:srgbClr val="134679"/>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1720" name="Freeform 8"/>
          <p:cNvSpPr>
            <a:spLocks/>
          </p:cNvSpPr>
          <p:nvPr/>
        </p:nvSpPr>
        <p:spPr bwMode="auto">
          <a:xfrm>
            <a:off x="1565808" y="4567021"/>
            <a:ext cx="1588" cy="142875"/>
          </a:xfrm>
          <a:custGeom>
            <a:avLst/>
            <a:gdLst/>
            <a:ahLst/>
            <a:cxnLst>
              <a:cxn ang="0">
                <a:pos x="0" y="89"/>
              </a:cxn>
              <a:cxn ang="0">
                <a:pos x="0" y="80"/>
              </a:cxn>
              <a:cxn ang="0">
                <a:pos x="0" y="68"/>
              </a:cxn>
              <a:cxn ang="0">
                <a:pos x="0" y="57"/>
              </a:cxn>
              <a:cxn ang="0">
                <a:pos x="0" y="45"/>
              </a:cxn>
              <a:cxn ang="0">
                <a:pos x="0" y="34"/>
              </a:cxn>
              <a:cxn ang="0">
                <a:pos x="0" y="22"/>
              </a:cxn>
              <a:cxn ang="0">
                <a:pos x="0" y="11"/>
              </a:cxn>
              <a:cxn ang="0">
                <a:pos x="0" y="0"/>
              </a:cxn>
            </a:cxnLst>
            <a:rect l="0" t="0" r="r" b="b"/>
            <a:pathLst>
              <a:path w="1" h="90">
                <a:moveTo>
                  <a:pt x="0" y="89"/>
                </a:moveTo>
                <a:lnTo>
                  <a:pt x="0" y="80"/>
                </a:lnTo>
                <a:lnTo>
                  <a:pt x="0" y="68"/>
                </a:lnTo>
                <a:lnTo>
                  <a:pt x="0" y="57"/>
                </a:lnTo>
                <a:lnTo>
                  <a:pt x="0" y="45"/>
                </a:lnTo>
                <a:lnTo>
                  <a:pt x="0" y="34"/>
                </a:lnTo>
                <a:lnTo>
                  <a:pt x="0" y="22"/>
                </a:lnTo>
                <a:lnTo>
                  <a:pt x="0" y="11"/>
                </a:lnTo>
                <a:lnTo>
                  <a:pt x="0" y="0"/>
                </a:lnTo>
              </a:path>
            </a:pathLst>
          </a:custGeom>
          <a:noFill/>
          <a:ln w="12700" cap="rnd" cmpd="sng">
            <a:solidFill>
              <a:srgbClr val="134679"/>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21" name="Freeform 9"/>
          <p:cNvSpPr>
            <a:spLocks/>
          </p:cNvSpPr>
          <p:nvPr/>
        </p:nvSpPr>
        <p:spPr bwMode="auto">
          <a:xfrm>
            <a:off x="2135721" y="4567021"/>
            <a:ext cx="1587" cy="142875"/>
          </a:xfrm>
          <a:custGeom>
            <a:avLst/>
            <a:gdLst/>
            <a:ahLst/>
            <a:cxnLst>
              <a:cxn ang="0">
                <a:pos x="0" y="89"/>
              </a:cxn>
              <a:cxn ang="0">
                <a:pos x="0" y="80"/>
              </a:cxn>
              <a:cxn ang="0">
                <a:pos x="0" y="68"/>
              </a:cxn>
              <a:cxn ang="0">
                <a:pos x="0" y="57"/>
              </a:cxn>
              <a:cxn ang="0">
                <a:pos x="0" y="45"/>
              </a:cxn>
              <a:cxn ang="0">
                <a:pos x="0" y="34"/>
              </a:cxn>
              <a:cxn ang="0">
                <a:pos x="0" y="22"/>
              </a:cxn>
              <a:cxn ang="0">
                <a:pos x="0" y="11"/>
              </a:cxn>
              <a:cxn ang="0">
                <a:pos x="0" y="0"/>
              </a:cxn>
            </a:cxnLst>
            <a:rect l="0" t="0" r="r" b="b"/>
            <a:pathLst>
              <a:path w="1" h="90">
                <a:moveTo>
                  <a:pt x="0" y="89"/>
                </a:moveTo>
                <a:lnTo>
                  <a:pt x="0" y="80"/>
                </a:lnTo>
                <a:lnTo>
                  <a:pt x="0" y="68"/>
                </a:lnTo>
                <a:lnTo>
                  <a:pt x="0" y="57"/>
                </a:lnTo>
                <a:lnTo>
                  <a:pt x="0" y="45"/>
                </a:lnTo>
                <a:lnTo>
                  <a:pt x="0" y="34"/>
                </a:lnTo>
                <a:lnTo>
                  <a:pt x="0" y="22"/>
                </a:lnTo>
                <a:lnTo>
                  <a:pt x="0" y="11"/>
                </a:lnTo>
                <a:lnTo>
                  <a:pt x="0" y="0"/>
                </a:lnTo>
              </a:path>
            </a:pathLst>
          </a:custGeom>
          <a:noFill/>
          <a:ln w="12700" cap="rnd" cmpd="sng">
            <a:solidFill>
              <a:srgbClr val="134679"/>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22" name="Freeform 10"/>
          <p:cNvSpPr>
            <a:spLocks/>
          </p:cNvSpPr>
          <p:nvPr/>
        </p:nvSpPr>
        <p:spPr bwMode="auto">
          <a:xfrm>
            <a:off x="2705633" y="4567021"/>
            <a:ext cx="1588" cy="142875"/>
          </a:xfrm>
          <a:custGeom>
            <a:avLst/>
            <a:gdLst/>
            <a:ahLst/>
            <a:cxnLst>
              <a:cxn ang="0">
                <a:pos x="0" y="89"/>
              </a:cxn>
              <a:cxn ang="0">
                <a:pos x="0" y="80"/>
              </a:cxn>
              <a:cxn ang="0">
                <a:pos x="0" y="68"/>
              </a:cxn>
              <a:cxn ang="0">
                <a:pos x="0" y="57"/>
              </a:cxn>
              <a:cxn ang="0">
                <a:pos x="0" y="45"/>
              </a:cxn>
              <a:cxn ang="0">
                <a:pos x="0" y="34"/>
              </a:cxn>
              <a:cxn ang="0">
                <a:pos x="0" y="22"/>
              </a:cxn>
              <a:cxn ang="0">
                <a:pos x="0" y="11"/>
              </a:cxn>
              <a:cxn ang="0">
                <a:pos x="0" y="0"/>
              </a:cxn>
            </a:cxnLst>
            <a:rect l="0" t="0" r="r" b="b"/>
            <a:pathLst>
              <a:path w="1" h="90">
                <a:moveTo>
                  <a:pt x="0" y="89"/>
                </a:moveTo>
                <a:lnTo>
                  <a:pt x="0" y="80"/>
                </a:lnTo>
                <a:lnTo>
                  <a:pt x="0" y="68"/>
                </a:lnTo>
                <a:lnTo>
                  <a:pt x="0" y="57"/>
                </a:lnTo>
                <a:lnTo>
                  <a:pt x="0" y="45"/>
                </a:lnTo>
                <a:lnTo>
                  <a:pt x="0" y="34"/>
                </a:lnTo>
                <a:lnTo>
                  <a:pt x="0" y="22"/>
                </a:lnTo>
                <a:lnTo>
                  <a:pt x="0" y="11"/>
                </a:lnTo>
                <a:lnTo>
                  <a:pt x="0" y="0"/>
                </a:lnTo>
              </a:path>
            </a:pathLst>
          </a:custGeom>
          <a:noFill/>
          <a:ln w="12700" cap="rnd" cmpd="sng">
            <a:solidFill>
              <a:srgbClr val="134679"/>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23" name="Line 11"/>
          <p:cNvSpPr>
            <a:spLocks noChangeShapeType="1"/>
          </p:cNvSpPr>
          <p:nvPr/>
        </p:nvSpPr>
        <p:spPr bwMode="auto">
          <a:xfrm flipV="1">
            <a:off x="3259671" y="4567021"/>
            <a:ext cx="0" cy="139700"/>
          </a:xfrm>
          <a:prstGeom prst="line">
            <a:avLst/>
          </a:prstGeom>
          <a:noFill/>
          <a:ln w="12700">
            <a:solidFill>
              <a:srgbClr val="134679"/>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1724" name="Rectangle 12"/>
          <p:cNvSpPr>
            <a:spLocks noChangeArrowheads="1"/>
          </p:cNvSpPr>
          <p:nvPr/>
        </p:nvSpPr>
        <p:spPr bwMode="auto">
          <a:xfrm>
            <a:off x="844444"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dirty="0">
                <a:solidFill>
                  <a:srgbClr val="134679"/>
                </a:solidFill>
                <a:cs typeface="+mn-cs"/>
              </a:rPr>
              <a:t>1</a:t>
            </a:r>
          </a:p>
        </p:txBody>
      </p:sp>
      <p:sp>
        <p:nvSpPr>
          <p:cNvPr id="371726" name="Rectangle 14"/>
          <p:cNvSpPr>
            <a:spLocks noChangeArrowheads="1"/>
          </p:cNvSpPr>
          <p:nvPr/>
        </p:nvSpPr>
        <p:spPr bwMode="auto">
          <a:xfrm>
            <a:off x="1417531"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a:solidFill>
                  <a:srgbClr val="134679"/>
                </a:solidFill>
                <a:cs typeface="+mn-cs"/>
              </a:rPr>
              <a:t>2</a:t>
            </a:r>
          </a:p>
        </p:txBody>
      </p:sp>
      <p:sp>
        <p:nvSpPr>
          <p:cNvPr id="371727" name="Rectangle 15"/>
          <p:cNvSpPr>
            <a:spLocks noChangeArrowheads="1"/>
          </p:cNvSpPr>
          <p:nvPr/>
        </p:nvSpPr>
        <p:spPr bwMode="auto">
          <a:xfrm>
            <a:off x="1981888"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a:solidFill>
                  <a:srgbClr val="134679"/>
                </a:solidFill>
                <a:cs typeface="+mn-cs"/>
              </a:rPr>
              <a:t>3</a:t>
            </a:r>
          </a:p>
        </p:txBody>
      </p:sp>
      <p:sp>
        <p:nvSpPr>
          <p:cNvPr id="371728" name="Rectangle 16"/>
          <p:cNvSpPr>
            <a:spLocks noChangeArrowheads="1"/>
          </p:cNvSpPr>
          <p:nvPr/>
        </p:nvSpPr>
        <p:spPr bwMode="auto">
          <a:xfrm>
            <a:off x="2574819"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a:solidFill>
                  <a:srgbClr val="134679"/>
                </a:solidFill>
                <a:cs typeface="+mn-cs"/>
              </a:rPr>
              <a:t>4</a:t>
            </a:r>
          </a:p>
        </p:txBody>
      </p:sp>
      <p:sp>
        <p:nvSpPr>
          <p:cNvPr id="371729" name="Rectangle 17"/>
          <p:cNvSpPr>
            <a:spLocks noChangeArrowheads="1"/>
          </p:cNvSpPr>
          <p:nvPr/>
        </p:nvSpPr>
        <p:spPr bwMode="auto">
          <a:xfrm>
            <a:off x="3120919"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dirty="0">
                <a:solidFill>
                  <a:srgbClr val="134679"/>
                </a:solidFill>
                <a:cs typeface="+mn-cs"/>
              </a:rPr>
              <a:t>5</a:t>
            </a:r>
          </a:p>
        </p:txBody>
      </p:sp>
      <p:sp>
        <p:nvSpPr>
          <p:cNvPr id="371732" name="Rectangle 20"/>
          <p:cNvSpPr>
            <a:spLocks noChangeArrowheads="1"/>
          </p:cNvSpPr>
          <p:nvPr/>
        </p:nvSpPr>
        <p:spPr bwMode="auto">
          <a:xfrm>
            <a:off x="2687830" y="1188358"/>
            <a:ext cx="843179" cy="335989"/>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sz="1600" b="0" dirty="0" smtClean="0">
                <a:solidFill>
                  <a:srgbClr val="00B050"/>
                </a:solidFill>
                <a:cs typeface="+mn-cs"/>
              </a:rPr>
              <a:t>Normal</a:t>
            </a:r>
            <a:endParaRPr lang="en-US" sz="1600" b="0" dirty="0">
              <a:solidFill>
                <a:srgbClr val="00B050"/>
              </a:solidFill>
              <a:cs typeface="+mn-cs"/>
            </a:endParaRPr>
          </a:p>
        </p:txBody>
      </p:sp>
      <p:sp>
        <p:nvSpPr>
          <p:cNvPr id="371733" name="Rectangle 21"/>
          <p:cNvSpPr>
            <a:spLocks noChangeArrowheads="1"/>
          </p:cNvSpPr>
          <p:nvPr/>
        </p:nvSpPr>
        <p:spPr bwMode="auto">
          <a:xfrm>
            <a:off x="2776306" y="1878564"/>
            <a:ext cx="1074011" cy="582211"/>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sz="1600" b="0" dirty="0" smtClean="0">
                <a:solidFill>
                  <a:srgbClr val="4E6BFA"/>
                </a:solidFill>
                <a:cs typeface="+mn-cs"/>
              </a:rPr>
              <a:t>Asthma </a:t>
            </a:r>
            <a:br>
              <a:rPr lang="en-US" sz="1600" b="0" dirty="0" smtClean="0">
                <a:solidFill>
                  <a:srgbClr val="4E6BFA"/>
                </a:solidFill>
                <a:cs typeface="+mn-cs"/>
              </a:rPr>
            </a:br>
            <a:r>
              <a:rPr lang="en-US" sz="1600" b="0" dirty="0" smtClean="0">
                <a:solidFill>
                  <a:srgbClr val="4E6BFA"/>
                </a:solidFill>
                <a:cs typeface="+mn-cs"/>
              </a:rPr>
              <a:t>(after </a:t>
            </a:r>
            <a:r>
              <a:rPr lang="en-US" sz="1600" dirty="0" smtClean="0">
                <a:solidFill>
                  <a:srgbClr val="4E6BFA"/>
                </a:solidFill>
              </a:rPr>
              <a:t>BD</a:t>
            </a:r>
            <a:r>
              <a:rPr lang="en-US" sz="1600" b="0" dirty="0" smtClean="0">
                <a:solidFill>
                  <a:srgbClr val="4E6BFA"/>
                </a:solidFill>
                <a:cs typeface="+mn-cs"/>
              </a:rPr>
              <a:t>)</a:t>
            </a:r>
            <a:endParaRPr lang="en-US" sz="1600" b="0" dirty="0">
              <a:solidFill>
                <a:srgbClr val="4E6BFA"/>
              </a:solidFill>
              <a:cs typeface="+mn-cs"/>
            </a:endParaRPr>
          </a:p>
        </p:txBody>
      </p:sp>
      <p:sp>
        <p:nvSpPr>
          <p:cNvPr id="371734" name="Rectangle 22"/>
          <p:cNvSpPr>
            <a:spLocks noChangeArrowheads="1"/>
          </p:cNvSpPr>
          <p:nvPr/>
        </p:nvSpPr>
        <p:spPr bwMode="auto">
          <a:xfrm>
            <a:off x="2287080" y="2767909"/>
            <a:ext cx="1243929" cy="582211"/>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sz="1600" b="0" dirty="0" smtClean="0">
                <a:solidFill>
                  <a:srgbClr val="FF0000"/>
                </a:solidFill>
                <a:cs typeface="+mn-cs"/>
              </a:rPr>
              <a:t>Asthma </a:t>
            </a:r>
            <a:br>
              <a:rPr lang="en-US" sz="1600" b="0" dirty="0" smtClean="0">
                <a:solidFill>
                  <a:srgbClr val="FF0000"/>
                </a:solidFill>
                <a:cs typeface="+mn-cs"/>
              </a:rPr>
            </a:br>
            <a:r>
              <a:rPr lang="en-US" sz="1600" b="0" dirty="0" smtClean="0">
                <a:solidFill>
                  <a:srgbClr val="FF0000"/>
                </a:solidFill>
                <a:cs typeface="+mn-cs"/>
              </a:rPr>
              <a:t>(before BD)</a:t>
            </a:r>
            <a:endParaRPr lang="en-US" sz="1600" b="0" dirty="0">
              <a:solidFill>
                <a:srgbClr val="FF0000"/>
              </a:solidFill>
              <a:cs typeface="+mn-cs"/>
            </a:endParaRPr>
          </a:p>
        </p:txBody>
      </p:sp>
      <p:sp>
        <p:nvSpPr>
          <p:cNvPr id="371735" name="Freeform 23"/>
          <p:cNvSpPr>
            <a:spLocks/>
          </p:cNvSpPr>
          <p:nvPr/>
        </p:nvSpPr>
        <p:spPr bwMode="auto">
          <a:xfrm>
            <a:off x="413282" y="2767909"/>
            <a:ext cx="582613" cy="1772124"/>
          </a:xfrm>
          <a:custGeom>
            <a:avLst/>
            <a:gdLst/>
            <a:ahLst/>
            <a:cxnLst>
              <a:cxn ang="0">
                <a:pos x="0" y="0"/>
              </a:cxn>
              <a:cxn ang="0">
                <a:pos x="409" y="0"/>
              </a:cxn>
              <a:cxn ang="0">
                <a:pos x="409" y="1215"/>
              </a:cxn>
            </a:cxnLst>
            <a:rect l="0" t="0" r="r" b="b"/>
            <a:pathLst>
              <a:path w="410" h="1216">
                <a:moveTo>
                  <a:pt x="0" y="0"/>
                </a:moveTo>
                <a:lnTo>
                  <a:pt x="409" y="0"/>
                </a:lnTo>
                <a:lnTo>
                  <a:pt x="409" y="1215"/>
                </a:lnTo>
              </a:path>
            </a:pathLst>
          </a:custGeom>
          <a:noFill/>
          <a:ln w="12700" cap="rnd" cmpd="sng">
            <a:solidFill>
              <a:srgbClr val="134679"/>
            </a:solidFill>
            <a:prstDash val="dash"/>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36" name="Line 24"/>
          <p:cNvSpPr>
            <a:spLocks noChangeShapeType="1"/>
          </p:cNvSpPr>
          <p:nvPr/>
        </p:nvSpPr>
        <p:spPr bwMode="auto">
          <a:xfrm>
            <a:off x="435508" y="3390669"/>
            <a:ext cx="542925" cy="0"/>
          </a:xfrm>
          <a:prstGeom prst="line">
            <a:avLst/>
          </a:prstGeom>
          <a:noFill/>
          <a:ln w="12700">
            <a:solidFill>
              <a:srgbClr val="134679"/>
            </a:solidFill>
            <a:prstDash val="dash"/>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1737" name="Line 25"/>
          <p:cNvSpPr>
            <a:spLocks noChangeShapeType="1"/>
          </p:cNvSpPr>
          <p:nvPr/>
        </p:nvSpPr>
        <p:spPr bwMode="auto">
          <a:xfrm>
            <a:off x="435508" y="3782554"/>
            <a:ext cx="542925" cy="0"/>
          </a:xfrm>
          <a:prstGeom prst="line">
            <a:avLst/>
          </a:prstGeom>
          <a:noFill/>
          <a:ln w="12700">
            <a:solidFill>
              <a:srgbClr val="134679"/>
            </a:solidFill>
            <a:prstDash val="dash"/>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cxnSp>
        <p:nvCxnSpPr>
          <p:cNvPr id="5" name="Straight Arrow Connector 4"/>
          <p:cNvCxnSpPr/>
          <p:nvPr/>
        </p:nvCxnSpPr>
        <p:spPr>
          <a:xfrm>
            <a:off x="975032" y="1930184"/>
            <a:ext cx="0" cy="508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259737" y="914378"/>
            <a:ext cx="4905699" cy="5523320"/>
            <a:chOff x="4317793" y="1074032"/>
            <a:chExt cx="4905699" cy="5523320"/>
          </a:xfrm>
        </p:grpSpPr>
        <p:sp>
          <p:nvSpPr>
            <p:cNvPr id="52" name="ZoneTexte 9"/>
            <p:cNvSpPr txBox="1"/>
            <p:nvPr/>
          </p:nvSpPr>
          <p:spPr>
            <a:xfrm rot="5400000">
              <a:off x="4473292" y="918533"/>
              <a:ext cx="461665" cy="772664"/>
            </a:xfrm>
            <a:prstGeom prst="rect">
              <a:avLst/>
            </a:prstGeom>
            <a:noFill/>
          </p:spPr>
          <p:txBody>
            <a:bodyPr vert="vert270" wrap="square" rtlCol="0">
              <a:spAutoFit/>
            </a:bodyPr>
            <a:lstStyle/>
            <a:p>
              <a:pPr algn="ctr"/>
              <a:r>
                <a:rPr lang="fr-CA" b="1" dirty="0">
                  <a:solidFill>
                    <a:srgbClr val="134679"/>
                  </a:solidFill>
                </a:rPr>
                <a:t>Flow</a:t>
              </a:r>
            </a:p>
          </p:txBody>
        </p:sp>
        <p:sp>
          <p:nvSpPr>
            <p:cNvPr id="53" name="Rectangle 20"/>
            <p:cNvSpPr>
              <a:spLocks noChangeArrowheads="1"/>
            </p:cNvSpPr>
            <p:nvPr/>
          </p:nvSpPr>
          <p:spPr bwMode="auto">
            <a:xfrm>
              <a:off x="8224309" y="4845738"/>
              <a:ext cx="999183" cy="366767"/>
            </a:xfrm>
            <a:prstGeom prst="rect">
              <a:avLst/>
            </a:prstGeom>
            <a:noFill/>
            <a:ln w="12700">
              <a:noFill/>
              <a:miter lim="800000"/>
              <a:headEnd/>
              <a:tailEnd/>
            </a:ln>
            <a:effectLst/>
          </p:spPr>
          <p:txBody>
            <a:bodyPr wrap="none" lIns="90487" tIns="44450" rIns="90487" bIns="44450">
              <a:spAutoFit/>
            </a:bodyPr>
            <a:lstStyle/>
            <a:p>
              <a:pPr algn="r">
                <a:defRPr/>
              </a:pPr>
              <a:r>
                <a:rPr lang="en-US" b="1" dirty="0">
                  <a:solidFill>
                    <a:srgbClr val="134679"/>
                  </a:solidFill>
                </a:rPr>
                <a:t>Volume</a:t>
              </a:r>
            </a:p>
          </p:txBody>
        </p:sp>
        <p:sp>
          <p:nvSpPr>
            <p:cNvPr id="54" name="ZoneTexte 11"/>
            <p:cNvSpPr txBox="1"/>
            <p:nvPr/>
          </p:nvSpPr>
          <p:spPr>
            <a:xfrm>
              <a:off x="6021961" y="2653188"/>
              <a:ext cx="971828" cy="338554"/>
            </a:xfrm>
            <a:prstGeom prst="rect">
              <a:avLst/>
            </a:prstGeom>
            <a:noFill/>
          </p:spPr>
          <p:txBody>
            <a:bodyPr wrap="square" rtlCol="0">
              <a:spAutoFit/>
            </a:bodyPr>
            <a:lstStyle/>
            <a:p>
              <a:pPr algn="ctr"/>
              <a:r>
                <a:rPr lang="fr-CA" sz="1600" dirty="0">
                  <a:solidFill>
                    <a:srgbClr val="00B050"/>
                  </a:solidFill>
                </a:rPr>
                <a:t>Normal</a:t>
              </a:r>
            </a:p>
          </p:txBody>
        </p:sp>
        <p:cxnSp>
          <p:nvCxnSpPr>
            <p:cNvPr id="55" name="Straight Connector 54"/>
            <p:cNvCxnSpPr/>
            <p:nvPr/>
          </p:nvCxnSpPr>
          <p:spPr>
            <a:xfrm>
              <a:off x="4499434" y="1486588"/>
              <a:ext cx="0" cy="4536364"/>
            </a:xfrm>
            <a:prstGeom prst="line">
              <a:avLst/>
            </a:prstGeom>
            <a:ln w="31750">
              <a:solidFill>
                <a:srgbClr val="13467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518929" y="4730789"/>
              <a:ext cx="4091765" cy="0"/>
            </a:xfrm>
            <a:prstGeom prst="line">
              <a:avLst/>
            </a:prstGeom>
            <a:ln w="31750">
              <a:solidFill>
                <a:srgbClr val="134679"/>
              </a:solidFill>
            </a:ln>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a:off x="4502918" y="4699680"/>
              <a:ext cx="3775616" cy="1897672"/>
            </a:xfrm>
            <a:custGeom>
              <a:avLst/>
              <a:gdLst>
                <a:gd name="connsiteX0" fmla="*/ 0 w 4441371"/>
                <a:gd name="connsiteY0" fmla="*/ 58057 h 1654628"/>
                <a:gd name="connsiteX1" fmla="*/ 595086 w 4441371"/>
                <a:gd name="connsiteY1" fmla="*/ 711200 h 1654628"/>
                <a:gd name="connsiteX2" fmla="*/ 595086 w 4441371"/>
                <a:gd name="connsiteY2" fmla="*/ 711200 h 1654628"/>
                <a:gd name="connsiteX3" fmla="*/ 928914 w 4441371"/>
                <a:gd name="connsiteY3" fmla="*/ 1030514 h 1654628"/>
                <a:gd name="connsiteX4" fmla="*/ 1465943 w 4441371"/>
                <a:gd name="connsiteY4" fmla="*/ 1407885 h 1654628"/>
                <a:gd name="connsiteX5" fmla="*/ 2104571 w 4441371"/>
                <a:gd name="connsiteY5" fmla="*/ 1582057 h 1654628"/>
                <a:gd name="connsiteX6" fmla="*/ 2583543 w 4441371"/>
                <a:gd name="connsiteY6" fmla="*/ 1654628 h 1654628"/>
                <a:gd name="connsiteX7" fmla="*/ 3178629 w 4441371"/>
                <a:gd name="connsiteY7" fmla="*/ 1582057 h 1654628"/>
                <a:gd name="connsiteX8" fmla="*/ 3556000 w 4441371"/>
                <a:gd name="connsiteY8" fmla="*/ 1407885 h 1654628"/>
                <a:gd name="connsiteX9" fmla="*/ 3889829 w 4441371"/>
                <a:gd name="connsiteY9" fmla="*/ 1161143 h 1654628"/>
                <a:gd name="connsiteX10" fmla="*/ 4238171 w 4441371"/>
                <a:gd name="connsiteY10" fmla="*/ 653143 h 1654628"/>
                <a:gd name="connsiteX11" fmla="*/ 4368800 w 4441371"/>
                <a:gd name="connsiteY11" fmla="*/ 275771 h 1654628"/>
                <a:gd name="connsiteX12" fmla="*/ 4441371 w 4441371"/>
                <a:gd name="connsiteY12" fmla="*/ 0 h 1654628"/>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61143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09596 w 4441371"/>
                <a:gd name="connsiteY10" fmla="*/ 634093 h 1659494"/>
                <a:gd name="connsiteX11" fmla="*/ 4368800 w 4441371"/>
                <a:gd name="connsiteY11" fmla="*/ 275771 h 1659494"/>
                <a:gd name="connsiteX12" fmla="*/ 4441371 w 4441371"/>
                <a:gd name="connsiteY12" fmla="*/ 0 h 1659494"/>
                <a:gd name="connsiteX0" fmla="*/ 0 w 4441371"/>
                <a:gd name="connsiteY0" fmla="*/ 58057 h 1684706"/>
                <a:gd name="connsiteX1" fmla="*/ 595086 w 4441371"/>
                <a:gd name="connsiteY1" fmla="*/ 711200 h 1684706"/>
                <a:gd name="connsiteX2" fmla="*/ 595086 w 4441371"/>
                <a:gd name="connsiteY2" fmla="*/ 711200 h 1684706"/>
                <a:gd name="connsiteX3" fmla="*/ 928914 w 4441371"/>
                <a:gd name="connsiteY3" fmla="*/ 1030514 h 1684706"/>
                <a:gd name="connsiteX4" fmla="*/ 1465943 w 4441371"/>
                <a:gd name="connsiteY4" fmla="*/ 1407885 h 1684706"/>
                <a:gd name="connsiteX5" fmla="*/ 2090057 w 4441371"/>
                <a:gd name="connsiteY5" fmla="*/ 1625600 h 1684706"/>
                <a:gd name="connsiteX6" fmla="*/ 2593068 w 4441371"/>
                <a:gd name="connsiteY6" fmla="*/ 1683203 h 1684706"/>
                <a:gd name="connsiteX7" fmla="*/ 3178629 w 4441371"/>
                <a:gd name="connsiteY7" fmla="*/ 1582057 h 1684706"/>
                <a:gd name="connsiteX8" fmla="*/ 3556000 w 4441371"/>
                <a:gd name="connsiteY8" fmla="*/ 1407885 h 1684706"/>
                <a:gd name="connsiteX9" fmla="*/ 3889829 w 4441371"/>
                <a:gd name="connsiteY9" fmla="*/ 1132568 h 1684706"/>
                <a:gd name="connsiteX10" fmla="*/ 4209596 w 4441371"/>
                <a:gd name="connsiteY10" fmla="*/ 634093 h 1684706"/>
                <a:gd name="connsiteX11" fmla="*/ 4368800 w 4441371"/>
                <a:gd name="connsiteY11" fmla="*/ 275771 h 1684706"/>
                <a:gd name="connsiteX12" fmla="*/ 4441371 w 4441371"/>
                <a:gd name="connsiteY12" fmla="*/ 0 h 1684706"/>
                <a:gd name="connsiteX0" fmla="*/ 0 w 4441371"/>
                <a:gd name="connsiteY0" fmla="*/ 58057 h 1684410"/>
                <a:gd name="connsiteX1" fmla="*/ 595086 w 4441371"/>
                <a:gd name="connsiteY1" fmla="*/ 711200 h 1684410"/>
                <a:gd name="connsiteX2" fmla="*/ 595086 w 4441371"/>
                <a:gd name="connsiteY2" fmla="*/ 711200 h 1684410"/>
                <a:gd name="connsiteX3" fmla="*/ 928914 w 4441371"/>
                <a:gd name="connsiteY3" fmla="*/ 1030514 h 1684410"/>
                <a:gd name="connsiteX4" fmla="*/ 1538515 w 4441371"/>
                <a:gd name="connsiteY4" fmla="*/ 1451428 h 1684410"/>
                <a:gd name="connsiteX5" fmla="*/ 2090057 w 4441371"/>
                <a:gd name="connsiteY5" fmla="*/ 1625600 h 1684410"/>
                <a:gd name="connsiteX6" fmla="*/ 2593068 w 4441371"/>
                <a:gd name="connsiteY6" fmla="*/ 1683203 h 1684410"/>
                <a:gd name="connsiteX7" fmla="*/ 3178629 w 4441371"/>
                <a:gd name="connsiteY7" fmla="*/ 1582057 h 1684410"/>
                <a:gd name="connsiteX8" fmla="*/ 3556000 w 4441371"/>
                <a:gd name="connsiteY8" fmla="*/ 1407885 h 1684410"/>
                <a:gd name="connsiteX9" fmla="*/ 3889829 w 4441371"/>
                <a:gd name="connsiteY9" fmla="*/ 1132568 h 1684410"/>
                <a:gd name="connsiteX10" fmla="*/ 4209596 w 4441371"/>
                <a:gd name="connsiteY10" fmla="*/ 634093 h 1684410"/>
                <a:gd name="connsiteX11" fmla="*/ 4368800 w 4441371"/>
                <a:gd name="connsiteY11" fmla="*/ 275771 h 1684410"/>
                <a:gd name="connsiteX12" fmla="*/ 4441371 w 4441371"/>
                <a:gd name="connsiteY12" fmla="*/ 0 h 1684410"/>
                <a:gd name="connsiteX0" fmla="*/ 0 w 4441371"/>
                <a:gd name="connsiteY0" fmla="*/ 58057 h 1696130"/>
                <a:gd name="connsiteX1" fmla="*/ 595086 w 4441371"/>
                <a:gd name="connsiteY1" fmla="*/ 711200 h 1696130"/>
                <a:gd name="connsiteX2" fmla="*/ 595086 w 4441371"/>
                <a:gd name="connsiteY2" fmla="*/ 711200 h 1696130"/>
                <a:gd name="connsiteX3" fmla="*/ 928914 w 4441371"/>
                <a:gd name="connsiteY3" fmla="*/ 1030514 h 1696130"/>
                <a:gd name="connsiteX4" fmla="*/ 1538515 w 4441371"/>
                <a:gd name="connsiteY4" fmla="*/ 1451428 h 1696130"/>
                <a:gd name="connsiteX5" fmla="*/ 2090057 w 4441371"/>
                <a:gd name="connsiteY5" fmla="*/ 1669143 h 1696130"/>
                <a:gd name="connsiteX6" fmla="*/ 2593068 w 4441371"/>
                <a:gd name="connsiteY6" fmla="*/ 1683203 h 1696130"/>
                <a:gd name="connsiteX7" fmla="*/ 3178629 w 4441371"/>
                <a:gd name="connsiteY7" fmla="*/ 1582057 h 1696130"/>
                <a:gd name="connsiteX8" fmla="*/ 3556000 w 4441371"/>
                <a:gd name="connsiteY8" fmla="*/ 1407885 h 1696130"/>
                <a:gd name="connsiteX9" fmla="*/ 3889829 w 4441371"/>
                <a:gd name="connsiteY9" fmla="*/ 1132568 h 1696130"/>
                <a:gd name="connsiteX10" fmla="*/ 4209596 w 4441371"/>
                <a:gd name="connsiteY10" fmla="*/ 634093 h 1696130"/>
                <a:gd name="connsiteX11" fmla="*/ 4368800 w 4441371"/>
                <a:gd name="connsiteY11" fmla="*/ 275771 h 1696130"/>
                <a:gd name="connsiteX12" fmla="*/ 4441371 w 4441371"/>
                <a:gd name="connsiteY12" fmla="*/ 0 h 1696130"/>
                <a:gd name="connsiteX0" fmla="*/ 0 w 4441371"/>
                <a:gd name="connsiteY0" fmla="*/ 58057 h 1695271"/>
                <a:gd name="connsiteX1" fmla="*/ 595086 w 4441371"/>
                <a:gd name="connsiteY1" fmla="*/ 711200 h 1695271"/>
                <a:gd name="connsiteX2" fmla="*/ 595086 w 4441371"/>
                <a:gd name="connsiteY2" fmla="*/ 711200 h 1695271"/>
                <a:gd name="connsiteX3" fmla="*/ 928914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95086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51543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798285 w 4441371"/>
                <a:gd name="connsiteY2" fmla="*/ 1190171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0867"/>
                <a:gd name="connsiteX1" fmla="*/ 391886 w 4441371"/>
                <a:gd name="connsiteY1" fmla="*/ 711200 h 1690867"/>
                <a:gd name="connsiteX2" fmla="*/ 798285 w 4441371"/>
                <a:gd name="connsiteY2" fmla="*/ 1190171 h 1690867"/>
                <a:gd name="connsiteX3" fmla="*/ 1407886 w 4441371"/>
                <a:gd name="connsiteY3" fmla="*/ 1553029 h 1690867"/>
                <a:gd name="connsiteX4" fmla="*/ 2090057 w 4441371"/>
                <a:gd name="connsiteY4" fmla="*/ 1669143 h 1690867"/>
                <a:gd name="connsiteX5" fmla="*/ 2593068 w 4441371"/>
                <a:gd name="connsiteY5" fmla="*/ 1683203 h 1690867"/>
                <a:gd name="connsiteX6" fmla="*/ 3178629 w 4441371"/>
                <a:gd name="connsiteY6" fmla="*/ 1582057 h 1690867"/>
                <a:gd name="connsiteX7" fmla="*/ 3556000 w 4441371"/>
                <a:gd name="connsiteY7" fmla="*/ 1407885 h 1690867"/>
                <a:gd name="connsiteX8" fmla="*/ 3889829 w 4441371"/>
                <a:gd name="connsiteY8" fmla="*/ 1132568 h 1690867"/>
                <a:gd name="connsiteX9" fmla="*/ 4209596 w 4441371"/>
                <a:gd name="connsiteY9" fmla="*/ 634093 h 1690867"/>
                <a:gd name="connsiteX10" fmla="*/ 4368800 w 4441371"/>
                <a:gd name="connsiteY10" fmla="*/ 275771 h 1690867"/>
                <a:gd name="connsiteX11" fmla="*/ 4441371 w 4441371"/>
                <a:gd name="connsiteY11" fmla="*/ 0 h 1690867"/>
                <a:gd name="connsiteX0" fmla="*/ 0 w 4441371"/>
                <a:gd name="connsiteY0" fmla="*/ 58057 h 1690867"/>
                <a:gd name="connsiteX1" fmla="*/ 203200 w 4441371"/>
                <a:gd name="connsiteY1" fmla="*/ 493486 h 1690867"/>
                <a:gd name="connsiteX2" fmla="*/ 391886 w 4441371"/>
                <a:gd name="connsiteY2" fmla="*/ 711200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690867"/>
                <a:gd name="connsiteX1" fmla="*/ 203200 w 4441371"/>
                <a:gd name="connsiteY1" fmla="*/ 493486 h 1690867"/>
                <a:gd name="connsiteX2" fmla="*/ 449944 w 4441371"/>
                <a:gd name="connsiteY2" fmla="*/ 856343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720293"/>
                <a:gd name="connsiteX1" fmla="*/ 203200 w 4441371"/>
                <a:gd name="connsiteY1" fmla="*/ 493486 h 1720293"/>
                <a:gd name="connsiteX2" fmla="*/ 449944 w 4441371"/>
                <a:gd name="connsiteY2" fmla="*/ 856343 h 1720293"/>
                <a:gd name="connsiteX3" fmla="*/ 798285 w 4441371"/>
                <a:gd name="connsiteY3" fmla="*/ 1190171 h 1720293"/>
                <a:gd name="connsiteX4" fmla="*/ 1407886 w 4441371"/>
                <a:gd name="connsiteY4" fmla="*/ 1553029 h 1720293"/>
                <a:gd name="connsiteX5" fmla="*/ 2090057 w 4441371"/>
                <a:gd name="connsiteY5" fmla="*/ 1712685 h 1720293"/>
                <a:gd name="connsiteX6" fmla="*/ 2593068 w 4441371"/>
                <a:gd name="connsiteY6" fmla="*/ 1683203 h 1720293"/>
                <a:gd name="connsiteX7" fmla="*/ 3178629 w 4441371"/>
                <a:gd name="connsiteY7" fmla="*/ 1582057 h 1720293"/>
                <a:gd name="connsiteX8" fmla="*/ 3556000 w 4441371"/>
                <a:gd name="connsiteY8" fmla="*/ 1407885 h 1720293"/>
                <a:gd name="connsiteX9" fmla="*/ 3889829 w 4441371"/>
                <a:gd name="connsiteY9" fmla="*/ 1132568 h 1720293"/>
                <a:gd name="connsiteX10" fmla="*/ 4209596 w 4441371"/>
                <a:gd name="connsiteY10" fmla="*/ 634093 h 1720293"/>
                <a:gd name="connsiteX11" fmla="*/ 4368800 w 4441371"/>
                <a:gd name="connsiteY11" fmla="*/ 275771 h 1720293"/>
                <a:gd name="connsiteX12" fmla="*/ 4441371 w 4441371"/>
                <a:gd name="connsiteY12" fmla="*/ 0 h 1720293"/>
                <a:gd name="connsiteX0" fmla="*/ 0 w 4441371"/>
                <a:gd name="connsiteY0" fmla="*/ 58057 h 1730634"/>
                <a:gd name="connsiteX1" fmla="*/ 203200 w 4441371"/>
                <a:gd name="connsiteY1" fmla="*/ 493486 h 1730634"/>
                <a:gd name="connsiteX2" fmla="*/ 449944 w 4441371"/>
                <a:gd name="connsiteY2" fmla="*/ 856343 h 1730634"/>
                <a:gd name="connsiteX3" fmla="*/ 798285 w 4441371"/>
                <a:gd name="connsiteY3" fmla="*/ 1190171 h 1730634"/>
                <a:gd name="connsiteX4" fmla="*/ 1407886 w 4441371"/>
                <a:gd name="connsiteY4" fmla="*/ 1553029 h 1730634"/>
                <a:gd name="connsiteX5" fmla="*/ 2090057 w 4441371"/>
                <a:gd name="connsiteY5" fmla="*/ 1712685 h 1730634"/>
                <a:gd name="connsiteX6" fmla="*/ 2636611 w 4441371"/>
                <a:gd name="connsiteY6" fmla="*/ 1712231 h 1730634"/>
                <a:gd name="connsiteX7" fmla="*/ 3178629 w 4441371"/>
                <a:gd name="connsiteY7" fmla="*/ 1582057 h 1730634"/>
                <a:gd name="connsiteX8" fmla="*/ 3556000 w 4441371"/>
                <a:gd name="connsiteY8" fmla="*/ 1407885 h 1730634"/>
                <a:gd name="connsiteX9" fmla="*/ 3889829 w 4441371"/>
                <a:gd name="connsiteY9" fmla="*/ 1132568 h 1730634"/>
                <a:gd name="connsiteX10" fmla="*/ 4209596 w 4441371"/>
                <a:gd name="connsiteY10" fmla="*/ 634093 h 1730634"/>
                <a:gd name="connsiteX11" fmla="*/ 4368800 w 4441371"/>
                <a:gd name="connsiteY11" fmla="*/ 275771 h 1730634"/>
                <a:gd name="connsiteX12" fmla="*/ 4441371 w 4441371"/>
                <a:gd name="connsiteY12" fmla="*/ 0 h 1730634"/>
                <a:gd name="connsiteX0" fmla="*/ 0 w 4454494"/>
                <a:gd name="connsiteY0" fmla="*/ 30063 h 1730634"/>
                <a:gd name="connsiteX1" fmla="*/ 216323 w 4454494"/>
                <a:gd name="connsiteY1" fmla="*/ 493486 h 1730634"/>
                <a:gd name="connsiteX2" fmla="*/ 463067 w 4454494"/>
                <a:gd name="connsiteY2" fmla="*/ 856343 h 1730634"/>
                <a:gd name="connsiteX3" fmla="*/ 811408 w 4454494"/>
                <a:gd name="connsiteY3" fmla="*/ 1190171 h 1730634"/>
                <a:gd name="connsiteX4" fmla="*/ 1421009 w 4454494"/>
                <a:gd name="connsiteY4" fmla="*/ 1553029 h 1730634"/>
                <a:gd name="connsiteX5" fmla="*/ 2103180 w 4454494"/>
                <a:gd name="connsiteY5" fmla="*/ 1712685 h 1730634"/>
                <a:gd name="connsiteX6" fmla="*/ 2649734 w 4454494"/>
                <a:gd name="connsiteY6" fmla="*/ 1712231 h 1730634"/>
                <a:gd name="connsiteX7" fmla="*/ 3191752 w 4454494"/>
                <a:gd name="connsiteY7" fmla="*/ 1582057 h 1730634"/>
                <a:gd name="connsiteX8" fmla="*/ 3569123 w 4454494"/>
                <a:gd name="connsiteY8" fmla="*/ 1407885 h 1730634"/>
                <a:gd name="connsiteX9" fmla="*/ 3902952 w 4454494"/>
                <a:gd name="connsiteY9" fmla="*/ 1132568 h 1730634"/>
                <a:gd name="connsiteX10" fmla="*/ 4222719 w 4454494"/>
                <a:gd name="connsiteY10" fmla="*/ 634093 h 1730634"/>
                <a:gd name="connsiteX11" fmla="*/ 4381923 w 4454494"/>
                <a:gd name="connsiteY11" fmla="*/ 275771 h 1730634"/>
                <a:gd name="connsiteX12" fmla="*/ 4454494 w 4454494"/>
                <a:gd name="connsiteY12" fmla="*/ 0 h 173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4494" h="1730634">
                  <a:moveTo>
                    <a:pt x="0" y="30063"/>
                  </a:moveTo>
                  <a:cubicBezTo>
                    <a:pt x="41124" y="95378"/>
                    <a:pt x="151009" y="384629"/>
                    <a:pt x="216323" y="493486"/>
                  </a:cubicBezTo>
                  <a:cubicBezTo>
                    <a:pt x="281637" y="602343"/>
                    <a:pt x="363886" y="740229"/>
                    <a:pt x="463067" y="856343"/>
                  </a:cubicBezTo>
                  <a:cubicBezTo>
                    <a:pt x="562248" y="972457"/>
                    <a:pt x="651751" y="1074057"/>
                    <a:pt x="811408" y="1190171"/>
                  </a:cubicBezTo>
                  <a:cubicBezTo>
                    <a:pt x="971065" y="1306285"/>
                    <a:pt x="1205714" y="1465943"/>
                    <a:pt x="1421009" y="1553029"/>
                  </a:cubicBezTo>
                  <a:cubicBezTo>
                    <a:pt x="1636304" y="1640115"/>
                    <a:pt x="1898393" y="1686151"/>
                    <a:pt x="2103180" y="1712685"/>
                  </a:cubicBezTo>
                  <a:cubicBezTo>
                    <a:pt x="2307968" y="1739219"/>
                    <a:pt x="2468305" y="1734002"/>
                    <a:pt x="2649734" y="1712231"/>
                  </a:cubicBezTo>
                  <a:cubicBezTo>
                    <a:pt x="2831163" y="1690460"/>
                    <a:pt x="3038521" y="1632781"/>
                    <a:pt x="3191752" y="1582057"/>
                  </a:cubicBezTo>
                  <a:cubicBezTo>
                    <a:pt x="3344984" y="1531333"/>
                    <a:pt x="3450590" y="1482800"/>
                    <a:pt x="3569123" y="1407885"/>
                  </a:cubicBezTo>
                  <a:cubicBezTo>
                    <a:pt x="3687656" y="1332970"/>
                    <a:pt x="3794019" y="1261533"/>
                    <a:pt x="3902952" y="1132568"/>
                  </a:cubicBezTo>
                  <a:cubicBezTo>
                    <a:pt x="4011885" y="1003603"/>
                    <a:pt x="4142890" y="776893"/>
                    <a:pt x="4222719" y="634093"/>
                  </a:cubicBezTo>
                  <a:cubicBezTo>
                    <a:pt x="4302548" y="491293"/>
                    <a:pt x="4343294" y="381453"/>
                    <a:pt x="4381923" y="275771"/>
                  </a:cubicBezTo>
                  <a:cubicBezTo>
                    <a:pt x="4420552" y="170089"/>
                    <a:pt x="4435142" y="83457"/>
                    <a:pt x="4454494" y="0"/>
                  </a:cubicBezTo>
                </a:path>
              </a:pathLst>
            </a:custGeom>
            <a:noFill/>
            <a:ln w="50800">
              <a:solidFill>
                <a:srgbClr val="4E6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8" name="Freeform 57"/>
            <p:cNvSpPr/>
            <p:nvPr/>
          </p:nvSpPr>
          <p:spPr>
            <a:xfrm>
              <a:off x="4513185" y="1883758"/>
              <a:ext cx="3542243" cy="2847031"/>
            </a:xfrm>
            <a:custGeom>
              <a:avLst/>
              <a:gdLst>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377371 w 4412343"/>
                <a:gd name="connsiteY5" fmla="*/ 870857 h 3309257"/>
                <a:gd name="connsiteX6" fmla="*/ 478971 w 4412343"/>
                <a:gd name="connsiteY6" fmla="*/ 150948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478971 w 4412343"/>
                <a:gd name="connsiteY6" fmla="*/ 150948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98335 w 4412343"/>
                <a:gd name="connsiteY8" fmla="*/ 2477861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98335 w 4412343"/>
                <a:gd name="connsiteY8" fmla="*/ 2477861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92275 w 4412343"/>
                <a:gd name="connsiteY9" fmla="*/ 27250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844096 w 4412343"/>
                <a:gd name="connsiteY7" fmla="*/ 1936750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44096 w 4412343"/>
                <a:gd name="connsiteY7" fmla="*/ 1936750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707571 w 4412343"/>
                <a:gd name="connsiteY6" fmla="*/ 146186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31685 w 4412343"/>
                <a:gd name="connsiteY8" fmla="*/ 23921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31685 w 4412343"/>
                <a:gd name="connsiteY8" fmla="*/ 2392136 h 3309257"/>
                <a:gd name="connsiteX9" fmla="*/ 1758950 w 4412343"/>
                <a:gd name="connsiteY9" fmla="*/ 2667907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58950 w 4412343"/>
                <a:gd name="connsiteY9" fmla="*/ 2667907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97050 w 4412343"/>
                <a:gd name="connsiteY9" fmla="*/ 265838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33032 w 4412343"/>
                <a:gd name="connsiteY11" fmla="*/ 3111954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96496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33032 w 4412343"/>
                <a:gd name="connsiteY11" fmla="*/ 3111954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45671 w 4412343"/>
                <a:gd name="connsiteY6" fmla="*/ 1461861 h 3309257"/>
                <a:gd name="connsiteX7" fmla="*/ 996496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33032 w 4412343"/>
                <a:gd name="connsiteY11" fmla="*/ 3111954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252639 w 4412343"/>
                <a:gd name="connsiteY4" fmla="*/ 164193 h 3309257"/>
                <a:gd name="connsiteX5" fmla="*/ 319314 w 4412343"/>
                <a:gd name="connsiteY5" fmla="*/ 348343 h 3309257"/>
                <a:gd name="connsiteX6" fmla="*/ 491671 w 4412343"/>
                <a:gd name="connsiteY6" fmla="*/ 832757 h 3309257"/>
                <a:gd name="connsiteX7" fmla="*/ 745671 w 4412343"/>
                <a:gd name="connsiteY7" fmla="*/ 1461861 h 3309257"/>
                <a:gd name="connsiteX8" fmla="*/ 996496 w 4412343"/>
                <a:gd name="connsiteY8" fmla="*/ 1908175 h 3309257"/>
                <a:gd name="connsiteX9" fmla="*/ 1388835 w 4412343"/>
                <a:gd name="connsiteY9" fmla="*/ 2363561 h 3309257"/>
                <a:gd name="connsiteX10" fmla="*/ 1797050 w 4412343"/>
                <a:gd name="connsiteY10" fmla="*/ 2658382 h 3309257"/>
                <a:gd name="connsiteX11" fmla="*/ 2364014 w 4412343"/>
                <a:gd name="connsiteY11" fmla="*/ 2919186 h 3309257"/>
                <a:gd name="connsiteX12" fmla="*/ 3033032 w 4412343"/>
                <a:gd name="connsiteY12" fmla="*/ 3111954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190727 w 4412343"/>
                <a:gd name="connsiteY1" fmla="*/ 178481 h 3309257"/>
                <a:gd name="connsiteX2" fmla="*/ 203200 w 4412343"/>
                <a:gd name="connsiteY2" fmla="*/ 0 h 3309257"/>
                <a:gd name="connsiteX3" fmla="*/ 203200 w 4412343"/>
                <a:gd name="connsiteY3" fmla="*/ 0 h 3309257"/>
                <a:gd name="connsiteX4" fmla="*/ 217714 w 4412343"/>
                <a:gd name="connsiteY4" fmla="*/ 87086 h 3309257"/>
                <a:gd name="connsiteX5" fmla="*/ 252639 w 4412343"/>
                <a:gd name="connsiteY5" fmla="*/ 164193 h 3309257"/>
                <a:gd name="connsiteX6" fmla="*/ 319314 w 4412343"/>
                <a:gd name="connsiteY6" fmla="*/ 348343 h 3309257"/>
                <a:gd name="connsiteX7" fmla="*/ 491671 w 4412343"/>
                <a:gd name="connsiteY7" fmla="*/ 832757 h 3309257"/>
                <a:gd name="connsiteX8" fmla="*/ 745671 w 4412343"/>
                <a:gd name="connsiteY8" fmla="*/ 1461861 h 3309257"/>
                <a:gd name="connsiteX9" fmla="*/ 996496 w 4412343"/>
                <a:gd name="connsiteY9" fmla="*/ 1908175 h 3309257"/>
                <a:gd name="connsiteX10" fmla="*/ 1388835 w 4412343"/>
                <a:gd name="connsiteY10" fmla="*/ 2363561 h 3309257"/>
                <a:gd name="connsiteX11" fmla="*/ 1797050 w 4412343"/>
                <a:gd name="connsiteY11" fmla="*/ 2658382 h 3309257"/>
                <a:gd name="connsiteX12" fmla="*/ 2364014 w 4412343"/>
                <a:gd name="connsiteY12" fmla="*/ 2919186 h 3309257"/>
                <a:gd name="connsiteX13" fmla="*/ 3033032 w 4412343"/>
                <a:gd name="connsiteY13" fmla="*/ 3111954 h 3309257"/>
                <a:gd name="connsiteX14" fmla="*/ 3875314 w 4412343"/>
                <a:gd name="connsiteY14" fmla="*/ 3265714 h 3309257"/>
                <a:gd name="connsiteX15" fmla="*/ 4412343 w 4412343"/>
                <a:gd name="connsiteY15" fmla="*/ 3280229 h 3309257"/>
                <a:gd name="connsiteX0" fmla="*/ 0 w 4412343"/>
                <a:gd name="connsiteY0" fmla="*/ 3309257 h 3309257"/>
                <a:gd name="connsiteX1" fmla="*/ 157389 w 4412343"/>
                <a:gd name="connsiteY1" fmla="*/ 178481 h 3309257"/>
                <a:gd name="connsiteX2" fmla="*/ 203200 w 4412343"/>
                <a:gd name="connsiteY2" fmla="*/ 0 h 3309257"/>
                <a:gd name="connsiteX3" fmla="*/ 203200 w 4412343"/>
                <a:gd name="connsiteY3" fmla="*/ 0 h 3309257"/>
                <a:gd name="connsiteX4" fmla="*/ 217714 w 4412343"/>
                <a:gd name="connsiteY4" fmla="*/ 87086 h 3309257"/>
                <a:gd name="connsiteX5" fmla="*/ 252639 w 4412343"/>
                <a:gd name="connsiteY5" fmla="*/ 164193 h 3309257"/>
                <a:gd name="connsiteX6" fmla="*/ 319314 w 4412343"/>
                <a:gd name="connsiteY6" fmla="*/ 348343 h 3309257"/>
                <a:gd name="connsiteX7" fmla="*/ 491671 w 4412343"/>
                <a:gd name="connsiteY7" fmla="*/ 832757 h 3309257"/>
                <a:gd name="connsiteX8" fmla="*/ 745671 w 4412343"/>
                <a:gd name="connsiteY8" fmla="*/ 1461861 h 3309257"/>
                <a:gd name="connsiteX9" fmla="*/ 996496 w 4412343"/>
                <a:gd name="connsiteY9" fmla="*/ 1908175 h 3309257"/>
                <a:gd name="connsiteX10" fmla="*/ 1388835 w 4412343"/>
                <a:gd name="connsiteY10" fmla="*/ 2363561 h 3309257"/>
                <a:gd name="connsiteX11" fmla="*/ 1797050 w 4412343"/>
                <a:gd name="connsiteY11" fmla="*/ 2658382 h 3309257"/>
                <a:gd name="connsiteX12" fmla="*/ 2364014 w 4412343"/>
                <a:gd name="connsiteY12" fmla="*/ 2919186 h 3309257"/>
                <a:gd name="connsiteX13" fmla="*/ 3033032 w 4412343"/>
                <a:gd name="connsiteY13" fmla="*/ 3111954 h 3309257"/>
                <a:gd name="connsiteX14" fmla="*/ 3875314 w 4412343"/>
                <a:gd name="connsiteY14" fmla="*/ 3265714 h 3309257"/>
                <a:gd name="connsiteX15" fmla="*/ 4412343 w 4412343"/>
                <a:gd name="connsiteY15" fmla="*/ 3280229 h 3309257"/>
                <a:gd name="connsiteX0" fmla="*/ 0 w 4412343"/>
                <a:gd name="connsiteY0" fmla="*/ 3309257 h 3309257"/>
                <a:gd name="connsiteX1" fmla="*/ 157389 w 4412343"/>
                <a:gd name="connsiteY1" fmla="*/ 178481 h 3309257"/>
                <a:gd name="connsiteX2" fmla="*/ 181202 w 4412343"/>
                <a:gd name="connsiteY2" fmla="*/ 78468 h 3309257"/>
                <a:gd name="connsiteX3" fmla="*/ 203200 w 4412343"/>
                <a:gd name="connsiteY3" fmla="*/ 0 h 3309257"/>
                <a:gd name="connsiteX4" fmla="*/ 203200 w 4412343"/>
                <a:gd name="connsiteY4" fmla="*/ 0 h 3309257"/>
                <a:gd name="connsiteX5" fmla="*/ 217714 w 4412343"/>
                <a:gd name="connsiteY5" fmla="*/ 87086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17714 w 4412343"/>
                <a:gd name="connsiteY5" fmla="*/ 87086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17714 w 4412343"/>
                <a:gd name="connsiteY5" fmla="*/ 87086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85976 w 4412343"/>
                <a:gd name="connsiteY6" fmla="*/ 159431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85976 w 4412343"/>
                <a:gd name="connsiteY6" fmla="*/ 159431 h 3309257"/>
                <a:gd name="connsiteX7" fmla="*/ 347889 w 4412343"/>
                <a:gd name="connsiteY7" fmla="*/ 338818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85976 w 4412343"/>
                <a:gd name="connsiteY6" fmla="*/ 159431 h 3309257"/>
                <a:gd name="connsiteX7" fmla="*/ 347889 w 4412343"/>
                <a:gd name="connsiteY7" fmla="*/ 338818 h 3309257"/>
                <a:gd name="connsiteX8" fmla="*/ 520246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413 h 3309413"/>
                <a:gd name="connsiteX1" fmla="*/ 157389 w 4412343"/>
                <a:gd name="connsiteY1" fmla="*/ 178637 h 3309413"/>
                <a:gd name="connsiteX2" fmla="*/ 152627 w 4412343"/>
                <a:gd name="connsiteY2" fmla="*/ 64336 h 3309413"/>
                <a:gd name="connsiteX3" fmla="*/ 203200 w 4412343"/>
                <a:gd name="connsiteY3" fmla="*/ 156 h 3309413"/>
                <a:gd name="connsiteX4" fmla="*/ 198438 w 4412343"/>
                <a:gd name="connsiteY4" fmla="*/ 47781 h 3309413"/>
                <a:gd name="connsiteX5" fmla="*/ 251052 w 4412343"/>
                <a:gd name="connsiteY5" fmla="*/ 77717 h 3309413"/>
                <a:gd name="connsiteX6" fmla="*/ 285976 w 4412343"/>
                <a:gd name="connsiteY6" fmla="*/ 159587 h 3309413"/>
                <a:gd name="connsiteX7" fmla="*/ 347889 w 4412343"/>
                <a:gd name="connsiteY7" fmla="*/ 338974 h 3309413"/>
                <a:gd name="connsiteX8" fmla="*/ 520246 w 4412343"/>
                <a:gd name="connsiteY8" fmla="*/ 832913 h 3309413"/>
                <a:gd name="connsiteX9" fmla="*/ 745671 w 4412343"/>
                <a:gd name="connsiteY9" fmla="*/ 1462017 h 3309413"/>
                <a:gd name="connsiteX10" fmla="*/ 996496 w 4412343"/>
                <a:gd name="connsiteY10" fmla="*/ 1908331 h 3309413"/>
                <a:gd name="connsiteX11" fmla="*/ 1388835 w 4412343"/>
                <a:gd name="connsiteY11" fmla="*/ 2363717 h 3309413"/>
                <a:gd name="connsiteX12" fmla="*/ 1797050 w 4412343"/>
                <a:gd name="connsiteY12" fmla="*/ 2658538 h 3309413"/>
                <a:gd name="connsiteX13" fmla="*/ 2364014 w 4412343"/>
                <a:gd name="connsiteY13" fmla="*/ 2919342 h 3309413"/>
                <a:gd name="connsiteX14" fmla="*/ 3033032 w 4412343"/>
                <a:gd name="connsiteY14" fmla="*/ 3112110 h 3309413"/>
                <a:gd name="connsiteX15" fmla="*/ 3875314 w 4412343"/>
                <a:gd name="connsiteY15" fmla="*/ 3265870 h 3309413"/>
                <a:gd name="connsiteX16" fmla="*/ 4412343 w 4412343"/>
                <a:gd name="connsiteY16" fmla="*/ 3280385 h 3309413"/>
                <a:gd name="connsiteX0" fmla="*/ 0 w 4412343"/>
                <a:gd name="connsiteY0" fmla="*/ 3274905 h 3274905"/>
                <a:gd name="connsiteX1" fmla="*/ 157389 w 4412343"/>
                <a:gd name="connsiteY1" fmla="*/ 144129 h 3274905"/>
                <a:gd name="connsiteX2" fmla="*/ 152627 w 4412343"/>
                <a:gd name="connsiteY2" fmla="*/ 29828 h 3274905"/>
                <a:gd name="connsiteX3" fmla="*/ 203200 w 4412343"/>
                <a:gd name="connsiteY3" fmla="*/ 22798 h 3274905"/>
                <a:gd name="connsiteX4" fmla="*/ 198438 w 4412343"/>
                <a:gd name="connsiteY4" fmla="*/ 13273 h 3274905"/>
                <a:gd name="connsiteX5" fmla="*/ 251052 w 4412343"/>
                <a:gd name="connsiteY5" fmla="*/ 43209 h 3274905"/>
                <a:gd name="connsiteX6" fmla="*/ 285976 w 4412343"/>
                <a:gd name="connsiteY6" fmla="*/ 125079 h 3274905"/>
                <a:gd name="connsiteX7" fmla="*/ 347889 w 4412343"/>
                <a:gd name="connsiteY7" fmla="*/ 304466 h 3274905"/>
                <a:gd name="connsiteX8" fmla="*/ 520246 w 4412343"/>
                <a:gd name="connsiteY8" fmla="*/ 798405 h 3274905"/>
                <a:gd name="connsiteX9" fmla="*/ 745671 w 4412343"/>
                <a:gd name="connsiteY9" fmla="*/ 1427509 h 3274905"/>
                <a:gd name="connsiteX10" fmla="*/ 996496 w 4412343"/>
                <a:gd name="connsiteY10" fmla="*/ 1873823 h 3274905"/>
                <a:gd name="connsiteX11" fmla="*/ 1388835 w 4412343"/>
                <a:gd name="connsiteY11" fmla="*/ 2329209 h 3274905"/>
                <a:gd name="connsiteX12" fmla="*/ 1797050 w 4412343"/>
                <a:gd name="connsiteY12" fmla="*/ 2624030 h 3274905"/>
                <a:gd name="connsiteX13" fmla="*/ 2364014 w 4412343"/>
                <a:gd name="connsiteY13" fmla="*/ 2884834 h 3274905"/>
                <a:gd name="connsiteX14" fmla="*/ 3033032 w 4412343"/>
                <a:gd name="connsiteY14" fmla="*/ 3077602 h 3274905"/>
                <a:gd name="connsiteX15" fmla="*/ 3875314 w 4412343"/>
                <a:gd name="connsiteY15" fmla="*/ 3231362 h 3274905"/>
                <a:gd name="connsiteX16" fmla="*/ 4412343 w 4412343"/>
                <a:gd name="connsiteY16" fmla="*/ 3245877 h 3274905"/>
                <a:gd name="connsiteX0" fmla="*/ 0 w 4412343"/>
                <a:gd name="connsiteY0" fmla="*/ 3262595 h 3262595"/>
                <a:gd name="connsiteX1" fmla="*/ 157389 w 4412343"/>
                <a:gd name="connsiteY1" fmla="*/ 131819 h 3262595"/>
                <a:gd name="connsiteX2" fmla="*/ 166915 w 4412343"/>
                <a:gd name="connsiteY2" fmla="*/ 41330 h 3262595"/>
                <a:gd name="connsiteX3" fmla="*/ 203200 w 4412343"/>
                <a:gd name="connsiteY3" fmla="*/ 10488 h 3262595"/>
                <a:gd name="connsiteX4" fmla="*/ 198438 w 4412343"/>
                <a:gd name="connsiteY4" fmla="*/ 963 h 3262595"/>
                <a:gd name="connsiteX5" fmla="*/ 251052 w 4412343"/>
                <a:gd name="connsiteY5" fmla="*/ 30899 h 3262595"/>
                <a:gd name="connsiteX6" fmla="*/ 285976 w 4412343"/>
                <a:gd name="connsiteY6" fmla="*/ 112769 h 3262595"/>
                <a:gd name="connsiteX7" fmla="*/ 347889 w 4412343"/>
                <a:gd name="connsiteY7" fmla="*/ 292156 h 3262595"/>
                <a:gd name="connsiteX8" fmla="*/ 520246 w 4412343"/>
                <a:gd name="connsiteY8" fmla="*/ 786095 h 3262595"/>
                <a:gd name="connsiteX9" fmla="*/ 745671 w 4412343"/>
                <a:gd name="connsiteY9" fmla="*/ 1415199 h 3262595"/>
                <a:gd name="connsiteX10" fmla="*/ 996496 w 4412343"/>
                <a:gd name="connsiteY10" fmla="*/ 1861513 h 3262595"/>
                <a:gd name="connsiteX11" fmla="*/ 1388835 w 4412343"/>
                <a:gd name="connsiteY11" fmla="*/ 2316899 h 3262595"/>
                <a:gd name="connsiteX12" fmla="*/ 1797050 w 4412343"/>
                <a:gd name="connsiteY12" fmla="*/ 2611720 h 3262595"/>
                <a:gd name="connsiteX13" fmla="*/ 2364014 w 4412343"/>
                <a:gd name="connsiteY13" fmla="*/ 2872524 h 3262595"/>
                <a:gd name="connsiteX14" fmla="*/ 3033032 w 4412343"/>
                <a:gd name="connsiteY14" fmla="*/ 3065292 h 3262595"/>
                <a:gd name="connsiteX15" fmla="*/ 3875314 w 4412343"/>
                <a:gd name="connsiteY15" fmla="*/ 3219052 h 3262595"/>
                <a:gd name="connsiteX16" fmla="*/ 4412343 w 4412343"/>
                <a:gd name="connsiteY16" fmla="*/ 3233567 h 3262595"/>
                <a:gd name="connsiteX0" fmla="*/ 0 w 4412343"/>
                <a:gd name="connsiteY0" fmla="*/ 3262595 h 3262595"/>
                <a:gd name="connsiteX1" fmla="*/ 157389 w 4412343"/>
                <a:gd name="connsiteY1" fmla="*/ 131819 h 3262595"/>
                <a:gd name="connsiteX2" fmla="*/ 166915 w 4412343"/>
                <a:gd name="connsiteY2" fmla="*/ 41330 h 3262595"/>
                <a:gd name="connsiteX3" fmla="*/ 203200 w 4412343"/>
                <a:gd name="connsiteY3" fmla="*/ 10488 h 3262595"/>
                <a:gd name="connsiteX4" fmla="*/ 212726 w 4412343"/>
                <a:gd name="connsiteY4" fmla="*/ 963 h 3262595"/>
                <a:gd name="connsiteX5" fmla="*/ 251052 w 4412343"/>
                <a:gd name="connsiteY5" fmla="*/ 30899 h 3262595"/>
                <a:gd name="connsiteX6" fmla="*/ 285976 w 4412343"/>
                <a:gd name="connsiteY6" fmla="*/ 112769 h 3262595"/>
                <a:gd name="connsiteX7" fmla="*/ 347889 w 4412343"/>
                <a:gd name="connsiteY7" fmla="*/ 292156 h 3262595"/>
                <a:gd name="connsiteX8" fmla="*/ 520246 w 4412343"/>
                <a:gd name="connsiteY8" fmla="*/ 786095 h 3262595"/>
                <a:gd name="connsiteX9" fmla="*/ 745671 w 4412343"/>
                <a:gd name="connsiteY9" fmla="*/ 1415199 h 3262595"/>
                <a:gd name="connsiteX10" fmla="*/ 996496 w 4412343"/>
                <a:gd name="connsiteY10" fmla="*/ 1861513 h 3262595"/>
                <a:gd name="connsiteX11" fmla="*/ 1388835 w 4412343"/>
                <a:gd name="connsiteY11" fmla="*/ 2316899 h 3262595"/>
                <a:gd name="connsiteX12" fmla="*/ 1797050 w 4412343"/>
                <a:gd name="connsiteY12" fmla="*/ 2611720 h 3262595"/>
                <a:gd name="connsiteX13" fmla="*/ 2364014 w 4412343"/>
                <a:gd name="connsiteY13" fmla="*/ 2872524 h 3262595"/>
                <a:gd name="connsiteX14" fmla="*/ 3033032 w 4412343"/>
                <a:gd name="connsiteY14" fmla="*/ 3065292 h 3262595"/>
                <a:gd name="connsiteX15" fmla="*/ 3875314 w 4412343"/>
                <a:gd name="connsiteY15" fmla="*/ 3219052 h 3262595"/>
                <a:gd name="connsiteX16" fmla="*/ 4412343 w 4412343"/>
                <a:gd name="connsiteY16" fmla="*/ 3233567 h 3262595"/>
                <a:gd name="connsiteX0" fmla="*/ 0 w 4412343"/>
                <a:gd name="connsiteY0" fmla="*/ 3267638 h 3267638"/>
                <a:gd name="connsiteX1" fmla="*/ 157389 w 4412343"/>
                <a:gd name="connsiteY1" fmla="*/ 136862 h 3267638"/>
                <a:gd name="connsiteX2" fmla="*/ 166915 w 4412343"/>
                <a:gd name="connsiteY2" fmla="*/ 46373 h 3267638"/>
                <a:gd name="connsiteX3" fmla="*/ 196057 w 4412343"/>
                <a:gd name="connsiteY3" fmla="*/ 3625 h 3267638"/>
                <a:gd name="connsiteX4" fmla="*/ 212726 w 4412343"/>
                <a:gd name="connsiteY4" fmla="*/ 6006 h 3267638"/>
                <a:gd name="connsiteX5" fmla="*/ 251052 w 4412343"/>
                <a:gd name="connsiteY5" fmla="*/ 35942 h 3267638"/>
                <a:gd name="connsiteX6" fmla="*/ 285976 w 4412343"/>
                <a:gd name="connsiteY6" fmla="*/ 117812 h 3267638"/>
                <a:gd name="connsiteX7" fmla="*/ 347889 w 4412343"/>
                <a:gd name="connsiteY7" fmla="*/ 297199 h 3267638"/>
                <a:gd name="connsiteX8" fmla="*/ 520246 w 4412343"/>
                <a:gd name="connsiteY8" fmla="*/ 791138 h 3267638"/>
                <a:gd name="connsiteX9" fmla="*/ 745671 w 4412343"/>
                <a:gd name="connsiteY9" fmla="*/ 1420242 h 3267638"/>
                <a:gd name="connsiteX10" fmla="*/ 996496 w 4412343"/>
                <a:gd name="connsiteY10" fmla="*/ 1866556 h 3267638"/>
                <a:gd name="connsiteX11" fmla="*/ 1388835 w 4412343"/>
                <a:gd name="connsiteY11" fmla="*/ 2321942 h 3267638"/>
                <a:gd name="connsiteX12" fmla="*/ 1797050 w 4412343"/>
                <a:gd name="connsiteY12" fmla="*/ 2616763 h 3267638"/>
                <a:gd name="connsiteX13" fmla="*/ 2364014 w 4412343"/>
                <a:gd name="connsiteY13" fmla="*/ 2877567 h 3267638"/>
                <a:gd name="connsiteX14" fmla="*/ 3033032 w 4412343"/>
                <a:gd name="connsiteY14" fmla="*/ 3070335 h 3267638"/>
                <a:gd name="connsiteX15" fmla="*/ 3875314 w 4412343"/>
                <a:gd name="connsiteY15" fmla="*/ 3224095 h 3267638"/>
                <a:gd name="connsiteX16" fmla="*/ 4412343 w 4412343"/>
                <a:gd name="connsiteY16" fmla="*/ 3238610 h 3267638"/>
                <a:gd name="connsiteX0" fmla="*/ 0 w 4412343"/>
                <a:gd name="connsiteY0" fmla="*/ 3266723 h 3266723"/>
                <a:gd name="connsiteX1" fmla="*/ 157389 w 4412343"/>
                <a:gd name="connsiteY1" fmla="*/ 135947 h 3266723"/>
                <a:gd name="connsiteX2" fmla="*/ 166915 w 4412343"/>
                <a:gd name="connsiteY2" fmla="*/ 45458 h 3266723"/>
                <a:gd name="connsiteX3" fmla="*/ 196057 w 4412343"/>
                <a:gd name="connsiteY3" fmla="*/ 2710 h 3266723"/>
                <a:gd name="connsiteX4" fmla="*/ 251052 w 4412343"/>
                <a:gd name="connsiteY4" fmla="*/ 35027 h 3266723"/>
                <a:gd name="connsiteX5" fmla="*/ 285976 w 4412343"/>
                <a:gd name="connsiteY5" fmla="*/ 116897 h 3266723"/>
                <a:gd name="connsiteX6" fmla="*/ 347889 w 4412343"/>
                <a:gd name="connsiteY6" fmla="*/ 296284 h 3266723"/>
                <a:gd name="connsiteX7" fmla="*/ 520246 w 4412343"/>
                <a:gd name="connsiteY7" fmla="*/ 790223 h 3266723"/>
                <a:gd name="connsiteX8" fmla="*/ 745671 w 4412343"/>
                <a:gd name="connsiteY8" fmla="*/ 1419327 h 3266723"/>
                <a:gd name="connsiteX9" fmla="*/ 996496 w 4412343"/>
                <a:gd name="connsiteY9" fmla="*/ 1865641 h 3266723"/>
                <a:gd name="connsiteX10" fmla="*/ 1388835 w 4412343"/>
                <a:gd name="connsiteY10" fmla="*/ 2321027 h 3266723"/>
                <a:gd name="connsiteX11" fmla="*/ 1797050 w 4412343"/>
                <a:gd name="connsiteY11" fmla="*/ 2615848 h 3266723"/>
                <a:gd name="connsiteX12" fmla="*/ 2364014 w 4412343"/>
                <a:gd name="connsiteY12" fmla="*/ 2876652 h 3266723"/>
                <a:gd name="connsiteX13" fmla="*/ 3033032 w 4412343"/>
                <a:gd name="connsiteY13" fmla="*/ 3069420 h 3266723"/>
                <a:gd name="connsiteX14" fmla="*/ 3875314 w 4412343"/>
                <a:gd name="connsiteY14" fmla="*/ 3223180 h 3266723"/>
                <a:gd name="connsiteX15" fmla="*/ 4412343 w 4412343"/>
                <a:gd name="connsiteY15" fmla="*/ 3237695 h 3266723"/>
                <a:gd name="connsiteX0" fmla="*/ 0 w 4412343"/>
                <a:gd name="connsiteY0" fmla="*/ 3264565 h 3264565"/>
                <a:gd name="connsiteX1" fmla="*/ 157389 w 4412343"/>
                <a:gd name="connsiteY1" fmla="*/ 133789 h 3264565"/>
                <a:gd name="connsiteX2" fmla="*/ 166915 w 4412343"/>
                <a:gd name="connsiteY2" fmla="*/ 43300 h 3264565"/>
                <a:gd name="connsiteX3" fmla="*/ 169295 w 4412343"/>
                <a:gd name="connsiteY3" fmla="*/ 14726 h 3264565"/>
                <a:gd name="connsiteX4" fmla="*/ 196057 w 4412343"/>
                <a:gd name="connsiteY4" fmla="*/ 552 h 3264565"/>
                <a:gd name="connsiteX5" fmla="*/ 251052 w 4412343"/>
                <a:gd name="connsiteY5" fmla="*/ 32869 h 3264565"/>
                <a:gd name="connsiteX6" fmla="*/ 285976 w 4412343"/>
                <a:gd name="connsiteY6" fmla="*/ 114739 h 3264565"/>
                <a:gd name="connsiteX7" fmla="*/ 347889 w 4412343"/>
                <a:gd name="connsiteY7" fmla="*/ 294126 h 3264565"/>
                <a:gd name="connsiteX8" fmla="*/ 520246 w 4412343"/>
                <a:gd name="connsiteY8" fmla="*/ 788065 h 3264565"/>
                <a:gd name="connsiteX9" fmla="*/ 745671 w 4412343"/>
                <a:gd name="connsiteY9" fmla="*/ 1417169 h 3264565"/>
                <a:gd name="connsiteX10" fmla="*/ 996496 w 4412343"/>
                <a:gd name="connsiteY10" fmla="*/ 1863483 h 3264565"/>
                <a:gd name="connsiteX11" fmla="*/ 1388835 w 4412343"/>
                <a:gd name="connsiteY11" fmla="*/ 2318869 h 3264565"/>
                <a:gd name="connsiteX12" fmla="*/ 1797050 w 4412343"/>
                <a:gd name="connsiteY12" fmla="*/ 2613690 h 3264565"/>
                <a:gd name="connsiteX13" fmla="*/ 2364014 w 4412343"/>
                <a:gd name="connsiteY13" fmla="*/ 2874494 h 3264565"/>
                <a:gd name="connsiteX14" fmla="*/ 3033032 w 4412343"/>
                <a:gd name="connsiteY14" fmla="*/ 3067262 h 3264565"/>
                <a:gd name="connsiteX15" fmla="*/ 3875314 w 4412343"/>
                <a:gd name="connsiteY15" fmla="*/ 3221022 h 3264565"/>
                <a:gd name="connsiteX16" fmla="*/ 4412343 w 4412343"/>
                <a:gd name="connsiteY16" fmla="*/ 3235537 h 3264565"/>
                <a:gd name="connsiteX0" fmla="*/ 0 w 4412343"/>
                <a:gd name="connsiteY0" fmla="*/ 3265188 h 3265188"/>
                <a:gd name="connsiteX1" fmla="*/ 157389 w 4412343"/>
                <a:gd name="connsiteY1" fmla="*/ 134412 h 3265188"/>
                <a:gd name="connsiteX2" fmla="*/ 166915 w 4412343"/>
                <a:gd name="connsiteY2" fmla="*/ 43923 h 3265188"/>
                <a:gd name="connsiteX3" fmla="*/ 178820 w 4412343"/>
                <a:gd name="connsiteY3" fmla="*/ 10587 h 3265188"/>
                <a:gd name="connsiteX4" fmla="*/ 196057 w 4412343"/>
                <a:gd name="connsiteY4" fmla="*/ 1175 h 3265188"/>
                <a:gd name="connsiteX5" fmla="*/ 251052 w 4412343"/>
                <a:gd name="connsiteY5" fmla="*/ 33492 h 3265188"/>
                <a:gd name="connsiteX6" fmla="*/ 285976 w 4412343"/>
                <a:gd name="connsiteY6" fmla="*/ 115362 h 3265188"/>
                <a:gd name="connsiteX7" fmla="*/ 347889 w 4412343"/>
                <a:gd name="connsiteY7" fmla="*/ 294749 h 3265188"/>
                <a:gd name="connsiteX8" fmla="*/ 520246 w 4412343"/>
                <a:gd name="connsiteY8" fmla="*/ 788688 h 3265188"/>
                <a:gd name="connsiteX9" fmla="*/ 745671 w 4412343"/>
                <a:gd name="connsiteY9" fmla="*/ 1417792 h 3265188"/>
                <a:gd name="connsiteX10" fmla="*/ 996496 w 4412343"/>
                <a:gd name="connsiteY10" fmla="*/ 1864106 h 3265188"/>
                <a:gd name="connsiteX11" fmla="*/ 1388835 w 4412343"/>
                <a:gd name="connsiteY11" fmla="*/ 2319492 h 3265188"/>
                <a:gd name="connsiteX12" fmla="*/ 1797050 w 4412343"/>
                <a:gd name="connsiteY12" fmla="*/ 2614313 h 3265188"/>
                <a:gd name="connsiteX13" fmla="*/ 2364014 w 4412343"/>
                <a:gd name="connsiteY13" fmla="*/ 2875117 h 3265188"/>
                <a:gd name="connsiteX14" fmla="*/ 3033032 w 4412343"/>
                <a:gd name="connsiteY14" fmla="*/ 3067885 h 3265188"/>
                <a:gd name="connsiteX15" fmla="*/ 3875314 w 4412343"/>
                <a:gd name="connsiteY15" fmla="*/ 3221645 h 3265188"/>
                <a:gd name="connsiteX16" fmla="*/ 4412343 w 4412343"/>
                <a:gd name="connsiteY16" fmla="*/ 3236160 h 3265188"/>
                <a:gd name="connsiteX0" fmla="*/ 0 w 4412343"/>
                <a:gd name="connsiteY0" fmla="*/ 3265188 h 3265188"/>
                <a:gd name="connsiteX1" fmla="*/ 157389 w 4412343"/>
                <a:gd name="connsiteY1" fmla="*/ 134412 h 3265188"/>
                <a:gd name="connsiteX2" fmla="*/ 166915 w 4412343"/>
                <a:gd name="connsiteY2" fmla="*/ 43923 h 3265188"/>
                <a:gd name="connsiteX3" fmla="*/ 178820 w 4412343"/>
                <a:gd name="connsiteY3" fmla="*/ 10587 h 3265188"/>
                <a:gd name="connsiteX4" fmla="*/ 196057 w 4412343"/>
                <a:gd name="connsiteY4" fmla="*/ 1175 h 3265188"/>
                <a:gd name="connsiteX5" fmla="*/ 251052 w 4412343"/>
                <a:gd name="connsiteY5" fmla="*/ 33492 h 3265188"/>
                <a:gd name="connsiteX6" fmla="*/ 285976 w 4412343"/>
                <a:gd name="connsiteY6" fmla="*/ 115362 h 3265188"/>
                <a:gd name="connsiteX7" fmla="*/ 347889 w 4412343"/>
                <a:gd name="connsiteY7" fmla="*/ 294749 h 3265188"/>
                <a:gd name="connsiteX8" fmla="*/ 491218 w 4412343"/>
                <a:gd name="connsiteY8" fmla="*/ 832231 h 3265188"/>
                <a:gd name="connsiteX9" fmla="*/ 745671 w 4412343"/>
                <a:gd name="connsiteY9" fmla="*/ 1417792 h 3265188"/>
                <a:gd name="connsiteX10" fmla="*/ 996496 w 4412343"/>
                <a:gd name="connsiteY10" fmla="*/ 1864106 h 3265188"/>
                <a:gd name="connsiteX11" fmla="*/ 1388835 w 4412343"/>
                <a:gd name="connsiteY11" fmla="*/ 2319492 h 3265188"/>
                <a:gd name="connsiteX12" fmla="*/ 1797050 w 4412343"/>
                <a:gd name="connsiteY12" fmla="*/ 2614313 h 3265188"/>
                <a:gd name="connsiteX13" fmla="*/ 2364014 w 4412343"/>
                <a:gd name="connsiteY13" fmla="*/ 2875117 h 3265188"/>
                <a:gd name="connsiteX14" fmla="*/ 3033032 w 4412343"/>
                <a:gd name="connsiteY14" fmla="*/ 3067885 h 3265188"/>
                <a:gd name="connsiteX15" fmla="*/ 3875314 w 4412343"/>
                <a:gd name="connsiteY15" fmla="*/ 3221645 h 3265188"/>
                <a:gd name="connsiteX16" fmla="*/ 4412343 w 4412343"/>
                <a:gd name="connsiteY16" fmla="*/ 3236160 h 3265188"/>
                <a:gd name="connsiteX0" fmla="*/ 0 w 4446464"/>
                <a:gd name="connsiteY0" fmla="*/ 3252464 h 3252464"/>
                <a:gd name="connsiteX1" fmla="*/ 191510 w 4446464"/>
                <a:gd name="connsiteY1" fmla="*/ 134412 h 3252464"/>
                <a:gd name="connsiteX2" fmla="*/ 201036 w 4446464"/>
                <a:gd name="connsiteY2" fmla="*/ 43923 h 3252464"/>
                <a:gd name="connsiteX3" fmla="*/ 212941 w 4446464"/>
                <a:gd name="connsiteY3" fmla="*/ 10587 h 3252464"/>
                <a:gd name="connsiteX4" fmla="*/ 230178 w 4446464"/>
                <a:gd name="connsiteY4" fmla="*/ 1175 h 3252464"/>
                <a:gd name="connsiteX5" fmla="*/ 285173 w 4446464"/>
                <a:gd name="connsiteY5" fmla="*/ 33492 h 3252464"/>
                <a:gd name="connsiteX6" fmla="*/ 320097 w 4446464"/>
                <a:gd name="connsiteY6" fmla="*/ 115362 h 3252464"/>
                <a:gd name="connsiteX7" fmla="*/ 382010 w 4446464"/>
                <a:gd name="connsiteY7" fmla="*/ 294749 h 3252464"/>
                <a:gd name="connsiteX8" fmla="*/ 525339 w 4446464"/>
                <a:gd name="connsiteY8" fmla="*/ 832231 h 3252464"/>
                <a:gd name="connsiteX9" fmla="*/ 779792 w 4446464"/>
                <a:gd name="connsiteY9" fmla="*/ 1417792 h 3252464"/>
                <a:gd name="connsiteX10" fmla="*/ 1030617 w 4446464"/>
                <a:gd name="connsiteY10" fmla="*/ 1864106 h 3252464"/>
                <a:gd name="connsiteX11" fmla="*/ 1422956 w 4446464"/>
                <a:gd name="connsiteY11" fmla="*/ 2319492 h 3252464"/>
                <a:gd name="connsiteX12" fmla="*/ 1831171 w 4446464"/>
                <a:gd name="connsiteY12" fmla="*/ 2614313 h 3252464"/>
                <a:gd name="connsiteX13" fmla="*/ 2398135 w 4446464"/>
                <a:gd name="connsiteY13" fmla="*/ 2875117 h 3252464"/>
                <a:gd name="connsiteX14" fmla="*/ 3067153 w 4446464"/>
                <a:gd name="connsiteY14" fmla="*/ 3067885 h 3252464"/>
                <a:gd name="connsiteX15" fmla="*/ 3909435 w 4446464"/>
                <a:gd name="connsiteY15" fmla="*/ 3221645 h 3252464"/>
                <a:gd name="connsiteX16" fmla="*/ 4446464 w 4446464"/>
                <a:gd name="connsiteY16" fmla="*/ 3236160 h 325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6464" h="3252464">
                  <a:moveTo>
                    <a:pt x="0" y="3252464"/>
                  </a:moveTo>
                  <a:lnTo>
                    <a:pt x="191510" y="134412"/>
                  </a:lnTo>
                  <a:lnTo>
                    <a:pt x="201036" y="43923"/>
                  </a:lnTo>
                  <a:cubicBezTo>
                    <a:pt x="203020" y="24079"/>
                    <a:pt x="208084" y="17712"/>
                    <a:pt x="212941" y="10587"/>
                  </a:cubicBezTo>
                  <a:cubicBezTo>
                    <a:pt x="217798" y="3462"/>
                    <a:pt x="218139" y="-2643"/>
                    <a:pt x="230178" y="1175"/>
                  </a:cubicBezTo>
                  <a:cubicBezTo>
                    <a:pt x="242217" y="4993"/>
                    <a:pt x="270187" y="14461"/>
                    <a:pt x="285173" y="33492"/>
                  </a:cubicBezTo>
                  <a:cubicBezTo>
                    <a:pt x="300159" y="52523"/>
                    <a:pt x="303164" y="71819"/>
                    <a:pt x="320097" y="115362"/>
                  </a:cubicBezTo>
                  <a:cubicBezTo>
                    <a:pt x="337030" y="158905"/>
                    <a:pt x="347803" y="175271"/>
                    <a:pt x="382010" y="294749"/>
                  </a:cubicBezTo>
                  <a:cubicBezTo>
                    <a:pt x="416217" y="414227"/>
                    <a:pt x="459042" y="645057"/>
                    <a:pt x="525339" y="832231"/>
                  </a:cubicBezTo>
                  <a:cubicBezTo>
                    <a:pt x="591636" y="1019405"/>
                    <a:pt x="695579" y="1245813"/>
                    <a:pt x="779792" y="1417792"/>
                  </a:cubicBezTo>
                  <a:cubicBezTo>
                    <a:pt x="864005" y="1589771"/>
                    <a:pt x="923423" y="1713823"/>
                    <a:pt x="1030617" y="1864106"/>
                  </a:cubicBezTo>
                  <a:cubicBezTo>
                    <a:pt x="1137811" y="2014389"/>
                    <a:pt x="1289530" y="2194458"/>
                    <a:pt x="1422956" y="2319492"/>
                  </a:cubicBezTo>
                  <a:cubicBezTo>
                    <a:pt x="1556382" y="2444526"/>
                    <a:pt x="1668641" y="2521709"/>
                    <a:pt x="1831171" y="2614313"/>
                  </a:cubicBezTo>
                  <a:cubicBezTo>
                    <a:pt x="1993701" y="2706917"/>
                    <a:pt x="2192138" y="2799522"/>
                    <a:pt x="2398135" y="2875117"/>
                  </a:cubicBezTo>
                  <a:cubicBezTo>
                    <a:pt x="2604132" y="2950712"/>
                    <a:pt x="2815270" y="3010130"/>
                    <a:pt x="3067153" y="3067885"/>
                  </a:cubicBezTo>
                  <a:cubicBezTo>
                    <a:pt x="3319036" y="3125640"/>
                    <a:pt x="3679550" y="3193599"/>
                    <a:pt x="3909435" y="3221645"/>
                  </a:cubicBezTo>
                  <a:cubicBezTo>
                    <a:pt x="4139320" y="3249691"/>
                    <a:pt x="4356959" y="3233741"/>
                    <a:pt x="4446464" y="323616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9" name="Freeform 58"/>
            <p:cNvSpPr/>
            <p:nvPr/>
          </p:nvSpPr>
          <p:spPr>
            <a:xfrm>
              <a:off x="4508413" y="1781260"/>
              <a:ext cx="3727587" cy="2930029"/>
            </a:xfrm>
            <a:custGeom>
              <a:avLst/>
              <a:gdLst>
                <a:gd name="connsiteX0" fmla="*/ 0 w 4397828"/>
                <a:gd name="connsiteY0" fmla="*/ 3338286 h 3338286"/>
                <a:gd name="connsiteX1" fmla="*/ 203200 w 4397828"/>
                <a:gd name="connsiteY1" fmla="*/ 0 h 3338286"/>
                <a:gd name="connsiteX2" fmla="*/ 203200 w 4397828"/>
                <a:gd name="connsiteY2" fmla="*/ 0 h 3338286"/>
                <a:gd name="connsiteX3" fmla="*/ 856343 w 4397828"/>
                <a:gd name="connsiteY3" fmla="*/ 1001486 h 3338286"/>
                <a:gd name="connsiteX4" fmla="*/ 856343 w 4397828"/>
                <a:gd name="connsiteY4" fmla="*/ 1001486 h 3338286"/>
                <a:gd name="connsiteX5" fmla="*/ 1219200 w 4397828"/>
                <a:gd name="connsiteY5" fmla="*/ 1509486 h 3338286"/>
                <a:gd name="connsiteX6" fmla="*/ 1814285 w 4397828"/>
                <a:gd name="connsiteY6" fmla="*/ 2075543 h 3338286"/>
                <a:gd name="connsiteX7" fmla="*/ 2757714 w 4397828"/>
                <a:gd name="connsiteY7" fmla="*/ 2699657 h 3338286"/>
                <a:gd name="connsiteX8" fmla="*/ 3468914 w 4397828"/>
                <a:gd name="connsiteY8" fmla="*/ 3048000 h 3338286"/>
                <a:gd name="connsiteX9" fmla="*/ 4397828 w 4397828"/>
                <a:gd name="connsiteY9" fmla="*/ 3294743 h 3338286"/>
                <a:gd name="connsiteX0" fmla="*/ 0 w 4397828"/>
                <a:gd name="connsiteY0" fmla="*/ 3338286 h 3338286"/>
                <a:gd name="connsiteX1" fmla="*/ 203200 w 4397828"/>
                <a:gd name="connsiteY1" fmla="*/ 0 h 3338286"/>
                <a:gd name="connsiteX2" fmla="*/ 203200 w 4397828"/>
                <a:gd name="connsiteY2" fmla="*/ 0 h 3338286"/>
                <a:gd name="connsiteX3" fmla="*/ 245495 w 4397828"/>
                <a:gd name="connsiteY3" fmla="*/ 69624 h 3338286"/>
                <a:gd name="connsiteX4" fmla="*/ 856343 w 4397828"/>
                <a:gd name="connsiteY4" fmla="*/ 1001486 h 3338286"/>
                <a:gd name="connsiteX5" fmla="*/ 856343 w 4397828"/>
                <a:gd name="connsiteY5" fmla="*/ 1001486 h 3338286"/>
                <a:gd name="connsiteX6" fmla="*/ 1219200 w 4397828"/>
                <a:gd name="connsiteY6" fmla="*/ 1509486 h 3338286"/>
                <a:gd name="connsiteX7" fmla="*/ 1814285 w 4397828"/>
                <a:gd name="connsiteY7" fmla="*/ 2075543 h 3338286"/>
                <a:gd name="connsiteX8" fmla="*/ 2757714 w 4397828"/>
                <a:gd name="connsiteY8" fmla="*/ 2699657 h 3338286"/>
                <a:gd name="connsiteX9" fmla="*/ 3468914 w 4397828"/>
                <a:gd name="connsiteY9" fmla="*/ 3048000 h 3338286"/>
                <a:gd name="connsiteX10" fmla="*/ 4397828 w 4397828"/>
                <a:gd name="connsiteY10" fmla="*/ 3294743 h 3338286"/>
                <a:gd name="connsiteX0" fmla="*/ 0 w 4397828"/>
                <a:gd name="connsiteY0" fmla="*/ 3338286 h 3338286"/>
                <a:gd name="connsiteX1" fmla="*/ 195489 w 4397828"/>
                <a:gd name="connsiteY1" fmla="*/ 45811 h 3338286"/>
                <a:gd name="connsiteX2" fmla="*/ 203200 w 4397828"/>
                <a:gd name="connsiteY2" fmla="*/ 0 h 3338286"/>
                <a:gd name="connsiteX3" fmla="*/ 203200 w 4397828"/>
                <a:gd name="connsiteY3" fmla="*/ 0 h 3338286"/>
                <a:gd name="connsiteX4" fmla="*/ 245495 w 4397828"/>
                <a:gd name="connsiteY4" fmla="*/ 69624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45495 w 4397828"/>
                <a:gd name="connsiteY4" fmla="*/ 69624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55020 w 4397828"/>
                <a:gd name="connsiteY4" fmla="*/ 14856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55020 w 4397828"/>
                <a:gd name="connsiteY4" fmla="*/ 14856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400025 h 3400025"/>
                <a:gd name="connsiteX1" fmla="*/ 181202 w 4397828"/>
                <a:gd name="connsiteY1" fmla="*/ 98025 h 3400025"/>
                <a:gd name="connsiteX2" fmla="*/ 203200 w 4397828"/>
                <a:gd name="connsiteY2" fmla="*/ 61739 h 3400025"/>
                <a:gd name="connsiteX3" fmla="*/ 203200 w 4397828"/>
                <a:gd name="connsiteY3" fmla="*/ 61739 h 3400025"/>
                <a:gd name="connsiteX4" fmla="*/ 226445 w 4397828"/>
                <a:gd name="connsiteY4" fmla="*/ 64688 h 3400025"/>
                <a:gd name="connsiteX5" fmla="*/ 255020 w 4397828"/>
                <a:gd name="connsiteY5" fmla="*/ 76595 h 3400025"/>
                <a:gd name="connsiteX6" fmla="*/ 856343 w 4397828"/>
                <a:gd name="connsiteY6" fmla="*/ 1063225 h 3400025"/>
                <a:gd name="connsiteX7" fmla="*/ 856343 w 4397828"/>
                <a:gd name="connsiteY7" fmla="*/ 1063225 h 3400025"/>
                <a:gd name="connsiteX8" fmla="*/ 1219200 w 4397828"/>
                <a:gd name="connsiteY8" fmla="*/ 1571225 h 3400025"/>
                <a:gd name="connsiteX9" fmla="*/ 1814285 w 4397828"/>
                <a:gd name="connsiteY9" fmla="*/ 2137282 h 3400025"/>
                <a:gd name="connsiteX10" fmla="*/ 2757714 w 4397828"/>
                <a:gd name="connsiteY10" fmla="*/ 2761396 h 3400025"/>
                <a:gd name="connsiteX11" fmla="*/ 3468914 w 4397828"/>
                <a:gd name="connsiteY11" fmla="*/ 3109739 h 3400025"/>
                <a:gd name="connsiteX12" fmla="*/ 4397828 w 4397828"/>
                <a:gd name="connsiteY12" fmla="*/ 3356482 h 3400025"/>
                <a:gd name="connsiteX0" fmla="*/ 0 w 4397828"/>
                <a:gd name="connsiteY0" fmla="*/ 3422824 h 3422824"/>
                <a:gd name="connsiteX1" fmla="*/ 181202 w 4397828"/>
                <a:gd name="connsiteY1" fmla="*/ 120824 h 3422824"/>
                <a:gd name="connsiteX2" fmla="*/ 203200 w 4397828"/>
                <a:gd name="connsiteY2" fmla="*/ 84538 h 3422824"/>
                <a:gd name="connsiteX3" fmla="*/ 203200 w 4397828"/>
                <a:gd name="connsiteY3" fmla="*/ 84538 h 3422824"/>
                <a:gd name="connsiteX4" fmla="*/ 226445 w 4397828"/>
                <a:gd name="connsiteY4" fmla="*/ 87487 h 3422824"/>
                <a:gd name="connsiteX5" fmla="*/ 212158 w 4397828"/>
                <a:gd name="connsiteY5" fmla="*/ 32719 h 3422824"/>
                <a:gd name="connsiteX6" fmla="*/ 255020 w 4397828"/>
                <a:gd name="connsiteY6" fmla="*/ 99394 h 3422824"/>
                <a:gd name="connsiteX7" fmla="*/ 856343 w 4397828"/>
                <a:gd name="connsiteY7" fmla="*/ 1086024 h 3422824"/>
                <a:gd name="connsiteX8" fmla="*/ 856343 w 4397828"/>
                <a:gd name="connsiteY8" fmla="*/ 1086024 h 3422824"/>
                <a:gd name="connsiteX9" fmla="*/ 1219200 w 4397828"/>
                <a:gd name="connsiteY9" fmla="*/ 1594024 h 3422824"/>
                <a:gd name="connsiteX10" fmla="*/ 1814285 w 4397828"/>
                <a:gd name="connsiteY10" fmla="*/ 2160081 h 3422824"/>
                <a:gd name="connsiteX11" fmla="*/ 2757714 w 4397828"/>
                <a:gd name="connsiteY11" fmla="*/ 2784195 h 3422824"/>
                <a:gd name="connsiteX12" fmla="*/ 3468914 w 4397828"/>
                <a:gd name="connsiteY12" fmla="*/ 3132538 h 3422824"/>
                <a:gd name="connsiteX13" fmla="*/ 4397828 w 4397828"/>
                <a:gd name="connsiteY13" fmla="*/ 3379281 h 3422824"/>
                <a:gd name="connsiteX0" fmla="*/ 0 w 4397828"/>
                <a:gd name="connsiteY0" fmla="*/ 3406101 h 3406101"/>
                <a:gd name="connsiteX1" fmla="*/ 181202 w 4397828"/>
                <a:gd name="connsiteY1" fmla="*/ 104101 h 3406101"/>
                <a:gd name="connsiteX2" fmla="*/ 203200 w 4397828"/>
                <a:gd name="connsiteY2" fmla="*/ 67815 h 3406101"/>
                <a:gd name="connsiteX3" fmla="*/ 203200 w 4397828"/>
                <a:gd name="connsiteY3" fmla="*/ 67815 h 3406101"/>
                <a:gd name="connsiteX4" fmla="*/ 226445 w 4397828"/>
                <a:gd name="connsiteY4" fmla="*/ 70764 h 3406101"/>
                <a:gd name="connsiteX5" fmla="*/ 212158 w 4397828"/>
                <a:gd name="connsiteY5" fmla="*/ 15996 h 3406101"/>
                <a:gd name="connsiteX6" fmla="*/ 255020 w 4397828"/>
                <a:gd name="connsiteY6" fmla="*/ 82671 h 3406101"/>
                <a:gd name="connsiteX7" fmla="*/ 856343 w 4397828"/>
                <a:gd name="connsiteY7" fmla="*/ 1069301 h 3406101"/>
                <a:gd name="connsiteX8" fmla="*/ 856343 w 4397828"/>
                <a:gd name="connsiteY8" fmla="*/ 1069301 h 3406101"/>
                <a:gd name="connsiteX9" fmla="*/ 1219200 w 4397828"/>
                <a:gd name="connsiteY9" fmla="*/ 1577301 h 3406101"/>
                <a:gd name="connsiteX10" fmla="*/ 1814285 w 4397828"/>
                <a:gd name="connsiteY10" fmla="*/ 2143358 h 3406101"/>
                <a:gd name="connsiteX11" fmla="*/ 2757714 w 4397828"/>
                <a:gd name="connsiteY11" fmla="*/ 2767472 h 3406101"/>
                <a:gd name="connsiteX12" fmla="*/ 3468914 w 4397828"/>
                <a:gd name="connsiteY12" fmla="*/ 3115815 h 3406101"/>
                <a:gd name="connsiteX13" fmla="*/ 4397828 w 4397828"/>
                <a:gd name="connsiteY13" fmla="*/ 3362558 h 3406101"/>
                <a:gd name="connsiteX0" fmla="*/ 0 w 4397828"/>
                <a:gd name="connsiteY0" fmla="*/ 3400026 h 3400026"/>
                <a:gd name="connsiteX1" fmla="*/ 181202 w 4397828"/>
                <a:gd name="connsiteY1" fmla="*/ 98026 h 3400026"/>
                <a:gd name="connsiteX2" fmla="*/ 203200 w 4397828"/>
                <a:gd name="connsiteY2" fmla="*/ 61740 h 3400026"/>
                <a:gd name="connsiteX3" fmla="*/ 203200 w 4397828"/>
                <a:gd name="connsiteY3" fmla="*/ 61740 h 3400026"/>
                <a:gd name="connsiteX4" fmla="*/ 226445 w 4397828"/>
                <a:gd name="connsiteY4" fmla="*/ 64689 h 3400026"/>
                <a:gd name="connsiteX5" fmla="*/ 255020 w 4397828"/>
                <a:gd name="connsiteY5" fmla="*/ 76596 h 3400026"/>
                <a:gd name="connsiteX6" fmla="*/ 856343 w 4397828"/>
                <a:gd name="connsiteY6" fmla="*/ 1063226 h 3400026"/>
                <a:gd name="connsiteX7" fmla="*/ 856343 w 4397828"/>
                <a:gd name="connsiteY7" fmla="*/ 1063226 h 3400026"/>
                <a:gd name="connsiteX8" fmla="*/ 1219200 w 4397828"/>
                <a:gd name="connsiteY8" fmla="*/ 1571226 h 3400026"/>
                <a:gd name="connsiteX9" fmla="*/ 1814285 w 4397828"/>
                <a:gd name="connsiteY9" fmla="*/ 2137283 h 3400026"/>
                <a:gd name="connsiteX10" fmla="*/ 2757714 w 4397828"/>
                <a:gd name="connsiteY10" fmla="*/ 2761397 h 3400026"/>
                <a:gd name="connsiteX11" fmla="*/ 3468914 w 4397828"/>
                <a:gd name="connsiteY11" fmla="*/ 3109740 h 3400026"/>
                <a:gd name="connsiteX12" fmla="*/ 4397828 w 4397828"/>
                <a:gd name="connsiteY12" fmla="*/ 3356483 h 3400026"/>
                <a:gd name="connsiteX0" fmla="*/ 0 w 4397828"/>
                <a:gd name="connsiteY0" fmla="*/ 3398313 h 3398313"/>
                <a:gd name="connsiteX1" fmla="*/ 181202 w 4397828"/>
                <a:gd name="connsiteY1" fmla="*/ 96313 h 3398313"/>
                <a:gd name="connsiteX2" fmla="*/ 203200 w 4397828"/>
                <a:gd name="connsiteY2" fmla="*/ 60027 h 3398313"/>
                <a:gd name="connsiteX3" fmla="*/ 203200 w 4397828"/>
                <a:gd name="connsiteY3" fmla="*/ 60027 h 3398313"/>
                <a:gd name="connsiteX4" fmla="*/ 226445 w 4397828"/>
                <a:gd name="connsiteY4" fmla="*/ 62976 h 3398313"/>
                <a:gd name="connsiteX5" fmla="*/ 285976 w 4397828"/>
                <a:gd name="connsiteY5" fmla="*/ 77264 h 3398313"/>
                <a:gd name="connsiteX6" fmla="*/ 856343 w 4397828"/>
                <a:gd name="connsiteY6" fmla="*/ 1061513 h 3398313"/>
                <a:gd name="connsiteX7" fmla="*/ 856343 w 4397828"/>
                <a:gd name="connsiteY7" fmla="*/ 1061513 h 3398313"/>
                <a:gd name="connsiteX8" fmla="*/ 1219200 w 4397828"/>
                <a:gd name="connsiteY8" fmla="*/ 1569513 h 3398313"/>
                <a:gd name="connsiteX9" fmla="*/ 1814285 w 4397828"/>
                <a:gd name="connsiteY9" fmla="*/ 2135570 h 3398313"/>
                <a:gd name="connsiteX10" fmla="*/ 2757714 w 4397828"/>
                <a:gd name="connsiteY10" fmla="*/ 2759684 h 3398313"/>
                <a:gd name="connsiteX11" fmla="*/ 3468914 w 4397828"/>
                <a:gd name="connsiteY11" fmla="*/ 3108027 h 3398313"/>
                <a:gd name="connsiteX12" fmla="*/ 4397828 w 4397828"/>
                <a:gd name="connsiteY12" fmla="*/ 3354770 h 3398313"/>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85976 w 4397828"/>
                <a:gd name="connsiteY5" fmla="*/ 17237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88357 w 4397828"/>
                <a:gd name="connsiteY5" fmla="*/ 29143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78832 w 4397828"/>
                <a:gd name="connsiteY5" fmla="*/ 36287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78832 w 4397828"/>
                <a:gd name="connsiteY5" fmla="*/ 36287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9349 h 3339349"/>
                <a:gd name="connsiteX1" fmla="*/ 181202 w 4397828"/>
                <a:gd name="connsiteY1" fmla="*/ 37349 h 3339349"/>
                <a:gd name="connsiteX2" fmla="*/ 203200 w 4397828"/>
                <a:gd name="connsiteY2" fmla="*/ 1063 h 3339349"/>
                <a:gd name="connsiteX3" fmla="*/ 191294 w 4397828"/>
                <a:gd name="connsiteY3" fmla="*/ 10588 h 3339349"/>
                <a:gd name="connsiteX4" fmla="*/ 226445 w 4397828"/>
                <a:gd name="connsiteY4" fmla="*/ 4012 h 3339349"/>
                <a:gd name="connsiteX5" fmla="*/ 278832 w 4397828"/>
                <a:gd name="connsiteY5" fmla="*/ 37350 h 3339349"/>
                <a:gd name="connsiteX6" fmla="*/ 856343 w 4397828"/>
                <a:gd name="connsiteY6" fmla="*/ 1002549 h 3339349"/>
                <a:gd name="connsiteX7" fmla="*/ 856343 w 4397828"/>
                <a:gd name="connsiteY7" fmla="*/ 1002549 h 3339349"/>
                <a:gd name="connsiteX8" fmla="*/ 1219200 w 4397828"/>
                <a:gd name="connsiteY8" fmla="*/ 1510549 h 3339349"/>
                <a:gd name="connsiteX9" fmla="*/ 1814285 w 4397828"/>
                <a:gd name="connsiteY9" fmla="*/ 2076606 h 3339349"/>
                <a:gd name="connsiteX10" fmla="*/ 2757714 w 4397828"/>
                <a:gd name="connsiteY10" fmla="*/ 2700720 h 3339349"/>
                <a:gd name="connsiteX11" fmla="*/ 3468914 w 4397828"/>
                <a:gd name="connsiteY11" fmla="*/ 3049063 h 3339349"/>
                <a:gd name="connsiteX12" fmla="*/ 4397828 w 4397828"/>
                <a:gd name="connsiteY12" fmla="*/ 3295806 h 3339349"/>
                <a:gd name="connsiteX0" fmla="*/ 0 w 4397828"/>
                <a:gd name="connsiteY0" fmla="*/ 3341392 h 3341392"/>
                <a:gd name="connsiteX1" fmla="*/ 181202 w 4397828"/>
                <a:gd name="connsiteY1" fmla="*/ 39392 h 3341392"/>
                <a:gd name="connsiteX2" fmla="*/ 203200 w 4397828"/>
                <a:gd name="connsiteY2" fmla="*/ 3106 h 3341392"/>
                <a:gd name="connsiteX3" fmla="*/ 226445 w 4397828"/>
                <a:gd name="connsiteY3" fmla="*/ 6055 h 3341392"/>
                <a:gd name="connsiteX4" fmla="*/ 278832 w 4397828"/>
                <a:gd name="connsiteY4" fmla="*/ 39393 h 3341392"/>
                <a:gd name="connsiteX5" fmla="*/ 856343 w 4397828"/>
                <a:gd name="connsiteY5" fmla="*/ 1004592 h 3341392"/>
                <a:gd name="connsiteX6" fmla="*/ 856343 w 4397828"/>
                <a:gd name="connsiteY6" fmla="*/ 1004592 h 3341392"/>
                <a:gd name="connsiteX7" fmla="*/ 1219200 w 4397828"/>
                <a:gd name="connsiteY7" fmla="*/ 1512592 h 3341392"/>
                <a:gd name="connsiteX8" fmla="*/ 1814285 w 4397828"/>
                <a:gd name="connsiteY8" fmla="*/ 2078649 h 3341392"/>
                <a:gd name="connsiteX9" fmla="*/ 2757714 w 4397828"/>
                <a:gd name="connsiteY9" fmla="*/ 2702763 h 3341392"/>
                <a:gd name="connsiteX10" fmla="*/ 3468914 w 4397828"/>
                <a:gd name="connsiteY10" fmla="*/ 3051106 h 3341392"/>
                <a:gd name="connsiteX11" fmla="*/ 4397828 w 4397828"/>
                <a:gd name="connsiteY11" fmla="*/ 3297849 h 3341392"/>
                <a:gd name="connsiteX0" fmla="*/ 0 w 4397828"/>
                <a:gd name="connsiteY0" fmla="*/ 3342510 h 3342510"/>
                <a:gd name="connsiteX1" fmla="*/ 181202 w 4397828"/>
                <a:gd name="connsiteY1" fmla="*/ 40510 h 3342510"/>
                <a:gd name="connsiteX2" fmla="*/ 203200 w 4397828"/>
                <a:gd name="connsiteY2" fmla="*/ 4224 h 3342510"/>
                <a:gd name="connsiteX3" fmla="*/ 240732 w 4397828"/>
                <a:gd name="connsiteY3" fmla="*/ 4792 h 3342510"/>
                <a:gd name="connsiteX4" fmla="*/ 278832 w 4397828"/>
                <a:gd name="connsiteY4" fmla="*/ 40511 h 3342510"/>
                <a:gd name="connsiteX5" fmla="*/ 856343 w 4397828"/>
                <a:gd name="connsiteY5" fmla="*/ 1005710 h 3342510"/>
                <a:gd name="connsiteX6" fmla="*/ 856343 w 4397828"/>
                <a:gd name="connsiteY6" fmla="*/ 1005710 h 3342510"/>
                <a:gd name="connsiteX7" fmla="*/ 1219200 w 4397828"/>
                <a:gd name="connsiteY7" fmla="*/ 1513710 h 3342510"/>
                <a:gd name="connsiteX8" fmla="*/ 1814285 w 4397828"/>
                <a:gd name="connsiteY8" fmla="*/ 2079767 h 3342510"/>
                <a:gd name="connsiteX9" fmla="*/ 2757714 w 4397828"/>
                <a:gd name="connsiteY9" fmla="*/ 2703881 h 3342510"/>
                <a:gd name="connsiteX10" fmla="*/ 3468914 w 4397828"/>
                <a:gd name="connsiteY10" fmla="*/ 3052224 h 3342510"/>
                <a:gd name="connsiteX11" fmla="*/ 4397828 w 4397828"/>
                <a:gd name="connsiteY11" fmla="*/ 3298967 h 3342510"/>
                <a:gd name="connsiteX0" fmla="*/ 0 w 4397828"/>
                <a:gd name="connsiteY0" fmla="*/ 3342510 h 3342510"/>
                <a:gd name="connsiteX1" fmla="*/ 181202 w 4397828"/>
                <a:gd name="connsiteY1" fmla="*/ 40510 h 3342510"/>
                <a:gd name="connsiteX2" fmla="*/ 203200 w 4397828"/>
                <a:gd name="connsiteY2" fmla="*/ 4224 h 3342510"/>
                <a:gd name="connsiteX3" fmla="*/ 240732 w 4397828"/>
                <a:gd name="connsiteY3" fmla="*/ 4792 h 3342510"/>
                <a:gd name="connsiteX4" fmla="*/ 278832 w 4397828"/>
                <a:gd name="connsiteY4" fmla="*/ 40511 h 3342510"/>
                <a:gd name="connsiteX5" fmla="*/ 856343 w 4397828"/>
                <a:gd name="connsiteY5" fmla="*/ 1005710 h 3342510"/>
                <a:gd name="connsiteX6" fmla="*/ 856343 w 4397828"/>
                <a:gd name="connsiteY6" fmla="*/ 1005710 h 3342510"/>
                <a:gd name="connsiteX7" fmla="*/ 1219200 w 4397828"/>
                <a:gd name="connsiteY7" fmla="*/ 1513710 h 3342510"/>
                <a:gd name="connsiteX8" fmla="*/ 1974269 w 4397828"/>
                <a:gd name="connsiteY8" fmla="*/ 2203863 h 3342510"/>
                <a:gd name="connsiteX9" fmla="*/ 2757714 w 4397828"/>
                <a:gd name="connsiteY9" fmla="*/ 2703881 h 3342510"/>
                <a:gd name="connsiteX10" fmla="*/ 3468914 w 4397828"/>
                <a:gd name="connsiteY10" fmla="*/ 3052224 h 3342510"/>
                <a:gd name="connsiteX11" fmla="*/ 4397828 w 4397828"/>
                <a:gd name="connsiteY11" fmla="*/ 3298967 h 3342510"/>
                <a:gd name="connsiteX0" fmla="*/ 0 w 4397828"/>
                <a:gd name="connsiteY0" fmla="*/ 3342510 h 3342510"/>
                <a:gd name="connsiteX1" fmla="*/ 181202 w 4397828"/>
                <a:gd name="connsiteY1" fmla="*/ 40510 h 3342510"/>
                <a:gd name="connsiteX2" fmla="*/ 203200 w 4397828"/>
                <a:gd name="connsiteY2" fmla="*/ 4224 h 3342510"/>
                <a:gd name="connsiteX3" fmla="*/ 240732 w 4397828"/>
                <a:gd name="connsiteY3" fmla="*/ 4792 h 3342510"/>
                <a:gd name="connsiteX4" fmla="*/ 278832 w 4397828"/>
                <a:gd name="connsiteY4" fmla="*/ 40511 h 3342510"/>
                <a:gd name="connsiteX5" fmla="*/ 856343 w 4397828"/>
                <a:gd name="connsiteY5" fmla="*/ 1005710 h 3342510"/>
                <a:gd name="connsiteX6" fmla="*/ 856343 w 4397828"/>
                <a:gd name="connsiteY6" fmla="*/ 1005710 h 3342510"/>
                <a:gd name="connsiteX7" fmla="*/ 1219200 w 4397828"/>
                <a:gd name="connsiteY7" fmla="*/ 1513710 h 3342510"/>
                <a:gd name="connsiteX8" fmla="*/ 1974269 w 4397828"/>
                <a:gd name="connsiteY8" fmla="*/ 2203863 h 3342510"/>
                <a:gd name="connsiteX9" fmla="*/ 2757714 w 4397828"/>
                <a:gd name="connsiteY9" fmla="*/ 2719394 h 3342510"/>
                <a:gd name="connsiteX10" fmla="*/ 3468914 w 4397828"/>
                <a:gd name="connsiteY10" fmla="*/ 3052224 h 3342510"/>
                <a:gd name="connsiteX11" fmla="*/ 4397828 w 4397828"/>
                <a:gd name="connsiteY11" fmla="*/ 3298967 h 33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97828" h="3342510">
                  <a:moveTo>
                    <a:pt x="0" y="3342510"/>
                  </a:moveTo>
                  <a:lnTo>
                    <a:pt x="181202" y="40510"/>
                  </a:lnTo>
                  <a:cubicBezTo>
                    <a:pt x="188535" y="28415"/>
                    <a:pt x="193278" y="10177"/>
                    <a:pt x="203200" y="4224"/>
                  </a:cubicBezTo>
                  <a:cubicBezTo>
                    <a:pt x="213122" y="-1729"/>
                    <a:pt x="228127" y="-1256"/>
                    <a:pt x="240732" y="4792"/>
                  </a:cubicBezTo>
                  <a:cubicBezTo>
                    <a:pt x="249369" y="7268"/>
                    <a:pt x="257192" y="14581"/>
                    <a:pt x="278832" y="40511"/>
                  </a:cubicBezTo>
                  <a:lnTo>
                    <a:pt x="856343" y="1005710"/>
                  </a:lnTo>
                  <a:lnTo>
                    <a:pt x="856343" y="1005710"/>
                  </a:lnTo>
                  <a:cubicBezTo>
                    <a:pt x="916819" y="1090377"/>
                    <a:pt x="1032879" y="1314018"/>
                    <a:pt x="1219200" y="1513710"/>
                  </a:cubicBezTo>
                  <a:cubicBezTo>
                    <a:pt x="1405521" y="1713402"/>
                    <a:pt x="1717850" y="2002916"/>
                    <a:pt x="1974269" y="2203863"/>
                  </a:cubicBezTo>
                  <a:cubicBezTo>
                    <a:pt x="2230688" y="2404810"/>
                    <a:pt x="2508607" y="2578001"/>
                    <a:pt x="2757714" y="2719394"/>
                  </a:cubicBezTo>
                  <a:cubicBezTo>
                    <a:pt x="3006821" y="2860787"/>
                    <a:pt x="3195562" y="2955629"/>
                    <a:pt x="3468914" y="3052224"/>
                  </a:cubicBezTo>
                  <a:cubicBezTo>
                    <a:pt x="3742266" y="3148819"/>
                    <a:pt x="4262361" y="3255424"/>
                    <a:pt x="4397828" y="3298967"/>
                  </a:cubicBezTo>
                </a:path>
              </a:pathLst>
            </a:custGeom>
            <a:noFill/>
            <a:ln w="50800">
              <a:solidFill>
                <a:srgbClr val="4E6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0" name="Rectangle 21"/>
            <p:cNvSpPr>
              <a:spLocks noChangeArrowheads="1"/>
            </p:cNvSpPr>
            <p:nvPr/>
          </p:nvSpPr>
          <p:spPr bwMode="auto">
            <a:xfrm>
              <a:off x="5593409" y="3242243"/>
              <a:ext cx="891270" cy="492443"/>
            </a:xfrm>
            <a:prstGeom prst="rect">
              <a:avLst/>
            </a:prstGeom>
            <a:solidFill>
              <a:schemeClr val="bg1"/>
            </a:solidFill>
            <a:ln w="12700">
              <a:noFill/>
              <a:miter lim="800000"/>
              <a:headEnd/>
              <a:tailEnd/>
            </a:ln>
            <a:effectLst/>
          </p:spPr>
          <p:txBody>
            <a:bodyPr wrap="none" lIns="0" tIns="0" rIns="0" bIns="0">
              <a:spAutoFit/>
            </a:bodyPr>
            <a:lstStyle/>
            <a:p>
              <a:pPr algn="r">
                <a:defRPr/>
              </a:pPr>
              <a:r>
                <a:rPr lang="en-US" sz="1600" dirty="0">
                  <a:solidFill>
                    <a:srgbClr val="4E6BFA"/>
                  </a:solidFill>
                </a:rPr>
                <a:t>Asthma </a:t>
              </a:r>
              <a:br>
                <a:rPr lang="en-US" sz="1600" dirty="0">
                  <a:solidFill>
                    <a:srgbClr val="4E6BFA"/>
                  </a:solidFill>
                </a:rPr>
              </a:br>
              <a:r>
                <a:rPr lang="en-US" sz="1600" dirty="0">
                  <a:solidFill>
                    <a:srgbClr val="4E6BFA"/>
                  </a:solidFill>
                </a:rPr>
                <a:t>(after BD)</a:t>
              </a:r>
            </a:p>
          </p:txBody>
        </p:sp>
        <p:sp>
          <p:nvSpPr>
            <p:cNvPr id="61" name="Rectangle 22"/>
            <p:cNvSpPr>
              <a:spLocks noChangeArrowheads="1"/>
            </p:cNvSpPr>
            <p:nvPr/>
          </p:nvSpPr>
          <p:spPr bwMode="auto">
            <a:xfrm>
              <a:off x="5283112" y="3917744"/>
              <a:ext cx="1061188" cy="492443"/>
            </a:xfrm>
            <a:prstGeom prst="rect">
              <a:avLst/>
            </a:prstGeom>
            <a:solidFill>
              <a:schemeClr val="bg1"/>
            </a:solidFill>
            <a:ln w="12700">
              <a:noFill/>
              <a:miter lim="800000"/>
              <a:headEnd/>
              <a:tailEnd/>
            </a:ln>
            <a:effectLst/>
          </p:spPr>
          <p:txBody>
            <a:bodyPr wrap="none" lIns="0" tIns="0" rIns="0" bIns="0">
              <a:spAutoFit/>
            </a:bodyPr>
            <a:lstStyle/>
            <a:p>
              <a:pPr algn="r">
                <a:defRPr/>
              </a:pPr>
              <a:r>
                <a:rPr lang="en-US" sz="1600" dirty="0">
                  <a:solidFill>
                    <a:srgbClr val="FF0000"/>
                  </a:solidFill>
                </a:rPr>
                <a:t>Asthma </a:t>
              </a:r>
              <a:br>
                <a:rPr lang="en-US" sz="1600" dirty="0">
                  <a:solidFill>
                    <a:srgbClr val="FF0000"/>
                  </a:solidFill>
                </a:rPr>
              </a:br>
              <a:r>
                <a:rPr lang="en-US" sz="1600" dirty="0">
                  <a:solidFill>
                    <a:srgbClr val="FF0000"/>
                  </a:solidFill>
                </a:rPr>
                <a:t>(before BD)</a:t>
              </a:r>
            </a:p>
          </p:txBody>
        </p:sp>
        <p:sp>
          <p:nvSpPr>
            <p:cNvPr id="62" name="Freeform 61"/>
            <p:cNvSpPr/>
            <p:nvPr/>
          </p:nvSpPr>
          <p:spPr>
            <a:xfrm>
              <a:off x="4508413" y="1808964"/>
              <a:ext cx="3770884" cy="2910413"/>
            </a:xfrm>
            <a:custGeom>
              <a:avLst/>
              <a:gdLst>
                <a:gd name="connsiteX0" fmla="*/ 0 w 4706509"/>
                <a:gd name="connsiteY0" fmla="*/ 3323771 h 3553385"/>
                <a:gd name="connsiteX1" fmla="*/ 217714 w 4706509"/>
                <a:gd name="connsiteY1" fmla="*/ 0 h 3553385"/>
                <a:gd name="connsiteX2" fmla="*/ 217714 w 4706509"/>
                <a:gd name="connsiteY2" fmla="*/ 0 h 3553385"/>
                <a:gd name="connsiteX3" fmla="*/ 4412343 w 4706509"/>
                <a:gd name="connsiteY3" fmla="*/ 3294743 h 3553385"/>
                <a:gd name="connsiteX4" fmla="*/ 4397829 w 4706509"/>
                <a:gd name="connsiteY4" fmla="*/ 3294743 h 3553385"/>
                <a:gd name="connsiteX0" fmla="*/ 0 w 4706509"/>
                <a:gd name="connsiteY0" fmla="*/ 3323771 h 3553385"/>
                <a:gd name="connsiteX1" fmla="*/ 217714 w 4706509"/>
                <a:gd name="connsiteY1" fmla="*/ 0 h 3553385"/>
                <a:gd name="connsiteX2" fmla="*/ 217714 w 4706509"/>
                <a:gd name="connsiteY2" fmla="*/ 0 h 3553385"/>
                <a:gd name="connsiteX3" fmla="*/ 249743 w 4706509"/>
                <a:gd name="connsiteY3" fmla="*/ 23134 h 3553385"/>
                <a:gd name="connsiteX4" fmla="*/ 4412343 w 4706509"/>
                <a:gd name="connsiteY4" fmla="*/ 3294743 h 3553385"/>
                <a:gd name="connsiteX5" fmla="*/ 4397829 w 4706509"/>
                <a:gd name="connsiteY5" fmla="*/ 3294743 h 3553385"/>
                <a:gd name="connsiteX0" fmla="*/ 0 w 4706509"/>
                <a:gd name="connsiteY0" fmla="*/ 3323771 h 3553385"/>
                <a:gd name="connsiteX1" fmla="*/ 208968 w 4706509"/>
                <a:gd name="connsiteY1" fmla="*/ 51260 h 3553385"/>
                <a:gd name="connsiteX2" fmla="*/ 217714 w 4706509"/>
                <a:gd name="connsiteY2" fmla="*/ 0 h 3553385"/>
                <a:gd name="connsiteX3" fmla="*/ 217714 w 4706509"/>
                <a:gd name="connsiteY3" fmla="*/ 0 h 3553385"/>
                <a:gd name="connsiteX4" fmla="*/ 249743 w 4706509"/>
                <a:gd name="connsiteY4" fmla="*/ 23134 h 3553385"/>
                <a:gd name="connsiteX5" fmla="*/ 4412343 w 4706509"/>
                <a:gd name="connsiteY5" fmla="*/ 3294743 h 3553385"/>
                <a:gd name="connsiteX6" fmla="*/ 4397829 w 4706509"/>
                <a:gd name="connsiteY6" fmla="*/ 3294743 h 3553385"/>
                <a:gd name="connsiteX0" fmla="*/ 0 w 4706509"/>
                <a:gd name="connsiteY0" fmla="*/ 3323771 h 3553385"/>
                <a:gd name="connsiteX1" fmla="*/ 188581 w 4706509"/>
                <a:gd name="connsiteY1" fmla="*/ 46145 h 3553385"/>
                <a:gd name="connsiteX2" fmla="*/ 217714 w 4706509"/>
                <a:gd name="connsiteY2" fmla="*/ 0 h 3553385"/>
                <a:gd name="connsiteX3" fmla="*/ 217714 w 4706509"/>
                <a:gd name="connsiteY3" fmla="*/ 0 h 3553385"/>
                <a:gd name="connsiteX4" fmla="*/ 249743 w 4706509"/>
                <a:gd name="connsiteY4" fmla="*/ 23134 h 3553385"/>
                <a:gd name="connsiteX5" fmla="*/ 4412343 w 4706509"/>
                <a:gd name="connsiteY5" fmla="*/ 3294743 h 3553385"/>
                <a:gd name="connsiteX6" fmla="*/ 4397829 w 4706509"/>
                <a:gd name="connsiteY6" fmla="*/ 3294743 h 3553385"/>
                <a:gd name="connsiteX0" fmla="*/ 0 w 4706509"/>
                <a:gd name="connsiteY0" fmla="*/ 3323771 h 3553385"/>
                <a:gd name="connsiteX1" fmla="*/ 188581 w 4706509"/>
                <a:gd name="connsiteY1" fmla="*/ 46145 h 3553385"/>
                <a:gd name="connsiteX2" fmla="*/ 217714 w 4706509"/>
                <a:gd name="connsiteY2" fmla="*/ 0 h 3553385"/>
                <a:gd name="connsiteX3" fmla="*/ 196226 w 4706509"/>
                <a:gd name="connsiteY3" fmla="*/ 23134 h 3553385"/>
                <a:gd name="connsiteX4" fmla="*/ 217714 w 4706509"/>
                <a:gd name="connsiteY4" fmla="*/ 0 h 3553385"/>
                <a:gd name="connsiteX5" fmla="*/ 249743 w 4706509"/>
                <a:gd name="connsiteY5" fmla="*/ 23134 h 3553385"/>
                <a:gd name="connsiteX6" fmla="*/ 4412343 w 4706509"/>
                <a:gd name="connsiteY6" fmla="*/ 3294743 h 3553385"/>
                <a:gd name="connsiteX7" fmla="*/ 4397829 w 4706509"/>
                <a:gd name="connsiteY7" fmla="*/ 3294743 h 3553385"/>
                <a:gd name="connsiteX0" fmla="*/ 0 w 4706509"/>
                <a:gd name="connsiteY0" fmla="*/ 3325669 h 3555283"/>
                <a:gd name="connsiteX1" fmla="*/ 188581 w 4706509"/>
                <a:gd name="connsiteY1" fmla="*/ 48043 h 3555283"/>
                <a:gd name="connsiteX2" fmla="*/ 217714 w 4706509"/>
                <a:gd name="connsiteY2" fmla="*/ 1898 h 3555283"/>
                <a:gd name="connsiteX3" fmla="*/ 188581 w 4706509"/>
                <a:gd name="connsiteY3" fmla="*/ 9690 h 3555283"/>
                <a:gd name="connsiteX4" fmla="*/ 217714 w 4706509"/>
                <a:gd name="connsiteY4" fmla="*/ 1898 h 3555283"/>
                <a:gd name="connsiteX5" fmla="*/ 249743 w 4706509"/>
                <a:gd name="connsiteY5" fmla="*/ 25032 h 3555283"/>
                <a:gd name="connsiteX6" fmla="*/ 4412343 w 4706509"/>
                <a:gd name="connsiteY6" fmla="*/ 3296641 h 3555283"/>
                <a:gd name="connsiteX7" fmla="*/ 4397829 w 4706509"/>
                <a:gd name="connsiteY7" fmla="*/ 3296641 h 3555283"/>
                <a:gd name="connsiteX0" fmla="*/ 0 w 4706509"/>
                <a:gd name="connsiteY0" fmla="*/ 3325669 h 3555283"/>
                <a:gd name="connsiteX1" fmla="*/ 178388 w 4706509"/>
                <a:gd name="connsiteY1" fmla="*/ 48043 h 3555283"/>
                <a:gd name="connsiteX2" fmla="*/ 217714 w 4706509"/>
                <a:gd name="connsiteY2" fmla="*/ 1898 h 3555283"/>
                <a:gd name="connsiteX3" fmla="*/ 188581 w 4706509"/>
                <a:gd name="connsiteY3" fmla="*/ 9690 h 3555283"/>
                <a:gd name="connsiteX4" fmla="*/ 217714 w 4706509"/>
                <a:gd name="connsiteY4" fmla="*/ 1898 h 3555283"/>
                <a:gd name="connsiteX5" fmla="*/ 249743 w 4706509"/>
                <a:gd name="connsiteY5" fmla="*/ 25032 h 3555283"/>
                <a:gd name="connsiteX6" fmla="*/ 4412343 w 4706509"/>
                <a:gd name="connsiteY6" fmla="*/ 3296641 h 3555283"/>
                <a:gd name="connsiteX7" fmla="*/ 4397829 w 4706509"/>
                <a:gd name="connsiteY7" fmla="*/ 3296641 h 3555283"/>
                <a:gd name="connsiteX0" fmla="*/ 0 w 4706509"/>
                <a:gd name="connsiteY0" fmla="*/ 3325669 h 3555283"/>
                <a:gd name="connsiteX1" fmla="*/ 178388 w 4706509"/>
                <a:gd name="connsiteY1" fmla="*/ 48043 h 3555283"/>
                <a:gd name="connsiteX2" fmla="*/ 217714 w 4706509"/>
                <a:gd name="connsiteY2" fmla="*/ 1898 h 3555283"/>
                <a:gd name="connsiteX3" fmla="*/ 188581 w 4706509"/>
                <a:gd name="connsiteY3" fmla="*/ 9690 h 3555283"/>
                <a:gd name="connsiteX4" fmla="*/ 217714 w 4706509"/>
                <a:gd name="connsiteY4" fmla="*/ 1898 h 3555283"/>
                <a:gd name="connsiteX5" fmla="*/ 249743 w 4706509"/>
                <a:gd name="connsiteY5" fmla="*/ 25032 h 3555283"/>
                <a:gd name="connsiteX6" fmla="*/ 4412343 w 4706509"/>
                <a:gd name="connsiteY6" fmla="*/ 3296641 h 3555283"/>
                <a:gd name="connsiteX7" fmla="*/ 4397829 w 4706509"/>
                <a:gd name="connsiteY7" fmla="*/ 3296641 h 3555283"/>
                <a:gd name="connsiteX0" fmla="*/ 0 w 4706509"/>
                <a:gd name="connsiteY0" fmla="*/ 3324441 h 3554055"/>
                <a:gd name="connsiteX1" fmla="*/ 178388 w 4706509"/>
                <a:gd name="connsiteY1" fmla="*/ 46815 h 3554055"/>
                <a:gd name="connsiteX2" fmla="*/ 217714 w 4706509"/>
                <a:gd name="connsiteY2" fmla="*/ 670 h 3554055"/>
                <a:gd name="connsiteX3" fmla="*/ 165645 w 4706509"/>
                <a:gd name="connsiteY3" fmla="*/ 18690 h 3554055"/>
                <a:gd name="connsiteX4" fmla="*/ 188581 w 4706509"/>
                <a:gd name="connsiteY4" fmla="*/ 8462 h 3554055"/>
                <a:gd name="connsiteX5" fmla="*/ 217714 w 4706509"/>
                <a:gd name="connsiteY5" fmla="*/ 670 h 3554055"/>
                <a:gd name="connsiteX6" fmla="*/ 249743 w 4706509"/>
                <a:gd name="connsiteY6" fmla="*/ 23804 h 3554055"/>
                <a:gd name="connsiteX7" fmla="*/ 4412343 w 4706509"/>
                <a:gd name="connsiteY7" fmla="*/ 3295413 h 3554055"/>
                <a:gd name="connsiteX8" fmla="*/ 4397829 w 4706509"/>
                <a:gd name="connsiteY8" fmla="*/ 3295413 h 3554055"/>
                <a:gd name="connsiteX0" fmla="*/ 0 w 4706509"/>
                <a:gd name="connsiteY0" fmla="*/ 3325426 h 3555040"/>
                <a:gd name="connsiteX1" fmla="*/ 178388 w 4706509"/>
                <a:gd name="connsiteY1" fmla="*/ 47800 h 3555040"/>
                <a:gd name="connsiteX2" fmla="*/ 217714 w 4706509"/>
                <a:gd name="connsiteY2" fmla="*/ 1655 h 3555040"/>
                <a:gd name="connsiteX3" fmla="*/ 188581 w 4706509"/>
                <a:gd name="connsiteY3" fmla="*/ 9447 h 3555040"/>
                <a:gd name="connsiteX4" fmla="*/ 217714 w 4706509"/>
                <a:gd name="connsiteY4" fmla="*/ 1655 h 3555040"/>
                <a:gd name="connsiteX5" fmla="*/ 249743 w 4706509"/>
                <a:gd name="connsiteY5" fmla="*/ 24789 h 3555040"/>
                <a:gd name="connsiteX6" fmla="*/ 4412343 w 4706509"/>
                <a:gd name="connsiteY6" fmla="*/ 3296398 h 3555040"/>
                <a:gd name="connsiteX7" fmla="*/ 4397829 w 4706509"/>
                <a:gd name="connsiteY7" fmla="*/ 3296398 h 3555040"/>
                <a:gd name="connsiteX0" fmla="*/ 0 w 4703011"/>
                <a:gd name="connsiteY0" fmla="*/ 3325426 h 3553898"/>
                <a:gd name="connsiteX1" fmla="*/ 178388 w 4703011"/>
                <a:gd name="connsiteY1" fmla="*/ 47800 h 3553898"/>
                <a:gd name="connsiteX2" fmla="*/ 217714 w 4703011"/>
                <a:gd name="connsiteY2" fmla="*/ 1655 h 3553898"/>
                <a:gd name="connsiteX3" fmla="*/ 188581 w 4703011"/>
                <a:gd name="connsiteY3" fmla="*/ 9447 h 3553898"/>
                <a:gd name="connsiteX4" fmla="*/ 217714 w 4703011"/>
                <a:gd name="connsiteY4" fmla="*/ 1655 h 3553898"/>
                <a:gd name="connsiteX5" fmla="*/ 265033 w 4703011"/>
                <a:gd name="connsiteY5" fmla="*/ 17118 h 3553898"/>
                <a:gd name="connsiteX6" fmla="*/ 4412343 w 4703011"/>
                <a:gd name="connsiteY6" fmla="*/ 3296398 h 3553898"/>
                <a:gd name="connsiteX7" fmla="*/ 4397829 w 4703011"/>
                <a:gd name="connsiteY7" fmla="*/ 3296398 h 3553898"/>
                <a:gd name="connsiteX0" fmla="*/ 0 w 4703011"/>
                <a:gd name="connsiteY0" fmla="*/ 3324588 h 3553060"/>
                <a:gd name="connsiteX1" fmla="*/ 178388 w 4703011"/>
                <a:gd name="connsiteY1" fmla="*/ 46962 h 3553060"/>
                <a:gd name="connsiteX2" fmla="*/ 217714 w 4703011"/>
                <a:gd name="connsiteY2" fmla="*/ 817 h 3553060"/>
                <a:gd name="connsiteX3" fmla="*/ 191130 w 4703011"/>
                <a:gd name="connsiteY3" fmla="*/ 16280 h 3553060"/>
                <a:gd name="connsiteX4" fmla="*/ 217714 w 4703011"/>
                <a:gd name="connsiteY4" fmla="*/ 817 h 3553060"/>
                <a:gd name="connsiteX5" fmla="*/ 265033 w 4703011"/>
                <a:gd name="connsiteY5" fmla="*/ 16280 h 3553060"/>
                <a:gd name="connsiteX6" fmla="*/ 4412343 w 4703011"/>
                <a:gd name="connsiteY6" fmla="*/ 3295560 h 3553060"/>
                <a:gd name="connsiteX7" fmla="*/ 4397829 w 4703011"/>
                <a:gd name="connsiteY7" fmla="*/ 3295560 h 3553060"/>
                <a:gd name="connsiteX0" fmla="*/ 0 w 4412343"/>
                <a:gd name="connsiteY0" fmla="*/ 3324588 h 3324588"/>
                <a:gd name="connsiteX1" fmla="*/ 178388 w 4412343"/>
                <a:gd name="connsiteY1" fmla="*/ 46962 h 3324588"/>
                <a:gd name="connsiteX2" fmla="*/ 217714 w 4412343"/>
                <a:gd name="connsiteY2" fmla="*/ 817 h 3324588"/>
                <a:gd name="connsiteX3" fmla="*/ 191130 w 4412343"/>
                <a:gd name="connsiteY3" fmla="*/ 16280 h 3324588"/>
                <a:gd name="connsiteX4" fmla="*/ 217714 w 4412343"/>
                <a:gd name="connsiteY4" fmla="*/ 817 h 3324588"/>
                <a:gd name="connsiteX5" fmla="*/ 265033 w 4412343"/>
                <a:gd name="connsiteY5" fmla="*/ 16280 h 3324588"/>
                <a:gd name="connsiteX6" fmla="*/ 4412343 w 4412343"/>
                <a:gd name="connsiteY6" fmla="*/ 3295560 h 3324588"/>
                <a:gd name="connsiteX0" fmla="*/ 0 w 4754069"/>
                <a:gd name="connsiteY0" fmla="*/ 3324588 h 3560505"/>
                <a:gd name="connsiteX1" fmla="*/ 178388 w 4754069"/>
                <a:gd name="connsiteY1" fmla="*/ 46962 h 3560505"/>
                <a:gd name="connsiteX2" fmla="*/ 217714 w 4754069"/>
                <a:gd name="connsiteY2" fmla="*/ 817 h 3560505"/>
                <a:gd name="connsiteX3" fmla="*/ 191130 w 4754069"/>
                <a:gd name="connsiteY3" fmla="*/ 16280 h 3560505"/>
                <a:gd name="connsiteX4" fmla="*/ 217714 w 4754069"/>
                <a:gd name="connsiteY4" fmla="*/ 817 h 3560505"/>
                <a:gd name="connsiteX5" fmla="*/ 265033 w 4754069"/>
                <a:gd name="connsiteY5" fmla="*/ 16280 h 3560505"/>
                <a:gd name="connsiteX6" fmla="*/ 4754069 w 4754069"/>
                <a:gd name="connsiteY6" fmla="*/ 3560505 h 3560505"/>
                <a:gd name="connsiteX0" fmla="*/ 0 w 4770923"/>
                <a:gd name="connsiteY0" fmla="*/ 3565061 h 3565061"/>
                <a:gd name="connsiteX1" fmla="*/ 195242 w 4770923"/>
                <a:gd name="connsiteY1" fmla="*/ 46962 h 3565061"/>
                <a:gd name="connsiteX2" fmla="*/ 234568 w 4770923"/>
                <a:gd name="connsiteY2" fmla="*/ 817 h 3565061"/>
                <a:gd name="connsiteX3" fmla="*/ 207984 w 4770923"/>
                <a:gd name="connsiteY3" fmla="*/ 16280 h 3565061"/>
                <a:gd name="connsiteX4" fmla="*/ 234568 w 4770923"/>
                <a:gd name="connsiteY4" fmla="*/ 817 h 3565061"/>
                <a:gd name="connsiteX5" fmla="*/ 281887 w 4770923"/>
                <a:gd name="connsiteY5" fmla="*/ 16280 h 3565061"/>
                <a:gd name="connsiteX6" fmla="*/ 4770923 w 4770923"/>
                <a:gd name="connsiteY6" fmla="*/ 3560505 h 356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0923" h="3565061">
                  <a:moveTo>
                    <a:pt x="0" y="3565061"/>
                  </a:moveTo>
                  <a:lnTo>
                    <a:pt x="195242" y="46962"/>
                  </a:lnTo>
                  <a:cubicBezTo>
                    <a:pt x="187115" y="21352"/>
                    <a:pt x="232444" y="5931"/>
                    <a:pt x="234568" y="817"/>
                  </a:cubicBezTo>
                  <a:cubicBezTo>
                    <a:pt x="236692" y="-4297"/>
                    <a:pt x="207984" y="16280"/>
                    <a:pt x="207984" y="16280"/>
                  </a:cubicBezTo>
                  <a:cubicBezTo>
                    <a:pt x="207984" y="16280"/>
                    <a:pt x="222251" y="817"/>
                    <a:pt x="234568" y="817"/>
                  </a:cubicBezTo>
                  <a:cubicBezTo>
                    <a:pt x="246885" y="817"/>
                    <a:pt x="271211" y="8569"/>
                    <a:pt x="281887" y="16280"/>
                  </a:cubicBezTo>
                  <a:lnTo>
                    <a:pt x="4770923" y="3560505"/>
                  </a:lnTo>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3" name="Freeform 62"/>
            <p:cNvSpPr/>
            <p:nvPr/>
          </p:nvSpPr>
          <p:spPr>
            <a:xfrm>
              <a:off x="4524691" y="4739375"/>
              <a:ext cx="3530737" cy="1857977"/>
            </a:xfrm>
            <a:custGeom>
              <a:avLst/>
              <a:gdLst>
                <a:gd name="connsiteX0" fmla="*/ 0 w 4441371"/>
                <a:gd name="connsiteY0" fmla="*/ 58057 h 1654628"/>
                <a:gd name="connsiteX1" fmla="*/ 595086 w 4441371"/>
                <a:gd name="connsiteY1" fmla="*/ 711200 h 1654628"/>
                <a:gd name="connsiteX2" fmla="*/ 595086 w 4441371"/>
                <a:gd name="connsiteY2" fmla="*/ 711200 h 1654628"/>
                <a:gd name="connsiteX3" fmla="*/ 928914 w 4441371"/>
                <a:gd name="connsiteY3" fmla="*/ 1030514 h 1654628"/>
                <a:gd name="connsiteX4" fmla="*/ 1465943 w 4441371"/>
                <a:gd name="connsiteY4" fmla="*/ 1407885 h 1654628"/>
                <a:gd name="connsiteX5" fmla="*/ 2104571 w 4441371"/>
                <a:gd name="connsiteY5" fmla="*/ 1582057 h 1654628"/>
                <a:gd name="connsiteX6" fmla="*/ 2583543 w 4441371"/>
                <a:gd name="connsiteY6" fmla="*/ 1654628 h 1654628"/>
                <a:gd name="connsiteX7" fmla="*/ 3178629 w 4441371"/>
                <a:gd name="connsiteY7" fmla="*/ 1582057 h 1654628"/>
                <a:gd name="connsiteX8" fmla="*/ 3556000 w 4441371"/>
                <a:gd name="connsiteY8" fmla="*/ 1407885 h 1654628"/>
                <a:gd name="connsiteX9" fmla="*/ 3889829 w 4441371"/>
                <a:gd name="connsiteY9" fmla="*/ 1161143 h 1654628"/>
                <a:gd name="connsiteX10" fmla="*/ 4238171 w 4441371"/>
                <a:gd name="connsiteY10" fmla="*/ 653143 h 1654628"/>
                <a:gd name="connsiteX11" fmla="*/ 4368800 w 4441371"/>
                <a:gd name="connsiteY11" fmla="*/ 275771 h 1654628"/>
                <a:gd name="connsiteX12" fmla="*/ 4441371 w 4441371"/>
                <a:gd name="connsiteY12" fmla="*/ 0 h 1654628"/>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61143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09596 w 4441371"/>
                <a:gd name="connsiteY10" fmla="*/ 634093 h 1659494"/>
                <a:gd name="connsiteX11" fmla="*/ 4368800 w 4441371"/>
                <a:gd name="connsiteY11" fmla="*/ 275771 h 1659494"/>
                <a:gd name="connsiteX12" fmla="*/ 4441371 w 4441371"/>
                <a:gd name="connsiteY12" fmla="*/ 0 h 1659494"/>
                <a:gd name="connsiteX0" fmla="*/ 0 w 4441371"/>
                <a:gd name="connsiteY0" fmla="*/ 58057 h 1684706"/>
                <a:gd name="connsiteX1" fmla="*/ 595086 w 4441371"/>
                <a:gd name="connsiteY1" fmla="*/ 711200 h 1684706"/>
                <a:gd name="connsiteX2" fmla="*/ 595086 w 4441371"/>
                <a:gd name="connsiteY2" fmla="*/ 711200 h 1684706"/>
                <a:gd name="connsiteX3" fmla="*/ 928914 w 4441371"/>
                <a:gd name="connsiteY3" fmla="*/ 1030514 h 1684706"/>
                <a:gd name="connsiteX4" fmla="*/ 1465943 w 4441371"/>
                <a:gd name="connsiteY4" fmla="*/ 1407885 h 1684706"/>
                <a:gd name="connsiteX5" fmla="*/ 2090057 w 4441371"/>
                <a:gd name="connsiteY5" fmla="*/ 1625600 h 1684706"/>
                <a:gd name="connsiteX6" fmla="*/ 2593068 w 4441371"/>
                <a:gd name="connsiteY6" fmla="*/ 1683203 h 1684706"/>
                <a:gd name="connsiteX7" fmla="*/ 3178629 w 4441371"/>
                <a:gd name="connsiteY7" fmla="*/ 1582057 h 1684706"/>
                <a:gd name="connsiteX8" fmla="*/ 3556000 w 4441371"/>
                <a:gd name="connsiteY8" fmla="*/ 1407885 h 1684706"/>
                <a:gd name="connsiteX9" fmla="*/ 3889829 w 4441371"/>
                <a:gd name="connsiteY9" fmla="*/ 1132568 h 1684706"/>
                <a:gd name="connsiteX10" fmla="*/ 4209596 w 4441371"/>
                <a:gd name="connsiteY10" fmla="*/ 634093 h 1684706"/>
                <a:gd name="connsiteX11" fmla="*/ 4368800 w 4441371"/>
                <a:gd name="connsiteY11" fmla="*/ 275771 h 1684706"/>
                <a:gd name="connsiteX12" fmla="*/ 4441371 w 4441371"/>
                <a:gd name="connsiteY12" fmla="*/ 0 h 1684706"/>
                <a:gd name="connsiteX0" fmla="*/ 0 w 4441371"/>
                <a:gd name="connsiteY0" fmla="*/ 58057 h 1684410"/>
                <a:gd name="connsiteX1" fmla="*/ 595086 w 4441371"/>
                <a:gd name="connsiteY1" fmla="*/ 711200 h 1684410"/>
                <a:gd name="connsiteX2" fmla="*/ 595086 w 4441371"/>
                <a:gd name="connsiteY2" fmla="*/ 711200 h 1684410"/>
                <a:gd name="connsiteX3" fmla="*/ 928914 w 4441371"/>
                <a:gd name="connsiteY3" fmla="*/ 1030514 h 1684410"/>
                <a:gd name="connsiteX4" fmla="*/ 1538515 w 4441371"/>
                <a:gd name="connsiteY4" fmla="*/ 1451428 h 1684410"/>
                <a:gd name="connsiteX5" fmla="*/ 2090057 w 4441371"/>
                <a:gd name="connsiteY5" fmla="*/ 1625600 h 1684410"/>
                <a:gd name="connsiteX6" fmla="*/ 2593068 w 4441371"/>
                <a:gd name="connsiteY6" fmla="*/ 1683203 h 1684410"/>
                <a:gd name="connsiteX7" fmla="*/ 3178629 w 4441371"/>
                <a:gd name="connsiteY7" fmla="*/ 1582057 h 1684410"/>
                <a:gd name="connsiteX8" fmla="*/ 3556000 w 4441371"/>
                <a:gd name="connsiteY8" fmla="*/ 1407885 h 1684410"/>
                <a:gd name="connsiteX9" fmla="*/ 3889829 w 4441371"/>
                <a:gd name="connsiteY9" fmla="*/ 1132568 h 1684410"/>
                <a:gd name="connsiteX10" fmla="*/ 4209596 w 4441371"/>
                <a:gd name="connsiteY10" fmla="*/ 634093 h 1684410"/>
                <a:gd name="connsiteX11" fmla="*/ 4368800 w 4441371"/>
                <a:gd name="connsiteY11" fmla="*/ 275771 h 1684410"/>
                <a:gd name="connsiteX12" fmla="*/ 4441371 w 4441371"/>
                <a:gd name="connsiteY12" fmla="*/ 0 h 1684410"/>
                <a:gd name="connsiteX0" fmla="*/ 0 w 4441371"/>
                <a:gd name="connsiteY0" fmla="*/ 58057 h 1696130"/>
                <a:gd name="connsiteX1" fmla="*/ 595086 w 4441371"/>
                <a:gd name="connsiteY1" fmla="*/ 711200 h 1696130"/>
                <a:gd name="connsiteX2" fmla="*/ 595086 w 4441371"/>
                <a:gd name="connsiteY2" fmla="*/ 711200 h 1696130"/>
                <a:gd name="connsiteX3" fmla="*/ 928914 w 4441371"/>
                <a:gd name="connsiteY3" fmla="*/ 1030514 h 1696130"/>
                <a:gd name="connsiteX4" fmla="*/ 1538515 w 4441371"/>
                <a:gd name="connsiteY4" fmla="*/ 1451428 h 1696130"/>
                <a:gd name="connsiteX5" fmla="*/ 2090057 w 4441371"/>
                <a:gd name="connsiteY5" fmla="*/ 1669143 h 1696130"/>
                <a:gd name="connsiteX6" fmla="*/ 2593068 w 4441371"/>
                <a:gd name="connsiteY6" fmla="*/ 1683203 h 1696130"/>
                <a:gd name="connsiteX7" fmla="*/ 3178629 w 4441371"/>
                <a:gd name="connsiteY7" fmla="*/ 1582057 h 1696130"/>
                <a:gd name="connsiteX8" fmla="*/ 3556000 w 4441371"/>
                <a:gd name="connsiteY8" fmla="*/ 1407885 h 1696130"/>
                <a:gd name="connsiteX9" fmla="*/ 3889829 w 4441371"/>
                <a:gd name="connsiteY9" fmla="*/ 1132568 h 1696130"/>
                <a:gd name="connsiteX10" fmla="*/ 4209596 w 4441371"/>
                <a:gd name="connsiteY10" fmla="*/ 634093 h 1696130"/>
                <a:gd name="connsiteX11" fmla="*/ 4368800 w 4441371"/>
                <a:gd name="connsiteY11" fmla="*/ 275771 h 1696130"/>
                <a:gd name="connsiteX12" fmla="*/ 4441371 w 4441371"/>
                <a:gd name="connsiteY12" fmla="*/ 0 h 1696130"/>
                <a:gd name="connsiteX0" fmla="*/ 0 w 4441371"/>
                <a:gd name="connsiteY0" fmla="*/ 58057 h 1695271"/>
                <a:gd name="connsiteX1" fmla="*/ 595086 w 4441371"/>
                <a:gd name="connsiteY1" fmla="*/ 711200 h 1695271"/>
                <a:gd name="connsiteX2" fmla="*/ 595086 w 4441371"/>
                <a:gd name="connsiteY2" fmla="*/ 711200 h 1695271"/>
                <a:gd name="connsiteX3" fmla="*/ 928914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95086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51543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798285 w 4441371"/>
                <a:gd name="connsiteY2" fmla="*/ 1190171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0867"/>
                <a:gd name="connsiteX1" fmla="*/ 391886 w 4441371"/>
                <a:gd name="connsiteY1" fmla="*/ 711200 h 1690867"/>
                <a:gd name="connsiteX2" fmla="*/ 798285 w 4441371"/>
                <a:gd name="connsiteY2" fmla="*/ 1190171 h 1690867"/>
                <a:gd name="connsiteX3" fmla="*/ 1407886 w 4441371"/>
                <a:gd name="connsiteY3" fmla="*/ 1553029 h 1690867"/>
                <a:gd name="connsiteX4" fmla="*/ 2090057 w 4441371"/>
                <a:gd name="connsiteY4" fmla="*/ 1669143 h 1690867"/>
                <a:gd name="connsiteX5" fmla="*/ 2593068 w 4441371"/>
                <a:gd name="connsiteY5" fmla="*/ 1683203 h 1690867"/>
                <a:gd name="connsiteX6" fmla="*/ 3178629 w 4441371"/>
                <a:gd name="connsiteY6" fmla="*/ 1582057 h 1690867"/>
                <a:gd name="connsiteX7" fmla="*/ 3556000 w 4441371"/>
                <a:gd name="connsiteY7" fmla="*/ 1407885 h 1690867"/>
                <a:gd name="connsiteX8" fmla="*/ 3889829 w 4441371"/>
                <a:gd name="connsiteY8" fmla="*/ 1132568 h 1690867"/>
                <a:gd name="connsiteX9" fmla="*/ 4209596 w 4441371"/>
                <a:gd name="connsiteY9" fmla="*/ 634093 h 1690867"/>
                <a:gd name="connsiteX10" fmla="*/ 4368800 w 4441371"/>
                <a:gd name="connsiteY10" fmla="*/ 275771 h 1690867"/>
                <a:gd name="connsiteX11" fmla="*/ 4441371 w 4441371"/>
                <a:gd name="connsiteY11" fmla="*/ 0 h 1690867"/>
                <a:gd name="connsiteX0" fmla="*/ 0 w 4441371"/>
                <a:gd name="connsiteY0" fmla="*/ 58057 h 1690867"/>
                <a:gd name="connsiteX1" fmla="*/ 203200 w 4441371"/>
                <a:gd name="connsiteY1" fmla="*/ 493486 h 1690867"/>
                <a:gd name="connsiteX2" fmla="*/ 391886 w 4441371"/>
                <a:gd name="connsiteY2" fmla="*/ 711200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690867"/>
                <a:gd name="connsiteX1" fmla="*/ 203200 w 4441371"/>
                <a:gd name="connsiteY1" fmla="*/ 493486 h 1690867"/>
                <a:gd name="connsiteX2" fmla="*/ 449944 w 4441371"/>
                <a:gd name="connsiteY2" fmla="*/ 856343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720293"/>
                <a:gd name="connsiteX1" fmla="*/ 203200 w 4441371"/>
                <a:gd name="connsiteY1" fmla="*/ 493486 h 1720293"/>
                <a:gd name="connsiteX2" fmla="*/ 449944 w 4441371"/>
                <a:gd name="connsiteY2" fmla="*/ 856343 h 1720293"/>
                <a:gd name="connsiteX3" fmla="*/ 798285 w 4441371"/>
                <a:gd name="connsiteY3" fmla="*/ 1190171 h 1720293"/>
                <a:gd name="connsiteX4" fmla="*/ 1407886 w 4441371"/>
                <a:gd name="connsiteY4" fmla="*/ 1553029 h 1720293"/>
                <a:gd name="connsiteX5" fmla="*/ 2090057 w 4441371"/>
                <a:gd name="connsiteY5" fmla="*/ 1712685 h 1720293"/>
                <a:gd name="connsiteX6" fmla="*/ 2593068 w 4441371"/>
                <a:gd name="connsiteY6" fmla="*/ 1683203 h 1720293"/>
                <a:gd name="connsiteX7" fmla="*/ 3178629 w 4441371"/>
                <a:gd name="connsiteY7" fmla="*/ 1582057 h 1720293"/>
                <a:gd name="connsiteX8" fmla="*/ 3556000 w 4441371"/>
                <a:gd name="connsiteY8" fmla="*/ 1407885 h 1720293"/>
                <a:gd name="connsiteX9" fmla="*/ 3889829 w 4441371"/>
                <a:gd name="connsiteY9" fmla="*/ 1132568 h 1720293"/>
                <a:gd name="connsiteX10" fmla="*/ 4209596 w 4441371"/>
                <a:gd name="connsiteY10" fmla="*/ 634093 h 1720293"/>
                <a:gd name="connsiteX11" fmla="*/ 4368800 w 4441371"/>
                <a:gd name="connsiteY11" fmla="*/ 275771 h 1720293"/>
                <a:gd name="connsiteX12" fmla="*/ 4441371 w 4441371"/>
                <a:gd name="connsiteY12" fmla="*/ 0 h 1720293"/>
                <a:gd name="connsiteX0" fmla="*/ 0 w 4441371"/>
                <a:gd name="connsiteY0" fmla="*/ 58057 h 1730634"/>
                <a:gd name="connsiteX1" fmla="*/ 203200 w 4441371"/>
                <a:gd name="connsiteY1" fmla="*/ 493486 h 1730634"/>
                <a:gd name="connsiteX2" fmla="*/ 449944 w 4441371"/>
                <a:gd name="connsiteY2" fmla="*/ 856343 h 1730634"/>
                <a:gd name="connsiteX3" fmla="*/ 798285 w 4441371"/>
                <a:gd name="connsiteY3" fmla="*/ 1190171 h 1730634"/>
                <a:gd name="connsiteX4" fmla="*/ 1407886 w 4441371"/>
                <a:gd name="connsiteY4" fmla="*/ 1553029 h 1730634"/>
                <a:gd name="connsiteX5" fmla="*/ 2090057 w 4441371"/>
                <a:gd name="connsiteY5" fmla="*/ 1712685 h 1730634"/>
                <a:gd name="connsiteX6" fmla="*/ 2636611 w 4441371"/>
                <a:gd name="connsiteY6" fmla="*/ 1712231 h 1730634"/>
                <a:gd name="connsiteX7" fmla="*/ 3178629 w 4441371"/>
                <a:gd name="connsiteY7" fmla="*/ 1582057 h 1730634"/>
                <a:gd name="connsiteX8" fmla="*/ 3556000 w 4441371"/>
                <a:gd name="connsiteY8" fmla="*/ 1407885 h 1730634"/>
                <a:gd name="connsiteX9" fmla="*/ 3889829 w 4441371"/>
                <a:gd name="connsiteY9" fmla="*/ 1132568 h 1730634"/>
                <a:gd name="connsiteX10" fmla="*/ 4209596 w 4441371"/>
                <a:gd name="connsiteY10" fmla="*/ 634093 h 1730634"/>
                <a:gd name="connsiteX11" fmla="*/ 4368800 w 4441371"/>
                <a:gd name="connsiteY11" fmla="*/ 275771 h 1730634"/>
                <a:gd name="connsiteX12" fmla="*/ 4441371 w 4441371"/>
                <a:gd name="connsiteY12" fmla="*/ 0 h 1730634"/>
                <a:gd name="connsiteX0" fmla="*/ 0 w 4454494"/>
                <a:gd name="connsiteY0" fmla="*/ 30063 h 1730634"/>
                <a:gd name="connsiteX1" fmla="*/ 216323 w 4454494"/>
                <a:gd name="connsiteY1" fmla="*/ 493486 h 1730634"/>
                <a:gd name="connsiteX2" fmla="*/ 463067 w 4454494"/>
                <a:gd name="connsiteY2" fmla="*/ 856343 h 1730634"/>
                <a:gd name="connsiteX3" fmla="*/ 811408 w 4454494"/>
                <a:gd name="connsiteY3" fmla="*/ 1190171 h 1730634"/>
                <a:gd name="connsiteX4" fmla="*/ 1421009 w 4454494"/>
                <a:gd name="connsiteY4" fmla="*/ 1553029 h 1730634"/>
                <a:gd name="connsiteX5" fmla="*/ 2103180 w 4454494"/>
                <a:gd name="connsiteY5" fmla="*/ 1712685 h 1730634"/>
                <a:gd name="connsiteX6" fmla="*/ 2649734 w 4454494"/>
                <a:gd name="connsiteY6" fmla="*/ 1712231 h 1730634"/>
                <a:gd name="connsiteX7" fmla="*/ 3191752 w 4454494"/>
                <a:gd name="connsiteY7" fmla="*/ 1582057 h 1730634"/>
                <a:gd name="connsiteX8" fmla="*/ 3569123 w 4454494"/>
                <a:gd name="connsiteY8" fmla="*/ 1407885 h 1730634"/>
                <a:gd name="connsiteX9" fmla="*/ 3902952 w 4454494"/>
                <a:gd name="connsiteY9" fmla="*/ 1132568 h 1730634"/>
                <a:gd name="connsiteX10" fmla="*/ 4222719 w 4454494"/>
                <a:gd name="connsiteY10" fmla="*/ 634093 h 1730634"/>
                <a:gd name="connsiteX11" fmla="*/ 4381923 w 4454494"/>
                <a:gd name="connsiteY11" fmla="*/ 275771 h 1730634"/>
                <a:gd name="connsiteX12" fmla="*/ 4454494 w 4454494"/>
                <a:gd name="connsiteY12" fmla="*/ 0 h 173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4494" h="1730634">
                  <a:moveTo>
                    <a:pt x="0" y="30063"/>
                  </a:moveTo>
                  <a:cubicBezTo>
                    <a:pt x="41124" y="95378"/>
                    <a:pt x="151009" y="384629"/>
                    <a:pt x="216323" y="493486"/>
                  </a:cubicBezTo>
                  <a:cubicBezTo>
                    <a:pt x="281637" y="602343"/>
                    <a:pt x="363886" y="740229"/>
                    <a:pt x="463067" y="856343"/>
                  </a:cubicBezTo>
                  <a:cubicBezTo>
                    <a:pt x="562248" y="972457"/>
                    <a:pt x="651751" y="1074057"/>
                    <a:pt x="811408" y="1190171"/>
                  </a:cubicBezTo>
                  <a:cubicBezTo>
                    <a:pt x="971065" y="1306285"/>
                    <a:pt x="1205714" y="1465943"/>
                    <a:pt x="1421009" y="1553029"/>
                  </a:cubicBezTo>
                  <a:cubicBezTo>
                    <a:pt x="1636304" y="1640115"/>
                    <a:pt x="1898393" y="1686151"/>
                    <a:pt x="2103180" y="1712685"/>
                  </a:cubicBezTo>
                  <a:cubicBezTo>
                    <a:pt x="2307968" y="1739219"/>
                    <a:pt x="2468305" y="1734002"/>
                    <a:pt x="2649734" y="1712231"/>
                  </a:cubicBezTo>
                  <a:cubicBezTo>
                    <a:pt x="2831163" y="1690460"/>
                    <a:pt x="3038521" y="1632781"/>
                    <a:pt x="3191752" y="1582057"/>
                  </a:cubicBezTo>
                  <a:cubicBezTo>
                    <a:pt x="3344984" y="1531333"/>
                    <a:pt x="3450590" y="1482800"/>
                    <a:pt x="3569123" y="1407885"/>
                  </a:cubicBezTo>
                  <a:cubicBezTo>
                    <a:pt x="3687656" y="1332970"/>
                    <a:pt x="3794019" y="1261533"/>
                    <a:pt x="3902952" y="1132568"/>
                  </a:cubicBezTo>
                  <a:cubicBezTo>
                    <a:pt x="4011885" y="1003603"/>
                    <a:pt x="4142890" y="776893"/>
                    <a:pt x="4222719" y="634093"/>
                  </a:cubicBezTo>
                  <a:cubicBezTo>
                    <a:pt x="4302548" y="491293"/>
                    <a:pt x="4343294" y="381453"/>
                    <a:pt x="4381923" y="275771"/>
                  </a:cubicBezTo>
                  <a:cubicBezTo>
                    <a:pt x="4420552" y="170089"/>
                    <a:pt x="4435142" y="83457"/>
                    <a:pt x="4454494" y="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42" name="TextBox 41"/>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
        <p:nvSpPr>
          <p:cNvPr id="43" name="Line 11"/>
          <p:cNvSpPr>
            <a:spLocks noChangeShapeType="1"/>
          </p:cNvSpPr>
          <p:nvPr/>
        </p:nvSpPr>
        <p:spPr bwMode="auto">
          <a:xfrm flipV="1">
            <a:off x="3818463" y="4588795"/>
            <a:ext cx="0" cy="139700"/>
          </a:xfrm>
          <a:prstGeom prst="line">
            <a:avLst/>
          </a:prstGeom>
          <a:noFill/>
          <a:ln w="12700">
            <a:solidFill>
              <a:srgbClr val="134679"/>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 name="Rectangle 17"/>
          <p:cNvSpPr>
            <a:spLocks noChangeArrowheads="1"/>
          </p:cNvSpPr>
          <p:nvPr/>
        </p:nvSpPr>
        <p:spPr bwMode="auto">
          <a:xfrm>
            <a:off x="3679711" y="4707858"/>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smtClean="0">
                <a:solidFill>
                  <a:srgbClr val="134679"/>
                </a:solidFill>
                <a:cs typeface="+mn-cs"/>
              </a:rPr>
              <a:t>6</a:t>
            </a:r>
            <a:endParaRPr lang="en-US" sz="1600" b="0" dirty="0">
              <a:solidFill>
                <a:srgbClr val="134679"/>
              </a:solidFill>
              <a:cs typeface="+mn-cs"/>
            </a:endParaRPr>
          </a:p>
        </p:txBody>
      </p:sp>
    </p:spTree>
    <p:extLst>
      <p:ext uri="{BB962C8B-B14F-4D97-AF65-F5344CB8AC3E}">
        <p14:creationId xmlns:p14="http://schemas.microsoft.com/office/powerpoint/2010/main" val="19229644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Physical examination in people with asthma</a:t>
            </a:r>
          </a:p>
          <a:p>
            <a:pPr lvl="1"/>
            <a:r>
              <a:rPr lang="en-AU" dirty="0" smtClean="0"/>
              <a:t>Often normal</a:t>
            </a:r>
          </a:p>
          <a:p>
            <a:pPr lvl="1"/>
            <a:r>
              <a:rPr lang="en-AU" dirty="0" smtClean="0"/>
              <a:t>The most frequent finding is wheezing on auscultation, especially on forced expiration</a:t>
            </a:r>
          </a:p>
          <a:p>
            <a:r>
              <a:rPr lang="en-AU" dirty="0" smtClean="0"/>
              <a:t>Wheezing is also found in other conditions, for example:</a:t>
            </a:r>
          </a:p>
          <a:p>
            <a:pPr lvl="1"/>
            <a:r>
              <a:rPr lang="en-AU" dirty="0" smtClean="0"/>
              <a:t>Respiratory infections</a:t>
            </a:r>
          </a:p>
          <a:p>
            <a:pPr lvl="1"/>
            <a:r>
              <a:rPr lang="en-AU" dirty="0" smtClean="0"/>
              <a:t>COPD</a:t>
            </a:r>
          </a:p>
          <a:p>
            <a:pPr lvl="1"/>
            <a:r>
              <a:rPr lang="en-AU" dirty="0" smtClean="0"/>
              <a:t>Upper airway dysfunction</a:t>
            </a:r>
          </a:p>
          <a:p>
            <a:pPr lvl="1"/>
            <a:r>
              <a:rPr lang="en-AU" dirty="0" err="1" smtClean="0"/>
              <a:t>Endobronchial</a:t>
            </a:r>
            <a:r>
              <a:rPr lang="en-AU" dirty="0" smtClean="0"/>
              <a:t> obstruction </a:t>
            </a:r>
          </a:p>
          <a:p>
            <a:pPr lvl="1"/>
            <a:r>
              <a:rPr lang="en-AU" dirty="0" smtClean="0"/>
              <a:t>Inhaled foreign body</a:t>
            </a:r>
          </a:p>
          <a:p>
            <a:r>
              <a:rPr lang="en-AU" dirty="0" smtClean="0"/>
              <a:t>Wheezing may be absent during severe asthma exacerbations (‘silent chest’)</a:t>
            </a:r>
            <a:endParaRPr lang="en-AU" dirty="0"/>
          </a:p>
        </p:txBody>
      </p:sp>
      <p:sp>
        <p:nvSpPr>
          <p:cNvPr id="2" name="Title 1"/>
          <p:cNvSpPr>
            <a:spLocks noGrp="1"/>
          </p:cNvSpPr>
          <p:nvPr>
            <p:ph type="title"/>
          </p:nvPr>
        </p:nvSpPr>
        <p:spPr/>
        <p:txBody>
          <a:bodyPr/>
          <a:lstStyle/>
          <a:p>
            <a:r>
              <a:rPr lang="en-AU" smtClean="0"/>
              <a:t>Diagnosis of asthma – physical examination</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95789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5"/>
            <a:ext cx="8527348" cy="5483875"/>
          </a:xfrm>
        </p:spPr>
        <p:txBody>
          <a:bodyPr>
            <a:normAutofit fontScale="85000" lnSpcReduction="10000"/>
          </a:bodyPr>
          <a:lstStyle/>
          <a:p>
            <a:r>
              <a:rPr lang="en-US" smtClean="0"/>
              <a:t>Modestly associated with levels of blood and sputum eosinophils </a:t>
            </a:r>
          </a:p>
          <a:p>
            <a:r>
              <a:rPr lang="en-US" smtClean="0"/>
              <a:t>FeNO is higher in: </a:t>
            </a:r>
          </a:p>
          <a:p>
            <a:pPr lvl="1"/>
            <a:r>
              <a:rPr lang="en-US" smtClean="0"/>
              <a:t>Asthma </a:t>
            </a:r>
            <a:r>
              <a:rPr lang="en-US"/>
              <a:t>that is characterized by Type 2 airway </a:t>
            </a:r>
            <a:r>
              <a:rPr lang="en-US" smtClean="0"/>
              <a:t>inflammation</a:t>
            </a:r>
          </a:p>
          <a:p>
            <a:pPr lvl="1"/>
            <a:r>
              <a:rPr lang="en-US" smtClean="0"/>
              <a:t>Non-asthma conditions e.g. eosinophilic </a:t>
            </a:r>
            <a:r>
              <a:rPr lang="en-US"/>
              <a:t>bronchitis, atopy, allergic rhinitis, </a:t>
            </a:r>
            <a:r>
              <a:rPr lang="en-US" smtClean="0"/>
              <a:t>eczema</a:t>
            </a:r>
          </a:p>
          <a:p>
            <a:pPr lvl="1"/>
            <a:r>
              <a:rPr lang="en-US" smtClean="0"/>
              <a:t>Late response to allergen (after 24 hours)</a:t>
            </a:r>
          </a:p>
          <a:p>
            <a:r>
              <a:rPr lang="en-US" smtClean="0"/>
              <a:t>FeNO is lower in:</a:t>
            </a:r>
          </a:p>
          <a:p>
            <a:pPr lvl="1"/>
            <a:r>
              <a:rPr lang="en-US" smtClean="0"/>
              <a:t>Smokers</a:t>
            </a:r>
          </a:p>
          <a:p>
            <a:pPr lvl="1"/>
            <a:r>
              <a:rPr lang="en-US" smtClean="0"/>
              <a:t>Bronchoconstriction</a:t>
            </a:r>
          </a:p>
          <a:p>
            <a:pPr lvl="1"/>
            <a:r>
              <a:rPr lang="en-US" smtClean="0"/>
              <a:t>Early phases of allergic response</a:t>
            </a:r>
          </a:p>
          <a:p>
            <a:pPr lvl="1"/>
            <a:r>
              <a:rPr lang="en-US" smtClean="0"/>
              <a:t>Some asthma phenotypes, e.g. neutrophilic asthma</a:t>
            </a:r>
          </a:p>
          <a:p>
            <a:r>
              <a:rPr lang="en-US" smtClean="0"/>
              <a:t>FeNO is increased or decreased in:</a:t>
            </a:r>
          </a:p>
          <a:p>
            <a:pPr lvl="1"/>
            <a:r>
              <a:rPr lang="en-US" smtClean="0"/>
              <a:t>Viral infections</a:t>
            </a:r>
          </a:p>
          <a:p>
            <a:r>
              <a:rPr lang="en-US" smtClean="0"/>
              <a:t>Response to ICS</a:t>
            </a:r>
          </a:p>
          <a:p>
            <a:pPr lvl="1"/>
            <a:r>
              <a:rPr lang="en-US" smtClean="0"/>
              <a:t>In adult steroid-naïve patients with non-specific respiratory symptoms, </a:t>
            </a:r>
            <a:br>
              <a:rPr lang="en-US" smtClean="0"/>
            </a:br>
            <a:r>
              <a:rPr lang="en-US" smtClean="0"/>
              <a:t>FeNO &gt;50ppb was associated with good short-term response to ICS</a:t>
            </a:r>
          </a:p>
          <a:p>
            <a:pPr lvl="1"/>
            <a:r>
              <a:rPr lang="en-US" smtClean="0"/>
              <a:t>No long-term studies examining the safety of withholding ICS if FENO is low</a:t>
            </a:r>
          </a:p>
          <a:p>
            <a:pPr lvl="1"/>
            <a:r>
              <a:rPr lang="en-US" smtClean="0"/>
              <a:t>FeNO cannot be recommended for deciding </a:t>
            </a:r>
            <a:r>
              <a:rPr lang="en-US" u="sng" smtClean="0"/>
              <a:t>against</a:t>
            </a:r>
            <a:r>
              <a:rPr lang="en-US" smtClean="0"/>
              <a:t> treatment with ICS</a:t>
            </a:r>
            <a:endParaRPr lang="en-AU"/>
          </a:p>
          <a:p>
            <a:endParaRPr lang="en-AU"/>
          </a:p>
        </p:txBody>
      </p:sp>
      <p:sp>
        <p:nvSpPr>
          <p:cNvPr id="3" name="Title 2"/>
          <p:cNvSpPr>
            <a:spLocks noGrp="1"/>
          </p:cNvSpPr>
          <p:nvPr>
            <p:ph type="title"/>
          </p:nvPr>
        </p:nvSpPr>
        <p:spPr/>
        <p:txBody>
          <a:bodyPr/>
          <a:lstStyle/>
          <a:p>
            <a:r>
              <a:rPr lang="en-AU" smtClean="0"/>
              <a:t>Exhaled nitric oxide (FeNO)</a:t>
            </a:r>
            <a:endParaRPr lang="en-AU"/>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grpSp>
        <p:nvGrpSpPr>
          <p:cNvPr id="5" name="Group 4"/>
          <p:cNvGrpSpPr>
            <a:grpSpLocks/>
          </p:cNvGrpSpPr>
          <p:nvPr/>
        </p:nvGrpSpPr>
        <p:grpSpPr bwMode="auto">
          <a:xfrm>
            <a:off x="6405780" y="305252"/>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87061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Asthma is one of the most common chronic diseases worldwide with an estimated 300 million affected individuals</a:t>
            </a:r>
          </a:p>
          <a:p>
            <a:r>
              <a:rPr lang="en-US" dirty="0"/>
              <a:t>Prevalence </a:t>
            </a:r>
            <a:r>
              <a:rPr lang="en-US" dirty="0" smtClean="0"/>
              <a:t>is increasing </a:t>
            </a:r>
            <a:r>
              <a:rPr lang="en-US" dirty="0"/>
              <a:t>in many countries, especially in children</a:t>
            </a:r>
          </a:p>
          <a:p>
            <a:r>
              <a:rPr lang="en-US" dirty="0" smtClean="0"/>
              <a:t>Asthma is a </a:t>
            </a:r>
            <a:r>
              <a:rPr lang="en-US" dirty="0"/>
              <a:t>major cause of </a:t>
            </a:r>
            <a:r>
              <a:rPr lang="en-US" dirty="0" smtClean="0"/>
              <a:t>school and work absence</a:t>
            </a:r>
          </a:p>
          <a:p>
            <a:r>
              <a:rPr lang="en-US" dirty="0"/>
              <a:t>Health care expenditure on asthma is very high</a:t>
            </a:r>
          </a:p>
          <a:p>
            <a:pPr lvl="1"/>
            <a:r>
              <a:rPr lang="en-US" dirty="0"/>
              <a:t>Developed economies might expect to spend 1-2 percent of total health care expenditures on asthma.  </a:t>
            </a:r>
          </a:p>
          <a:p>
            <a:pPr lvl="1"/>
            <a:r>
              <a:rPr lang="en-US" dirty="0"/>
              <a:t>Developing economies likely to face increased </a:t>
            </a:r>
            <a:r>
              <a:rPr lang="en-US" dirty="0" smtClean="0"/>
              <a:t>demand due to increasing prevalence of asthma</a:t>
            </a:r>
            <a:endParaRPr lang="en-US" dirty="0"/>
          </a:p>
          <a:p>
            <a:pPr lvl="1"/>
            <a:r>
              <a:rPr lang="en-US" dirty="0"/>
              <a:t>Poorly controlled asthma is </a:t>
            </a:r>
            <a:r>
              <a:rPr lang="en-US" dirty="0" smtClean="0"/>
              <a:t>expensive</a:t>
            </a:r>
          </a:p>
          <a:p>
            <a:pPr lvl="1"/>
            <a:r>
              <a:rPr lang="en-US" dirty="0" smtClean="0"/>
              <a:t>However, investment </a:t>
            </a:r>
            <a:r>
              <a:rPr lang="en-US" dirty="0"/>
              <a:t>in prevention medication is likely to yield cost savings in emergency care</a:t>
            </a:r>
            <a:endParaRPr lang="en-AU" dirty="0"/>
          </a:p>
        </p:txBody>
      </p:sp>
      <p:sp>
        <p:nvSpPr>
          <p:cNvPr id="2" name="Title 1"/>
          <p:cNvSpPr>
            <a:spLocks noGrp="1"/>
          </p:cNvSpPr>
          <p:nvPr>
            <p:ph type="title"/>
          </p:nvPr>
        </p:nvSpPr>
        <p:spPr/>
        <p:txBody>
          <a:bodyPr/>
          <a:lstStyle/>
          <a:p>
            <a:r>
              <a:rPr lang="en-AU" dirty="0" smtClean="0"/>
              <a:t>Burden of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215462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Assessment of asthma</a:t>
            </a:r>
            <a:endParaRPr lang="en-AU" dirty="0"/>
          </a:p>
        </p:txBody>
      </p:sp>
    </p:spTree>
    <p:extLst>
      <p:ext uri="{BB962C8B-B14F-4D97-AF65-F5344CB8AC3E}">
        <p14:creationId xmlns:p14="http://schemas.microsoft.com/office/powerpoint/2010/main" val="31063878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mj-lt"/>
              <a:buAutoNum type="arabicPeriod"/>
            </a:pPr>
            <a:r>
              <a:rPr lang="en-AU" dirty="0" smtClean="0"/>
              <a:t>Asthma control - two domains</a:t>
            </a:r>
          </a:p>
          <a:p>
            <a:pPr lvl="1">
              <a:buClr>
                <a:srgbClr val="F79646"/>
              </a:buClr>
            </a:pPr>
            <a:r>
              <a:rPr lang="en-AU" dirty="0" smtClean="0"/>
              <a:t>Assess symptom control over the last 4 weeks</a:t>
            </a:r>
          </a:p>
          <a:p>
            <a:pPr lvl="1">
              <a:buClr>
                <a:srgbClr val="F79646"/>
              </a:buClr>
            </a:pPr>
            <a:r>
              <a:rPr lang="en-AU" dirty="0" smtClean="0"/>
              <a:t>Assess risk factors for poor outcomes, including low lung function</a:t>
            </a:r>
          </a:p>
          <a:p>
            <a:pPr marL="457200" indent="-457200">
              <a:buFont typeface="+mj-lt"/>
              <a:buAutoNum type="arabicPeriod"/>
            </a:pPr>
            <a:r>
              <a:rPr lang="en-AU" dirty="0" smtClean="0"/>
              <a:t>Treatment issues</a:t>
            </a:r>
          </a:p>
          <a:p>
            <a:pPr lvl="1">
              <a:buClr>
                <a:srgbClr val="F79646"/>
              </a:buClr>
            </a:pPr>
            <a:r>
              <a:rPr lang="en-AU" dirty="0" smtClean="0"/>
              <a:t>Check inhaler technique and adherence</a:t>
            </a:r>
          </a:p>
          <a:p>
            <a:pPr lvl="1">
              <a:buClr>
                <a:srgbClr val="F79646"/>
              </a:buClr>
            </a:pPr>
            <a:r>
              <a:rPr lang="en-AU" dirty="0" smtClean="0"/>
              <a:t>Ask about side-effects</a:t>
            </a:r>
          </a:p>
          <a:p>
            <a:pPr lvl="1">
              <a:buClr>
                <a:srgbClr val="F79646"/>
              </a:buClr>
            </a:pPr>
            <a:r>
              <a:rPr lang="en-AU" dirty="0" smtClean="0"/>
              <a:t>Does the patient have a written asthma action plan?</a:t>
            </a:r>
          </a:p>
          <a:p>
            <a:pPr lvl="1">
              <a:buClr>
                <a:srgbClr val="F79646"/>
              </a:buClr>
            </a:pPr>
            <a:r>
              <a:rPr lang="en-AU" dirty="0" smtClean="0"/>
              <a:t>What are the patient’s attitudes and goals for their asthma?</a:t>
            </a:r>
          </a:p>
          <a:p>
            <a:pPr marL="457200" indent="-457200">
              <a:buFont typeface="+mj-lt"/>
              <a:buAutoNum type="arabicPeriod"/>
            </a:pPr>
            <a:r>
              <a:rPr lang="en-AU" dirty="0" smtClean="0"/>
              <a:t>Comorbidities</a:t>
            </a:r>
          </a:p>
          <a:p>
            <a:pPr lvl="1">
              <a:buClr>
                <a:srgbClr val="F79646"/>
              </a:buClr>
            </a:pPr>
            <a:r>
              <a:rPr lang="en-AU" dirty="0" smtClean="0"/>
              <a:t>Think of rhinosinusitis, GERD, obesity, obstructive sleep </a:t>
            </a:r>
            <a:r>
              <a:rPr lang="en-AU" dirty="0" err="1" smtClean="0"/>
              <a:t>apnea</a:t>
            </a:r>
            <a:r>
              <a:rPr lang="en-AU" dirty="0" smtClean="0"/>
              <a:t>, depression, anxiety</a:t>
            </a:r>
          </a:p>
          <a:p>
            <a:pPr lvl="1">
              <a:buClr>
                <a:srgbClr val="F79646"/>
              </a:buClr>
            </a:pPr>
            <a:r>
              <a:rPr lang="en-AU" dirty="0" smtClean="0"/>
              <a:t>These may contribute to symptoms and poor quality of life</a:t>
            </a:r>
            <a:endParaRPr lang="en-AU" dirty="0"/>
          </a:p>
        </p:txBody>
      </p:sp>
      <p:sp>
        <p:nvSpPr>
          <p:cNvPr id="2" name="Title 1"/>
          <p:cNvSpPr>
            <a:spLocks noGrp="1"/>
          </p:cNvSpPr>
          <p:nvPr>
            <p:ph type="title"/>
          </p:nvPr>
        </p:nvSpPr>
        <p:spPr/>
        <p:txBody>
          <a:bodyPr/>
          <a:lstStyle/>
          <a:p>
            <a:r>
              <a:rPr lang="en-AU" dirty="0" smtClean="0"/>
              <a:t>Assessment of asthma</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2-1</a:t>
            </a:r>
            <a:endParaRPr lang="en-AU" sz="1200" i="1" dirty="0">
              <a:solidFill>
                <a:schemeClr val="bg1"/>
              </a:solidFill>
            </a:endParaRPr>
          </a:p>
        </p:txBody>
      </p:sp>
    </p:spTree>
    <p:extLst>
      <p:ext uri="{BB962C8B-B14F-4D97-AF65-F5344CB8AC3E}">
        <p14:creationId xmlns:p14="http://schemas.microsoft.com/office/powerpoint/2010/main" val="154429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GINA assessment of </a:t>
            </a:r>
            <a:r>
              <a:rPr lang="en-AU" dirty="0" smtClean="0"/>
              <a:t>symptom control</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1962577334"/>
              </p:ext>
            </p:extLst>
          </p:nvPr>
        </p:nvGraphicFramePr>
        <p:xfrm>
          <a:off x="261253" y="1286090"/>
          <a:ext cx="8665034" cy="2958582"/>
        </p:xfrm>
        <a:graphic>
          <a:graphicData uri="http://schemas.openxmlformats.org/drawingml/2006/table">
            <a:tbl>
              <a:tblPr firstRow="1" bandRow="1">
                <a:tableStyleId>{7E9639D4-E3E2-4D34-9284-5A2195B3D0D7}</a:tableStyleId>
              </a:tblPr>
              <a:tblGrid>
                <a:gridCol w="4775204"/>
                <a:gridCol w="1205971"/>
                <a:gridCol w="1226907"/>
                <a:gridCol w="1456952"/>
              </a:tblGrid>
              <a:tr h="422337">
                <a:tc gridSpan="2">
                  <a:txBody>
                    <a:bodyPr/>
                    <a:lstStyle/>
                    <a:p>
                      <a:pPr algn="l">
                        <a:tabLst/>
                      </a:pPr>
                      <a:r>
                        <a:rPr lang="en-AU" sz="2000" dirty="0" smtClean="0">
                          <a:solidFill>
                            <a:srgbClr val="134679"/>
                          </a:solidFill>
                          <a:latin typeface="Arial" panose="020B0604020202020204" pitchFamily="34" charset="0"/>
                          <a:cs typeface="Arial" panose="020B0604020202020204" pitchFamily="34" charset="0"/>
                        </a:rPr>
                        <a:t>A. Symptom</a:t>
                      </a:r>
                      <a:r>
                        <a:rPr lang="en-AU" sz="2000" baseline="0" dirty="0" smtClean="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a:t>
                      </a:r>
                      <a:r>
                        <a:rPr lang="en-AU" sz="1600" b="1" dirty="0" smtClean="0">
                          <a:solidFill>
                            <a:srgbClr val="134679"/>
                          </a:solidFill>
                          <a:effectLst/>
                          <a:latin typeface="Arial" panose="020B0604020202020204" pitchFamily="34" charset="0"/>
                          <a:ea typeface="Times New Roman"/>
                          <a:cs typeface="Arial" panose="020B0604020202020204" pitchFamily="34" charset="0"/>
                        </a:rPr>
                        <a:t>patient had</a:t>
                      </a:r>
                      <a:r>
                        <a:rPr lang="en-AU" sz="1600" b="1" dirty="0">
                          <a:solidFill>
                            <a:srgbClr val="134679"/>
                          </a:solidFill>
                          <a:effectLst/>
                          <a:latin typeface="Arial" panose="020B0604020202020204" pitchFamily="34" charset="0"/>
                          <a:ea typeface="Times New Roman"/>
                          <a:cs typeface="Arial" panose="020B0604020202020204" pitchFamily="34" charset="0"/>
                        </a:rPr>
                        <a:t>:</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smtClean="0">
                          <a:solidFill>
                            <a:srgbClr val="134679"/>
                          </a:solidFill>
                          <a:effectLst/>
                          <a:latin typeface="Arial" panose="020B0604020202020204" pitchFamily="34" charset="0"/>
                          <a:ea typeface="Times New Roman"/>
                          <a:cs typeface="Arial" panose="020B0604020202020204" pitchFamily="34" charset="0"/>
                        </a:rPr>
                        <a:t>Well-controlled</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Partly controlled</a:t>
                      </a:r>
                      <a:endParaRPr lang="en-AU" sz="1600" b="1" dirty="0">
                        <a:solidFill>
                          <a:srgbClr val="134679"/>
                        </a:solidFill>
                        <a:latin typeface="Arial" panose="020B0604020202020204" pitchFamily="34" charset="0"/>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Uncontrolled</a:t>
                      </a:r>
                      <a:endParaRPr lang="en-AU" sz="1600" b="1" dirty="0">
                        <a:solidFill>
                          <a:srgbClr val="134679"/>
                        </a:solidFill>
                        <a:latin typeface="Arial" panose="020B0604020202020204" pitchFamily="34" charset="0"/>
                        <a:cs typeface="Arial" panose="020B0604020202020204" pitchFamily="34" charset="0"/>
                      </a:endParaRP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25357">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Daytime asthma symptoms more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smtClean="0">
                          <a:solidFill>
                            <a:srgbClr val="134679"/>
                          </a:solidFill>
                          <a:effectLst/>
                          <a:latin typeface="Arial" panose="020B0604020202020204" pitchFamily="34" charset="0"/>
                          <a:ea typeface="Times New Roman"/>
                          <a:cs typeface="Arial" panose="020B0604020202020204" pitchFamily="34" charset="0"/>
                        </a:rPr>
                        <a:t>None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1-2</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3-4</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smtClean="0">
                          <a:solidFill>
                            <a:srgbClr val="134679"/>
                          </a:solidFill>
                          <a:effectLst/>
                          <a:latin typeface="Arial" panose="020B0604020202020204" pitchFamily="34" charset="0"/>
                          <a:ea typeface="Times New Roman"/>
                          <a:cs typeface="Arial" panose="020B0604020202020204" pitchFamily="34" charset="0"/>
                        </a:rPr>
                        <a:t>Any night waking due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to asthma? 	Yes</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Reliever needed for symptoms*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more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Any activity limitation due to asthma?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bl>
          </a:graphicData>
        </a:graphic>
      </p:graphicFrame>
      <p:sp>
        <p:nvSpPr>
          <p:cNvPr id="4" name="Right Brace 3"/>
          <p:cNvSpPr/>
          <p:nvPr/>
        </p:nvSpPr>
        <p:spPr>
          <a:xfrm>
            <a:off x="5006293" y="2431592"/>
            <a:ext cx="216000" cy="1656000"/>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59654" y="6635663"/>
            <a:ext cx="2844800"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2-2A</a:t>
            </a:r>
          </a:p>
        </p:txBody>
      </p:sp>
      <p:sp>
        <p:nvSpPr>
          <p:cNvPr id="6" name="TextBox 5"/>
          <p:cNvSpPr txBox="1"/>
          <p:nvPr/>
        </p:nvSpPr>
        <p:spPr>
          <a:xfrm>
            <a:off x="5006298" y="1335313"/>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
        <p:nvSpPr>
          <p:cNvPr id="10" name="TextBox 9"/>
          <p:cNvSpPr txBox="1"/>
          <p:nvPr/>
        </p:nvSpPr>
        <p:spPr>
          <a:xfrm>
            <a:off x="406400" y="4528467"/>
            <a:ext cx="8142514" cy="307777"/>
          </a:xfrm>
          <a:prstGeom prst="rect">
            <a:avLst/>
          </a:prstGeom>
          <a:noFill/>
        </p:spPr>
        <p:txBody>
          <a:bodyPr wrap="square" rtlCol="0">
            <a:spAutoFit/>
          </a:bodyPr>
          <a:lstStyle/>
          <a:p>
            <a:r>
              <a:rPr lang="en-AU" sz="1400" dirty="0">
                <a:solidFill>
                  <a:srgbClr val="134679"/>
                </a:solidFill>
                <a:cs typeface="Arial" panose="020B0604020202020204" pitchFamily="34" charset="0"/>
              </a:rPr>
              <a:t>*Excludes reliever taken before exercise, because many people take this routinely</a:t>
            </a:r>
          </a:p>
        </p:txBody>
      </p:sp>
    </p:spTree>
    <p:extLst>
      <p:ext uri="{BB962C8B-B14F-4D97-AF65-F5344CB8AC3E}">
        <p14:creationId xmlns:p14="http://schemas.microsoft.com/office/powerpoint/2010/main" val="1687892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GINA assessment </a:t>
            </a:r>
            <a:r>
              <a:rPr lang="en-AU"/>
              <a:t>of </a:t>
            </a:r>
            <a:r>
              <a:rPr lang="en-AU" smtClean="0"/>
              <a:t>asthma control</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3361481902"/>
              </p:ext>
            </p:extLst>
          </p:nvPr>
        </p:nvGraphicFramePr>
        <p:xfrm>
          <a:off x="261253" y="1286090"/>
          <a:ext cx="8665034" cy="5350437"/>
        </p:xfrm>
        <a:graphic>
          <a:graphicData uri="http://schemas.openxmlformats.org/drawingml/2006/table">
            <a:tbl>
              <a:tblPr firstRow="1" bandRow="1">
                <a:tableStyleId>{7E9639D4-E3E2-4D34-9284-5A2195B3D0D7}</a:tableStyleId>
              </a:tblPr>
              <a:tblGrid>
                <a:gridCol w="4775204"/>
                <a:gridCol w="1205971"/>
                <a:gridCol w="1226907"/>
                <a:gridCol w="1456952"/>
              </a:tblGrid>
              <a:tr h="422337">
                <a:tc gridSpan="2">
                  <a:txBody>
                    <a:bodyPr/>
                    <a:lstStyle/>
                    <a:p>
                      <a:pPr algn="l">
                        <a:tabLst/>
                      </a:pPr>
                      <a:r>
                        <a:rPr lang="en-AU" sz="2000" dirty="0" smtClean="0">
                          <a:solidFill>
                            <a:srgbClr val="134679"/>
                          </a:solidFill>
                          <a:latin typeface="Arial" panose="020B0604020202020204" pitchFamily="34" charset="0"/>
                          <a:cs typeface="Arial" panose="020B0604020202020204" pitchFamily="34" charset="0"/>
                        </a:rPr>
                        <a:t>A. Symptom</a:t>
                      </a:r>
                      <a:r>
                        <a:rPr lang="en-AU" sz="2000" baseline="0" dirty="0" smtClean="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a:t>
                      </a:r>
                      <a:r>
                        <a:rPr lang="en-AU" sz="1600" b="1" dirty="0" smtClean="0">
                          <a:solidFill>
                            <a:srgbClr val="134679"/>
                          </a:solidFill>
                          <a:effectLst/>
                          <a:latin typeface="Arial" panose="020B0604020202020204" pitchFamily="34" charset="0"/>
                          <a:ea typeface="Times New Roman"/>
                          <a:cs typeface="Arial" panose="020B0604020202020204" pitchFamily="34" charset="0"/>
                        </a:rPr>
                        <a:t>patient had</a:t>
                      </a:r>
                      <a:r>
                        <a:rPr lang="en-AU" sz="1600" b="1" dirty="0">
                          <a:solidFill>
                            <a:srgbClr val="134679"/>
                          </a:solidFill>
                          <a:effectLst/>
                          <a:latin typeface="Arial" panose="020B0604020202020204" pitchFamily="34" charset="0"/>
                          <a:ea typeface="Times New Roman"/>
                          <a:cs typeface="Arial" panose="020B0604020202020204" pitchFamily="34" charset="0"/>
                        </a:rPr>
                        <a:t>:</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smtClean="0">
                          <a:solidFill>
                            <a:srgbClr val="134679"/>
                          </a:solidFill>
                          <a:effectLst/>
                          <a:latin typeface="Arial" panose="020B0604020202020204" pitchFamily="34" charset="0"/>
                          <a:ea typeface="Times New Roman"/>
                          <a:cs typeface="Arial" panose="020B0604020202020204" pitchFamily="34" charset="0"/>
                        </a:rPr>
                        <a:t>Well-controlled</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Partly controlled</a:t>
                      </a:r>
                      <a:endParaRPr lang="en-AU" sz="1600" b="1" dirty="0">
                        <a:solidFill>
                          <a:srgbClr val="134679"/>
                        </a:solidFill>
                        <a:latin typeface="Arial" panose="020B0604020202020204" pitchFamily="34" charset="0"/>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Uncontrolled</a:t>
                      </a:r>
                      <a:endParaRPr lang="en-AU" sz="1600" b="1" dirty="0">
                        <a:solidFill>
                          <a:srgbClr val="134679"/>
                        </a:solidFill>
                        <a:latin typeface="Arial" panose="020B0604020202020204" pitchFamily="34" charset="0"/>
                        <a:cs typeface="Arial" panose="020B0604020202020204" pitchFamily="34" charset="0"/>
                      </a:endParaRP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25357">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Daytime asthma symptoms more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smtClean="0">
                          <a:solidFill>
                            <a:srgbClr val="134679"/>
                          </a:solidFill>
                          <a:effectLst/>
                          <a:latin typeface="Arial" panose="020B0604020202020204" pitchFamily="34" charset="0"/>
                          <a:ea typeface="Times New Roman"/>
                          <a:cs typeface="Arial" panose="020B0604020202020204" pitchFamily="34" charset="0"/>
                        </a:rPr>
                        <a:t>None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1-2</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3-4</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smtClean="0">
                          <a:solidFill>
                            <a:srgbClr val="134679"/>
                          </a:solidFill>
                          <a:effectLst/>
                          <a:latin typeface="Arial" panose="020B0604020202020204" pitchFamily="34" charset="0"/>
                          <a:ea typeface="Times New Roman"/>
                          <a:cs typeface="Arial" panose="020B0604020202020204" pitchFamily="34" charset="0"/>
                        </a:rPr>
                        <a:t>Any night waking due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to asthma? 	Yes</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Reliever needed for symptoms*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more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Any activity limitation due to asthma?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gridSpan="4">
                  <a:txBody>
                    <a:bodyPr/>
                    <a:lstStyle/>
                    <a:p>
                      <a:pPr marL="34925" indent="0">
                        <a:spcAft>
                          <a:spcPts val="0"/>
                        </a:spcAft>
                        <a:buFont typeface="Arial" panose="020B0604020202020204" pitchFamily="34" charset="0"/>
                        <a:buNone/>
                        <a:tabLst>
                          <a:tab pos="4843463" algn="r"/>
                        </a:tabLst>
                      </a:pPr>
                      <a:r>
                        <a:rPr lang="en-AU" sz="2000" b="1" baseline="0" dirty="0" smtClean="0">
                          <a:solidFill>
                            <a:srgbClr val="134679"/>
                          </a:solidFill>
                          <a:effectLst/>
                          <a:latin typeface="Arial" panose="020B0604020202020204" pitchFamily="34" charset="0"/>
                          <a:ea typeface="Times New Roman"/>
                          <a:cs typeface="Arial" panose="020B0604020202020204" pitchFamily="34" charset="0"/>
                        </a:rPr>
                        <a:t>B. Risk factors for poor asthma outcomes</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853842">
                <a:tc gridSpan="4">
                  <a:txBody>
                    <a:bodyPr/>
                    <a:lstStyle/>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Assess risk factors at diagnosis and periodically</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Measure FEV</a:t>
                      </a:r>
                      <a:r>
                        <a:rPr lang="en-AU" sz="1600" b="0" baseline="-25000" dirty="0" smtClean="0">
                          <a:solidFill>
                            <a:srgbClr val="134679"/>
                          </a:solidFill>
                          <a:effectLst/>
                          <a:latin typeface="Arial" panose="020B0604020202020204" pitchFamily="34" charset="0"/>
                          <a:ea typeface="Times New Roman"/>
                          <a:cs typeface="Arial" panose="020B0604020202020204" pitchFamily="34" charset="0"/>
                        </a:rPr>
                        <a:t>1</a:t>
                      </a: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 at start of treatment, after 3 to 6 months of treatment to record the patient’s personal best, then periodically for ongoing risk assessment</a:t>
                      </a:r>
                    </a:p>
                    <a:p>
                      <a:pPr marL="34925" indent="0">
                        <a:spcBef>
                          <a:spcPts val="200"/>
                        </a:spcBef>
                        <a:spcAft>
                          <a:spcPts val="0"/>
                        </a:spcAft>
                        <a:buFont typeface="Arial" panose="020B0604020202020204" pitchFamily="34" charset="0"/>
                        <a:buNone/>
                        <a:tabLst>
                          <a:tab pos="4843463" algn="r"/>
                        </a:tabLst>
                      </a:pPr>
                      <a:r>
                        <a:rPr lang="en-AU" sz="1600" b="1" baseline="0" dirty="0" smtClean="0">
                          <a:solidFill>
                            <a:srgbClr val="134679"/>
                          </a:solidFill>
                          <a:effectLst/>
                          <a:latin typeface="Arial" panose="020B0604020202020204" pitchFamily="34" charset="0"/>
                          <a:ea typeface="Times New Roman"/>
                          <a:cs typeface="Arial" panose="020B0604020202020204" pitchFamily="34" charset="0"/>
                        </a:rPr>
                        <a:t>ASSESS PATIENT’S RISKS FOR:</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Exacerbations</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Fixed airflow limitation</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Medication side-effects</a:t>
                      </a:r>
                    </a:p>
                  </a:txBody>
                  <a:tcPr marL="17780" marR="36195" marT="36195" marB="1778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a:p>
                  </a:txBody>
                  <a:tcPr/>
                </a:tc>
                <a:tc hMerge="1">
                  <a:txBody>
                    <a:bodyPr/>
                    <a:lstStyle/>
                    <a:p>
                      <a:endParaRPr lang="en-AU"/>
                    </a:p>
                  </a:txBody>
                  <a:tcPr/>
                </a:tc>
                <a:tc hMerge="1">
                  <a:txBody>
                    <a:bodyPr/>
                    <a:lstStyle/>
                    <a:p>
                      <a:endParaRPr lang="en-AU"/>
                    </a:p>
                  </a:txBody>
                  <a:tcPr/>
                </a:tc>
              </a:tr>
            </a:tbl>
          </a:graphicData>
        </a:graphic>
      </p:graphicFrame>
      <p:sp>
        <p:nvSpPr>
          <p:cNvPr id="4" name="Right Brace 3"/>
          <p:cNvSpPr/>
          <p:nvPr/>
        </p:nvSpPr>
        <p:spPr>
          <a:xfrm>
            <a:off x="5006293" y="2431592"/>
            <a:ext cx="216000" cy="1656000"/>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59654" y="6635663"/>
            <a:ext cx="2844800"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2018 </a:t>
            </a:r>
            <a:r>
              <a:rPr lang="en-AU" sz="1200" i="1" dirty="0">
                <a:solidFill>
                  <a:prstClr val="white"/>
                </a:solidFill>
              </a:rPr>
              <a:t>Box </a:t>
            </a:r>
            <a:r>
              <a:rPr lang="en-AU" sz="1200" i="1" dirty="0" smtClean="0">
                <a:solidFill>
                  <a:prstClr val="white"/>
                </a:solidFill>
              </a:rPr>
              <a:t>2-2B (1/4)</a:t>
            </a:r>
            <a:endParaRPr lang="en-AU" sz="1200" i="1" dirty="0">
              <a:solidFill>
                <a:prstClr val="white"/>
              </a:solidFill>
            </a:endParaRPr>
          </a:p>
        </p:txBody>
      </p:sp>
      <p:sp>
        <p:nvSpPr>
          <p:cNvPr id="6" name="TextBox 5"/>
          <p:cNvSpPr txBox="1"/>
          <p:nvPr/>
        </p:nvSpPr>
        <p:spPr>
          <a:xfrm>
            <a:off x="5006298" y="1335313"/>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Tree>
    <p:extLst>
      <p:ext uri="{BB962C8B-B14F-4D97-AF65-F5344CB8AC3E}">
        <p14:creationId xmlns:p14="http://schemas.microsoft.com/office/powerpoint/2010/main" val="39306043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auto">
          <a:xfrm>
            <a:off x="173038" y="250825"/>
            <a:ext cx="8419419"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eaLnBrk="1" hangingPunct="1"/>
            <a:r>
              <a:rPr lang="en-AU" altLang="en-US" smtClean="0">
                <a:ea typeface="ＭＳ Ｐゴシック" pitchFamily="34" charset="-128"/>
              </a:rPr>
              <a:t>Assessment of risk factors for poor asthma outcomes</a:t>
            </a:r>
          </a:p>
        </p:txBody>
      </p:sp>
      <p:sp>
        <p:nvSpPr>
          <p:cNvPr id="57353" name="TextBox 4"/>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 </a:t>
            </a:r>
            <a:r>
              <a:rPr lang="en-AU" altLang="en-US" sz="1200" i="1" dirty="0">
                <a:solidFill>
                  <a:srgbClr val="FFFFFF"/>
                </a:solidFill>
              </a:rPr>
              <a:t>Box </a:t>
            </a:r>
            <a:r>
              <a:rPr lang="en-AU" altLang="en-US" sz="1200" i="1" dirty="0" smtClean="0">
                <a:solidFill>
                  <a:srgbClr val="FFFFFF"/>
                </a:solidFill>
              </a:rPr>
              <a:t>2-2B (2/4)</a:t>
            </a:r>
            <a:endParaRPr lang="en-AU" altLang="en-US" sz="1200" i="1" dirty="0">
              <a:solidFill>
                <a:srgbClr val="FFFFFF"/>
              </a:solidFill>
            </a:endParaRPr>
          </a:p>
        </p:txBody>
      </p:sp>
      <p:graphicFrame>
        <p:nvGraphicFramePr>
          <p:cNvPr id="7" name="Content Placeholder 3"/>
          <p:cNvGraphicFramePr>
            <a:graphicFrameLocks noGrp="1"/>
          </p:cNvGraphicFramePr>
          <p:nvPr>
            <p:extLst>
              <p:ext uri="{D42A27DB-BD31-4B8C-83A1-F6EECF244321}">
                <p14:modId xmlns:p14="http://schemas.microsoft.com/office/powerpoint/2010/main" val="762468468"/>
              </p:ext>
            </p:extLst>
          </p:nvPr>
        </p:nvGraphicFramePr>
        <p:xfrm>
          <a:off x="595766" y="1029608"/>
          <a:ext cx="7548109" cy="3626775"/>
        </p:xfrm>
        <a:graphic>
          <a:graphicData uri="http://schemas.openxmlformats.org/drawingml/2006/table">
            <a:tbl>
              <a:tblPr/>
              <a:tblGrid>
                <a:gridCol w="7548109"/>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a:t>
                      </a: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factors for exacerbations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78" marB="71978" horzOverflow="overflow">
                    <a:lnL w="3175" cap="flat" cmpd="sng" algn="ctr">
                      <a:solidFill>
                        <a:srgbClr val="F79646"/>
                      </a:solidFill>
                      <a:prstDash val="solid"/>
                      <a:round/>
                      <a:headEnd type="none" w="med" len="med"/>
                      <a:tailEnd type="none" w="med" len="med"/>
                    </a:lnL>
                    <a:lnR w="3175"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a:noFill/>
                    </a:lnB>
                    <a:lnTlToBr>
                      <a:noFill/>
                    </a:lnTlToBr>
                    <a:lnBlToTr>
                      <a:noFill/>
                    </a:lnBlToTr>
                    <a:solidFill>
                      <a:srgbClr val="F9B47B"/>
                    </a:solidFill>
                  </a:tcPr>
                </a:tc>
              </a:tr>
              <a:tr h="2514600">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0" marR="0" lvl="0" indent="0" algn="l" defTabSz="914400" rtl="0" eaLnBrk="1" fontAlgn="base" latinLnBrk="0" hangingPunct="1">
                        <a:lnSpc>
                          <a:spcPct val="100000"/>
                        </a:lnSpc>
                        <a:spcBef>
                          <a:spcPts val="300"/>
                        </a:spcBef>
                        <a:spcAft>
                          <a:spcPct val="0"/>
                        </a:spcAft>
                        <a:buClrTx/>
                        <a:buSzTx/>
                        <a:buFont typeface="Arial" pitchFamily="34" charset="0"/>
                        <a:buNone/>
                        <a:tabLst/>
                      </a:pPr>
                      <a:r>
                        <a:rPr kumimoji="0" lang="en-US"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Additional risk factors, even if the patient has few symptoms</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High SABA use (≥3 canisters/year)</a:t>
                      </a:r>
                      <a:endPar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Having ≥1 exacerbation in last 12 months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Low FEV</a:t>
                      </a:r>
                      <a:r>
                        <a:rPr kumimoji="0" lang="en-US" altLang="en-US" sz="1800" b="0" i="0" u="none" strike="noStrike" cap="none" normalizeH="0" baseline="-25000" smtClean="0">
                          <a:ln>
                            <a:noFill/>
                          </a:ln>
                          <a:solidFill>
                            <a:srgbClr val="134679"/>
                          </a:solidFill>
                          <a:effectLst/>
                          <a:latin typeface="Arial" pitchFamily="34" charset="0"/>
                          <a:ea typeface="ＭＳ Ｐゴシック" pitchFamily="34" charset="-128"/>
                          <a:cs typeface="Arial" pitchFamily="34" charset="0"/>
                        </a:rPr>
                        <a:t>1</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 higher bronchodilator reversibility</a:t>
                      </a:r>
                      <a:endPar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Incorrect inhaler technique and/or </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poor adherence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Smoking</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Obesity, chronic rhinosinusitis, pregnancy, blood eosinophilia</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Elevated FeNO in adults with allergic asthma taking ICS</a:t>
                      </a:r>
                      <a:endPar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Ever intubated for asthma</a:t>
                      </a:r>
                    </a:p>
                  </a:txBody>
                  <a:tcPr marT="45706" marB="45706" horzOverflow="overflow">
                    <a:lnL w="3175" cap="flat" cmpd="sng" algn="ctr">
                      <a:solidFill>
                        <a:srgbClr val="F79646"/>
                      </a:solidFill>
                      <a:prstDash val="solid"/>
                      <a:round/>
                      <a:headEnd type="none" w="med" len="med"/>
                      <a:tailEnd type="none" w="med" len="med"/>
                    </a:lnL>
                    <a:lnR w="3175"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
        <p:nvSpPr>
          <p:cNvPr id="6" name="TextBox 5"/>
          <p:cNvSpPr txBox="1"/>
          <p:nvPr/>
        </p:nvSpPr>
        <p:spPr>
          <a:xfrm>
            <a:off x="406399" y="4992913"/>
            <a:ext cx="7997372" cy="1477328"/>
          </a:xfrm>
          <a:prstGeom prst="rect">
            <a:avLst/>
          </a:prstGeom>
          <a:noFill/>
          <a:ln>
            <a:noFill/>
          </a:ln>
        </p:spPr>
        <p:txBody>
          <a:bodyPr wrap="square" rtlCol="0">
            <a:spAutoFit/>
          </a:bodyPr>
          <a:lstStyle/>
          <a:p>
            <a:pPr marL="285750" indent="-285750">
              <a:buFont typeface="Arial" charset="0"/>
              <a:buChar char="•"/>
            </a:pPr>
            <a:r>
              <a:rPr lang="en-AU" b="1"/>
              <a:t>Having uncontrolled asthma symptoms is an important risk factor for </a:t>
            </a:r>
            <a:r>
              <a:rPr lang="en-AU" b="1" smtClean="0"/>
              <a:t>exacerbations</a:t>
            </a:r>
          </a:p>
          <a:p>
            <a:pPr marL="285750" indent="-285750">
              <a:buFont typeface="Arial" charset="0"/>
              <a:buChar char="•"/>
            </a:pPr>
            <a:r>
              <a:rPr lang="fr-CA" smtClean="0">
                <a:solidFill>
                  <a:srgbClr val="134679"/>
                </a:solidFill>
              </a:rPr>
              <a:t>Having </a:t>
            </a:r>
            <a:r>
              <a:rPr lang="fr-CA">
                <a:solidFill>
                  <a:srgbClr val="134679"/>
                </a:solidFill>
              </a:rPr>
              <a:t>any of </a:t>
            </a:r>
            <a:r>
              <a:rPr lang="fr-CA" smtClean="0">
                <a:solidFill>
                  <a:srgbClr val="134679"/>
                </a:solidFill>
              </a:rPr>
              <a:t>the other above risk </a:t>
            </a:r>
            <a:r>
              <a:rPr lang="fr-CA">
                <a:solidFill>
                  <a:srgbClr val="134679"/>
                </a:solidFill>
              </a:rPr>
              <a:t>factors increases the patient’s risk of </a:t>
            </a:r>
            <a:r>
              <a:rPr lang="fr-CA" smtClean="0">
                <a:solidFill>
                  <a:srgbClr val="134679"/>
                </a:solidFill>
              </a:rPr>
              <a:t>exacerbations, even </a:t>
            </a:r>
            <a:r>
              <a:rPr lang="fr-CA">
                <a:solidFill>
                  <a:srgbClr val="134679"/>
                </a:solidFill>
              </a:rPr>
              <a:t>if they have few asthma symptoms</a:t>
            </a:r>
            <a:endParaRPr lang="en-AU">
              <a:solidFill>
                <a:srgbClr val="134679"/>
              </a:solidFill>
            </a:endParaRPr>
          </a:p>
          <a:p>
            <a:pPr marL="285750" indent="-285750">
              <a:buFont typeface="Arial" charset="0"/>
              <a:buChar char="•"/>
            </a:pPr>
            <a:endParaRPr lang="en-AU" dirty="0">
              <a:solidFill>
                <a:srgbClr val="134679"/>
              </a:solidFill>
            </a:endParaRPr>
          </a:p>
        </p:txBody>
      </p:sp>
      <p:grpSp>
        <p:nvGrpSpPr>
          <p:cNvPr id="8" name="Group 7"/>
          <p:cNvGrpSpPr>
            <a:grpSpLocks/>
          </p:cNvGrpSpPr>
          <p:nvPr/>
        </p:nvGrpSpPr>
        <p:grpSpPr bwMode="auto">
          <a:xfrm>
            <a:off x="6949167" y="2322966"/>
            <a:ext cx="993775" cy="841375"/>
            <a:chOff x="0" y="0"/>
            <a:chExt cx="626" cy="530"/>
          </a:xfrm>
        </p:grpSpPr>
        <p:sp>
          <p:nvSpPr>
            <p:cNvPr id="9"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0"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0850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extLst>
              <p:ext uri="{D42A27DB-BD31-4B8C-83A1-F6EECF244321}">
                <p14:modId xmlns:p14="http://schemas.microsoft.com/office/powerpoint/2010/main" val="410407465"/>
              </p:ext>
            </p:extLst>
          </p:nvPr>
        </p:nvGraphicFramePr>
        <p:xfrm>
          <a:off x="587835" y="1044575"/>
          <a:ext cx="7542212" cy="4734835"/>
        </p:xfrm>
        <a:graphic>
          <a:graphicData uri="http://schemas.openxmlformats.org/drawingml/2006/table">
            <a:tbl>
              <a:tblPr/>
              <a:tblGrid>
                <a:gridCol w="7542212"/>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64" marB="7196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2514600">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asthma symptoms</a:t>
                      </a:r>
                    </a:p>
                    <a:p>
                      <a:pPr marL="0" marR="0" lvl="0" indent="0" algn="l" defTabSz="914400" rtl="0" eaLnBrk="1" fontAlgn="base" latinLnBrk="0" hangingPunct="1">
                        <a:lnSpc>
                          <a:spcPct val="100000"/>
                        </a:lnSpc>
                        <a:spcBef>
                          <a:spcPts val="300"/>
                        </a:spcBef>
                        <a:spcAft>
                          <a:spcPct val="0"/>
                        </a:spcAft>
                        <a:buClrTx/>
                        <a:buSzTx/>
                        <a:buFont typeface="Arial" pitchFamily="34" charset="0"/>
                        <a:buNone/>
                        <a:tabLst/>
                        <a:defRPr/>
                      </a:pPr>
                      <a:r>
                        <a:rPr kumimoji="0" lang="en-US"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Additional risk factors, even if the patient has few symptoms</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High SABA use (≥3 canisters/year)</a:t>
                      </a:r>
                      <a:endPar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Having ≥1 exacerbation in last 12 months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Low FEV</a:t>
                      </a:r>
                      <a:r>
                        <a:rPr kumimoji="0" lang="en-US" altLang="en-US" sz="1800" b="0" i="0" u="none" strike="noStrike" cap="none" normalizeH="0" baseline="-25000" dirty="0" smtClean="0">
                          <a:ln>
                            <a:noFill/>
                          </a:ln>
                          <a:solidFill>
                            <a:srgbClr val="134679"/>
                          </a:solidFill>
                          <a:effectLst/>
                          <a:latin typeface="Arial" pitchFamily="34" charset="0"/>
                          <a:ea typeface="ＭＳ Ｐゴシック" pitchFamily="34" charset="-128"/>
                          <a:cs typeface="Arial" pitchFamily="34" charset="0"/>
                        </a:rPr>
                        <a:t>1</a:t>
                      </a: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higher bronchodilator reversibility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Incorrect inhaler technique and/or poor adherence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Smoking</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Obesity, chronic rhinosinusitis, pregnancy, blood eosinophilia</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Elevated </a:t>
                      </a:r>
                      <a:r>
                        <a:rPr kumimoji="0" lang="en-AU"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FeNO in adults with allergic asthma taking ICS</a:t>
                      </a:r>
                      <a:endPar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Ever </a:t>
                      </a:r>
                      <a:r>
                        <a:rPr kumimoji="0" lang="en-AU"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intubated for asthma</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698" marB="4569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fixed airflow limitation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64" marB="7196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No ICS treatment, smoking, occupational exposure, mucus hypersecretion, </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blood eosinophilia; pre-term birth, low birth weight</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698" marB="4569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
        <p:nvSpPr>
          <p:cNvPr id="57345" name="Title 1"/>
          <p:cNvSpPr>
            <a:spLocks noGrp="1"/>
          </p:cNvSpPr>
          <p:nvPr>
            <p:ph type="title"/>
          </p:nvPr>
        </p:nvSpPr>
        <p:spPr bwMode="auto">
          <a:xfrm>
            <a:off x="173038" y="250825"/>
            <a:ext cx="8390391"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indent="11113" eaLnBrk="1" hangingPunct="1"/>
            <a:r>
              <a:rPr lang="en-AU" altLang="en-US" dirty="0" smtClean="0">
                <a:ea typeface="ＭＳ Ｐゴシック" pitchFamily="34" charset="-128"/>
              </a:rPr>
              <a:t>Assessment of risk factors for poor asthma outcomes</a:t>
            </a:r>
          </a:p>
        </p:txBody>
      </p:sp>
      <p:sp>
        <p:nvSpPr>
          <p:cNvPr id="57353" name="TextBox 4"/>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dirty="0">
                <a:solidFill>
                  <a:srgbClr val="FFFFFF"/>
                </a:solidFill>
              </a:rPr>
              <a:t>GINA </a:t>
            </a:r>
            <a:r>
              <a:rPr lang="en-AU" altLang="en-US" sz="1200" i="1" dirty="0" smtClean="0">
                <a:solidFill>
                  <a:srgbClr val="FFFFFF"/>
                </a:solidFill>
              </a:rPr>
              <a:t>2018, </a:t>
            </a:r>
            <a:r>
              <a:rPr lang="en-AU" altLang="en-US" sz="1200" i="1" dirty="0">
                <a:solidFill>
                  <a:srgbClr val="FFFFFF"/>
                </a:solidFill>
              </a:rPr>
              <a:t>Box </a:t>
            </a:r>
            <a:r>
              <a:rPr lang="en-AU" altLang="en-US" sz="1200" i="1" dirty="0" smtClean="0">
                <a:solidFill>
                  <a:srgbClr val="FFFFFF"/>
                </a:solidFill>
              </a:rPr>
              <a:t>2-2B (3/4)</a:t>
            </a:r>
            <a:endParaRPr lang="en-AU" altLang="en-US" sz="1200" i="1" dirty="0">
              <a:solidFill>
                <a:srgbClr val="FFFFFF"/>
              </a:solidFill>
            </a:endParaRPr>
          </a:p>
        </p:txBody>
      </p:sp>
      <p:grpSp>
        <p:nvGrpSpPr>
          <p:cNvPr id="9" name="Group 8"/>
          <p:cNvGrpSpPr>
            <a:grpSpLocks/>
          </p:cNvGrpSpPr>
          <p:nvPr/>
        </p:nvGrpSpPr>
        <p:grpSpPr bwMode="auto">
          <a:xfrm>
            <a:off x="6949167" y="2322966"/>
            <a:ext cx="993775" cy="841375"/>
            <a:chOff x="0" y="0"/>
            <a:chExt cx="626" cy="530"/>
          </a:xfrm>
        </p:grpSpPr>
        <p:sp>
          <p:nvSpPr>
            <p:cNvPr id="10"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1" name="Rectangle 10"/>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4284018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auto">
          <a:xfrm>
            <a:off x="173038" y="250825"/>
            <a:ext cx="8232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eaLnBrk="1" hangingPunct="1"/>
            <a:r>
              <a:rPr lang="en-AU" altLang="en-US" dirty="0" smtClean="0">
                <a:ea typeface="ＭＳ Ｐゴシック" pitchFamily="34" charset="-128"/>
              </a:rPr>
              <a:t>Assessment of risk factors for poor asthma outcomes</a:t>
            </a:r>
          </a:p>
        </p:txBody>
      </p:sp>
      <p:sp>
        <p:nvSpPr>
          <p:cNvPr id="57353" name="TextBox 4"/>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dirty="0">
                <a:solidFill>
                  <a:srgbClr val="FFFFFF"/>
                </a:solidFill>
              </a:rPr>
              <a:t>GINA </a:t>
            </a:r>
            <a:r>
              <a:rPr lang="en-AU" altLang="en-US" sz="1200" i="1" dirty="0" smtClean="0">
                <a:solidFill>
                  <a:srgbClr val="FFFFFF"/>
                </a:solidFill>
              </a:rPr>
              <a:t>2018, </a:t>
            </a:r>
            <a:r>
              <a:rPr lang="en-AU" altLang="en-US" sz="1200" i="1" dirty="0">
                <a:solidFill>
                  <a:srgbClr val="FFFFFF"/>
                </a:solidFill>
              </a:rPr>
              <a:t>Box </a:t>
            </a:r>
            <a:r>
              <a:rPr lang="en-AU" altLang="en-US" sz="1200" i="1" dirty="0" smtClean="0">
                <a:solidFill>
                  <a:srgbClr val="FFFFFF"/>
                </a:solidFill>
              </a:rPr>
              <a:t>2-2B (4/4)</a:t>
            </a:r>
            <a:endParaRPr lang="en-AU" altLang="en-US" sz="1200" i="1" dirty="0">
              <a:solidFill>
                <a:srgbClr val="FFFFFF"/>
              </a:solidFill>
            </a:endParaRPr>
          </a:p>
        </p:txBody>
      </p:sp>
      <p:graphicFrame>
        <p:nvGraphicFramePr>
          <p:cNvPr id="7" name="Content Placeholder 3"/>
          <p:cNvGraphicFramePr>
            <a:graphicFrameLocks noGrp="1"/>
          </p:cNvGraphicFramePr>
          <p:nvPr>
            <p:extLst>
              <p:ext uri="{D42A27DB-BD31-4B8C-83A1-F6EECF244321}">
                <p14:modId xmlns:p14="http://schemas.microsoft.com/office/powerpoint/2010/main" val="3982883663"/>
              </p:ext>
            </p:extLst>
          </p:nvPr>
        </p:nvGraphicFramePr>
        <p:xfrm>
          <a:off x="587835" y="1045117"/>
          <a:ext cx="7542212" cy="5561602"/>
        </p:xfrm>
        <a:graphic>
          <a:graphicData uri="http://schemas.openxmlformats.org/drawingml/2006/table">
            <a:tbl>
              <a:tblPr/>
              <a:tblGrid>
                <a:gridCol w="7542212"/>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78" marB="7197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2514600">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0" marR="0" lvl="0" indent="0" algn="l" defTabSz="914400" rtl="0" eaLnBrk="1" fontAlgn="base" latinLnBrk="0" hangingPunct="1">
                        <a:lnSpc>
                          <a:spcPct val="100000"/>
                        </a:lnSpc>
                        <a:spcBef>
                          <a:spcPts val="300"/>
                        </a:spcBef>
                        <a:spcAft>
                          <a:spcPct val="0"/>
                        </a:spcAft>
                        <a:buClrTx/>
                        <a:buSzTx/>
                        <a:buFont typeface="Arial" pitchFamily="34" charset="0"/>
                        <a:buNone/>
                        <a:tabLst/>
                        <a:defRPr/>
                      </a:pPr>
                      <a:r>
                        <a:rPr kumimoji="0" lang="en-US"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Additional risk factors, even if the patient has few symptoms</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High SABA use (≥3 canisters/year)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Having ≥1 exacerbation in last 12 months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Low FEV</a:t>
                      </a:r>
                      <a:r>
                        <a:rPr kumimoji="0" lang="en-US" altLang="en-US" sz="1800" b="0" i="0" u="none" strike="noStrike" cap="none" normalizeH="0" baseline="-25000" smtClean="0">
                          <a:ln>
                            <a:noFill/>
                          </a:ln>
                          <a:solidFill>
                            <a:srgbClr val="134679"/>
                          </a:solidFill>
                          <a:effectLst/>
                          <a:latin typeface="Arial" pitchFamily="34" charset="0"/>
                          <a:ea typeface="ＭＳ Ｐゴシック" pitchFamily="34" charset="-128"/>
                          <a:cs typeface="Arial" pitchFamily="34" charset="0"/>
                        </a:rPr>
                        <a:t>1</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 higher bronchodilator reversibility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Incorrect inhaler technique and/or poor adherence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Smoking</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Obesity, chronic rhinosinusitis, pregnancy, blood eosinophilia</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Elevated FeNO in adults with allergic asthma taking ICS</a:t>
                      </a:r>
                      <a:endPar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Ever intubated for asthma</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fixed airflow limitation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78" marB="7197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No ICS treatment, smoking, occupational exposure, mucus hypersecretion, </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blood eosinophilia</a:t>
                      </a: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 pre-term birth, low birth weight</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20688">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600"/>
                        </a:spcBef>
                        <a:spcAft>
                          <a:spcPct val="0"/>
                        </a:spcAft>
                        <a:buClrTx/>
                        <a:buSzTx/>
                        <a:buFont typeface="Arial" pitchFamily="34" charset="0"/>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medication side-effects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40606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Frequent oral steroids, high dose/potent ICS, P450 inhibitors</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9" name="Group 8"/>
          <p:cNvGrpSpPr>
            <a:grpSpLocks/>
          </p:cNvGrpSpPr>
          <p:nvPr/>
        </p:nvGrpSpPr>
        <p:grpSpPr bwMode="auto">
          <a:xfrm>
            <a:off x="6949167" y="2322966"/>
            <a:ext cx="993775" cy="841375"/>
            <a:chOff x="0" y="0"/>
            <a:chExt cx="626" cy="530"/>
          </a:xfrm>
        </p:grpSpPr>
        <p:sp>
          <p:nvSpPr>
            <p:cNvPr id="10"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1" name="Rectangle 10"/>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3287595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2696"/>
            <a:ext cx="8527348" cy="5431302"/>
          </a:xfrm>
        </p:spPr>
        <p:txBody>
          <a:bodyPr>
            <a:normAutofit fontScale="92500" lnSpcReduction="20000"/>
          </a:bodyPr>
          <a:lstStyle/>
          <a:p>
            <a:r>
              <a:rPr lang="en-AU" dirty="0" smtClean="0"/>
              <a:t>Diagnosis</a:t>
            </a:r>
          </a:p>
          <a:p>
            <a:pPr lvl="1"/>
            <a:r>
              <a:rPr lang="en-AU" dirty="0" smtClean="0"/>
              <a:t>Demonstrate variable expiratory airflow limitation</a:t>
            </a:r>
          </a:p>
          <a:p>
            <a:pPr lvl="1"/>
            <a:r>
              <a:rPr lang="en-AU" dirty="0" smtClean="0"/>
              <a:t>Reconsider diagnosis if symptoms and lung function are discordant</a:t>
            </a:r>
          </a:p>
          <a:p>
            <a:pPr lvl="2"/>
            <a:r>
              <a:rPr lang="en-AU" dirty="0" smtClean="0"/>
              <a:t>Frequent symptoms but normal FEV</a:t>
            </a:r>
            <a:r>
              <a:rPr lang="en-AU" baseline="-25000" dirty="0" smtClean="0"/>
              <a:t>1</a:t>
            </a:r>
            <a:r>
              <a:rPr lang="en-AU" dirty="0" smtClean="0"/>
              <a:t>:</a:t>
            </a:r>
            <a:r>
              <a:rPr lang="en-AU" dirty="0" smtClean="0">
                <a:sym typeface="Wingdings"/>
              </a:rPr>
              <a:t> cardiac disease; lack of fitness? </a:t>
            </a:r>
          </a:p>
          <a:p>
            <a:pPr lvl="2"/>
            <a:r>
              <a:rPr lang="en-AU" dirty="0" smtClean="0">
                <a:sym typeface="Wingdings"/>
              </a:rPr>
              <a:t>Few symptoms but low FEV</a:t>
            </a:r>
            <a:r>
              <a:rPr lang="en-AU" baseline="-25000" dirty="0" smtClean="0">
                <a:sym typeface="Wingdings"/>
              </a:rPr>
              <a:t>1</a:t>
            </a:r>
            <a:r>
              <a:rPr lang="en-AU" dirty="0" smtClean="0">
                <a:sym typeface="Wingdings"/>
              </a:rPr>
              <a:t>: poor perception; restriction of lifestyle?</a:t>
            </a:r>
          </a:p>
          <a:p>
            <a:r>
              <a:rPr lang="en-AU" dirty="0" smtClean="0"/>
              <a:t>Risk assessment</a:t>
            </a:r>
          </a:p>
          <a:p>
            <a:pPr lvl="1"/>
            <a:r>
              <a:rPr lang="en-AU" dirty="0" smtClean="0"/>
              <a:t>Low FEV</a:t>
            </a:r>
            <a:r>
              <a:rPr lang="en-AU" baseline="-25000" dirty="0" smtClean="0"/>
              <a:t>1</a:t>
            </a:r>
            <a:r>
              <a:rPr lang="en-AU" dirty="0" smtClean="0"/>
              <a:t> is an independent predictor of exacerbation risk </a:t>
            </a:r>
          </a:p>
          <a:p>
            <a:r>
              <a:rPr lang="en-AU" dirty="0" smtClean="0">
                <a:sym typeface="Wingdings"/>
              </a:rPr>
              <a:t>Measure lung function to monitor progress</a:t>
            </a:r>
          </a:p>
          <a:p>
            <a:pPr lvl="1"/>
            <a:r>
              <a:rPr lang="en-AU" dirty="0" smtClean="0">
                <a:sym typeface="Wingdings"/>
              </a:rPr>
              <a:t>At diagnosis and 3-6 months after starting treatment (to identify personal best)</a:t>
            </a:r>
          </a:p>
          <a:p>
            <a:pPr lvl="1"/>
            <a:r>
              <a:rPr lang="en-AU" dirty="0" smtClean="0">
                <a:sym typeface="Wingdings"/>
              </a:rPr>
              <a:t>Periodically thereafter, at least every 1-2 years for most adults; </a:t>
            </a:r>
            <a:br>
              <a:rPr lang="en-AU" dirty="0" smtClean="0">
                <a:sym typeface="Wingdings"/>
              </a:rPr>
            </a:br>
            <a:r>
              <a:rPr lang="en-AU" dirty="0" smtClean="0">
                <a:sym typeface="Wingdings"/>
              </a:rPr>
              <a:t>more often for high risk patients and for children, depending on age and asthma severity</a:t>
            </a:r>
          </a:p>
          <a:p>
            <a:pPr lvl="1"/>
            <a:r>
              <a:rPr lang="en-AU" dirty="0" smtClean="0">
                <a:sym typeface="Wingdings"/>
              </a:rPr>
              <a:t>Consider long-term PEF monitoring for patients with severe asthma or impaired perception of airflow limitation</a:t>
            </a:r>
          </a:p>
          <a:p>
            <a:r>
              <a:rPr lang="en-AU" dirty="0" smtClean="0">
                <a:sym typeface="Wingdings"/>
              </a:rPr>
              <a:t>Adjusting treatment?</a:t>
            </a:r>
          </a:p>
          <a:p>
            <a:pPr lvl="1"/>
            <a:r>
              <a:rPr lang="en-AU" dirty="0" smtClean="0">
                <a:sym typeface="Wingdings"/>
              </a:rPr>
              <a:t>Utility of lung function for adjusting treatment is limited by between-visit variability of FEV</a:t>
            </a:r>
            <a:r>
              <a:rPr lang="en-AU" baseline="-25000" dirty="0" smtClean="0">
                <a:sym typeface="Wingdings"/>
              </a:rPr>
              <a:t>1</a:t>
            </a:r>
            <a:r>
              <a:rPr lang="en-AU" dirty="0" smtClean="0">
                <a:sym typeface="Wingdings"/>
              </a:rPr>
              <a:t> (15% year-to-year)</a:t>
            </a:r>
          </a:p>
          <a:p>
            <a:pPr lvl="1"/>
            <a:endParaRPr lang="en-AU" dirty="0" smtClean="0">
              <a:sym typeface="Wingdings"/>
            </a:endParaRPr>
          </a:p>
          <a:p>
            <a:pPr lvl="2"/>
            <a:endParaRPr lang="en-AU" dirty="0" smtClean="0"/>
          </a:p>
          <a:p>
            <a:pPr lvl="1"/>
            <a:endParaRPr lang="en-AU" dirty="0" smtClean="0"/>
          </a:p>
          <a:p>
            <a:pPr lvl="1"/>
            <a:endParaRPr lang="en-AU" dirty="0"/>
          </a:p>
        </p:txBody>
      </p:sp>
      <p:sp>
        <p:nvSpPr>
          <p:cNvPr id="2" name="Title 1"/>
          <p:cNvSpPr>
            <a:spLocks noGrp="1"/>
          </p:cNvSpPr>
          <p:nvPr>
            <p:ph type="title"/>
          </p:nvPr>
        </p:nvSpPr>
        <p:spPr/>
        <p:txBody>
          <a:bodyPr/>
          <a:lstStyle/>
          <a:p>
            <a:r>
              <a:rPr lang="en-AU" dirty="0" smtClean="0"/>
              <a:t>The role of lung function in asthma</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dirty="0"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1174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a:t>How?</a:t>
            </a:r>
          </a:p>
          <a:p>
            <a:pPr lvl="1"/>
            <a:r>
              <a:rPr lang="en-AU" dirty="0"/>
              <a:t>Asthma severity is assessed retrospectively from the level of treatment required to control symptoms and exacerbations</a:t>
            </a:r>
          </a:p>
          <a:p>
            <a:r>
              <a:rPr lang="en-AU" dirty="0" smtClean="0"/>
              <a:t>When?</a:t>
            </a:r>
          </a:p>
          <a:p>
            <a:pPr lvl="1"/>
            <a:r>
              <a:rPr lang="en-AU" dirty="0" smtClean="0"/>
              <a:t>Assess asthma severity after patient has been on controller treatment for several months</a:t>
            </a:r>
          </a:p>
          <a:p>
            <a:pPr lvl="1"/>
            <a:r>
              <a:rPr lang="en-AU" dirty="0" smtClean="0"/>
              <a:t>Severity is not static – it may change over months or years, or as different treatments become available</a:t>
            </a:r>
          </a:p>
          <a:p>
            <a:r>
              <a:rPr lang="en-AU" dirty="0" smtClean="0"/>
              <a:t>Categories of asthma severity</a:t>
            </a:r>
          </a:p>
          <a:p>
            <a:pPr lvl="1"/>
            <a:r>
              <a:rPr lang="en-AU" i="1" dirty="0" smtClean="0"/>
              <a:t>Mild asthma: </a:t>
            </a:r>
            <a:r>
              <a:rPr lang="en-AU" dirty="0" smtClean="0"/>
              <a:t>well-controlled with Steps 1 or 2 (as-needed SABA or low dose ICS)</a:t>
            </a:r>
          </a:p>
          <a:p>
            <a:pPr lvl="1"/>
            <a:r>
              <a:rPr lang="en-AU" i="1" dirty="0" smtClean="0"/>
              <a:t>Moderate asthma: </a:t>
            </a:r>
            <a:r>
              <a:rPr lang="en-AU" dirty="0" smtClean="0"/>
              <a:t>well-controlled with Step 3 (low-dose ICS/LABA)</a:t>
            </a:r>
          </a:p>
          <a:p>
            <a:pPr lvl="1"/>
            <a:r>
              <a:rPr lang="en-AU" i="1" dirty="0" smtClean="0"/>
              <a:t>Severe asthma: </a:t>
            </a:r>
            <a:r>
              <a:rPr lang="en-AU" dirty="0" smtClean="0"/>
              <a:t>requires Step 4/5 (moderate or high dose ICS/LABA ± add-on), or remains uncontrolled despite this treatment</a:t>
            </a:r>
          </a:p>
          <a:p>
            <a:pPr lvl="1"/>
            <a:endParaRPr lang="en-AU" dirty="0"/>
          </a:p>
        </p:txBody>
      </p:sp>
      <p:sp>
        <p:nvSpPr>
          <p:cNvPr id="2" name="Title 1"/>
          <p:cNvSpPr>
            <a:spLocks noGrp="1"/>
          </p:cNvSpPr>
          <p:nvPr>
            <p:ph type="title"/>
          </p:nvPr>
        </p:nvSpPr>
        <p:spPr/>
        <p:txBody>
          <a:bodyPr/>
          <a:lstStyle/>
          <a:p>
            <a:r>
              <a:rPr lang="en-AU" dirty="0" smtClean="0"/>
              <a:t>Assessing asthma severity</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dirty="0"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121192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2" descr="BOX 2-4 level 1.jpg"/>
          <p:cNvPicPr>
            <a:picLocks noChangeAspect="1"/>
          </p:cNvPicPr>
          <p:nvPr/>
        </p:nvPicPr>
        <p:blipFill>
          <a:blip r:embed="rId2" cstate="print">
            <a:extLst>
              <a:ext uri="{28A0092B-C50C-407E-A947-70E740481C1C}">
                <a14:useLocalDpi xmlns:a14="http://schemas.microsoft.com/office/drawing/2010/main" val="0"/>
              </a:ext>
            </a:extLst>
          </a:blip>
          <a:srcRect t="4903" r="2893" b="-616"/>
          <a:stretch>
            <a:fillRect/>
          </a:stretch>
        </p:blipFill>
        <p:spPr bwMode="auto">
          <a:xfrm>
            <a:off x="1655763" y="1187450"/>
            <a:ext cx="6048375"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dirty="0"/>
          </a:p>
        </p:txBody>
      </p:sp>
      <p:pic>
        <p:nvPicPr>
          <p:cNvPr id="6041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2"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dirty="0">
                <a:solidFill>
                  <a:srgbClr val="FFFFFF"/>
                </a:solidFill>
                <a:latin typeface="Arial Italic" charset="0"/>
                <a:sym typeface="Arial Italic" charset="0"/>
              </a:rPr>
              <a:t>GINA </a:t>
            </a:r>
            <a:r>
              <a:rPr lang="en-US" altLang="en-US" sz="1200" i="1" dirty="0"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(1/5)</a:t>
            </a:r>
            <a:endParaRPr lang="en-US" altLang="en-US" sz="1200" i="1" dirty="0">
              <a:solidFill>
                <a:srgbClr val="FFFFFF"/>
              </a:solidFill>
              <a:latin typeface="Arial Italic" charset="0"/>
              <a:sym typeface="Arial Italic" charset="0"/>
            </a:endParaRPr>
          </a:p>
        </p:txBody>
      </p:sp>
      <p:sp>
        <p:nvSpPr>
          <p:cNvPr id="60424"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dirty="0" smtClean="0">
                <a:ea typeface="ヒラギノ角ゴ ProN W3" charset="-128"/>
              </a:rPr>
              <a:t>How to distinguish between uncontrolled </a:t>
            </a:r>
            <a:br>
              <a:rPr lang="en-US" altLang="en-US" dirty="0" smtClean="0">
                <a:ea typeface="ヒラギノ角ゴ ProN W3" charset="-128"/>
              </a:rPr>
            </a:br>
            <a:r>
              <a:rPr lang="en-US" altLang="en-US" dirty="0" smtClean="0">
                <a:ea typeface="ヒラギノ角ゴ ProN W3" charset="-128"/>
              </a:rPr>
              <a:t>and severe asthma</a:t>
            </a:r>
          </a:p>
        </p:txBody>
      </p:sp>
      <p:sp>
        <p:nvSpPr>
          <p:cNvPr id="60425"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Watch patient using their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inhaler. Discuss adherence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and barriers to use</a:t>
            </a:r>
          </a:p>
        </p:txBody>
      </p:sp>
      <p:sp>
        <p:nvSpPr>
          <p:cNvPr id="60426" name="Rectangle 14"/>
          <p:cNvSpPr>
            <a:spLocks/>
          </p:cNvSpPr>
          <p:nvPr/>
        </p:nvSpPr>
        <p:spPr bwMode="auto">
          <a:xfrm>
            <a:off x="1908175" y="3429000"/>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Remove potential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risk factors. Assess and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manage comorbidities</a:t>
            </a:r>
          </a:p>
        </p:txBody>
      </p:sp>
      <p:sp>
        <p:nvSpPr>
          <p:cNvPr id="60427" name="Rectangle 15"/>
          <p:cNvSpPr>
            <a:spLocks/>
          </p:cNvSpPr>
          <p:nvPr/>
        </p:nvSpPr>
        <p:spPr bwMode="auto">
          <a:xfrm>
            <a:off x="1908175" y="4581525"/>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Consider treatment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step-up</a:t>
            </a:r>
          </a:p>
        </p:txBody>
      </p:sp>
      <p:sp>
        <p:nvSpPr>
          <p:cNvPr id="60428"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Refer to a specialist or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severe asthma clinic</a:t>
            </a:r>
          </a:p>
        </p:txBody>
      </p:sp>
      <p:sp>
        <p:nvSpPr>
          <p:cNvPr id="60429"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Compare inhaler technique with a device-specific checklist, and correct errors; </a:t>
            </a:r>
            <a:br>
              <a:rPr lang="en-US" altLang="en-US" sz="1100" dirty="0">
                <a:solidFill>
                  <a:srgbClr val="134679"/>
                </a:solidFill>
              </a:rPr>
            </a:br>
            <a:r>
              <a:rPr lang="en-US" altLang="en-US" sz="1100" dirty="0">
                <a:solidFill>
                  <a:srgbClr val="134679"/>
                </a:solidFill>
              </a:rPr>
              <a:t>recheck frequently. Have an empathic discussion about barriers to adherence.</a:t>
            </a:r>
          </a:p>
        </p:txBody>
      </p:sp>
      <p:sp>
        <p:nvSpPr>
          <p:cNvPr id="14"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05781274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mtClean="0"/>
              <a:t>Prevalence of asthma in children aged </a:t>
            </a:r>
            <a:br>
              <a:rPr lang="en-AU" smtClean="0"/>
            </a:br>
            <a:r>
              <a:rPr lang="en-AU" smtClean="0"/>
              <a:t>13-14 years</a:t>
            </a:r>
            <a:endParaRPr lang="en-AU"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52" t="7987" r="1350" b="10076"/>
          <a:stretch/>
        </p:blipFill>
        <p:spPr>
          <a:xfrm>
            <a:off x="537024" y="1390375"/>
            <a:ext cx="8040917" cy="5108233"/>
          </a:xfrm>
          <a:prstGeom prst="rect">
            <a:avLst/>
          </a:prstGeom>
          <a:solidFill>
            <a:schemeClr val="bg1"/>
          </a:solidFill>
          <a:ln>
            <a:solidFill>
              <a:schemeClr val="bg1">
                <a:lumMod val="75000"/>
              </a:schemeClr>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 t="404" r="78768" b="77465"/>
          <a:stretch/>
        </p:blipFill>
        <p:spPr>
          <a:xfrm>
            <a:off x="540875" y="5526800"/>
            <a:ext cx="1656000" cy="972000"/>
          </a:xfrm>
          <a:prstGeom prst="rect">
            <a:avLst/>
          </a:prstGeom>
          <a:ln w="12700">
            <a:solidFill>
              <a:schemeClr val="tx1"/>
            </a:solidFill>
          </a:ln>
        </p:spPr>
      </p:pic>
      <p:sp>
        <p:nvSpPr>
          <p:cNvPr id="6" name="TextBox 1"/>
          <p:cNvSpPr txBox="1">
            <a:spLocks noChangeArrowheads="1"/>
          </p:cNvSpPr>
          <p:nvPr/>
        </p:nvSpPr>
        <p:spPr bwMode="auto">
          <a:xfrm>
            <a:off x="166974" y="6636495"/>
            <a:ext cx="45445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eaLnBrk="1" hangingPunct="1"/>
            <a:r>
              <a:rPr lang="en-US" sz="1200" b="0" i="1" smtClean="0">
                <a:solidFill>
                  <a:schemeClr val="bg1"/>
                </a:solidFill>
              </a:rPr>
              <a:t>GINA 2018 </a:t>
            </a:r>
            <a:r>
              <a:rPr lang="en-US" sz="1200" b="0" i="1" dirty="0" smtClean="0">
                <a:solidFill>
                  <a:schemeClr val="bg1"/>
                </a:solidFill>
              </a:rPr>
              <a:t>Appendix Box A1-1; figure provided by R Beasley</a:t>
            </a:r>
            <a:endParaRPr lang="en-US" sz="1200" b="0" i="1" dirty="0">
              <a:solidFill>
                <a:schemeClr val="bg1"/>
              </a:solidFill>
            </a:endParaRPr>
          </a:p>
        </p:txBody>
      </p:sp>
    </p:spTree>
    <p:extLst>
      <p:ext uri="{BB962C8B-B14F-4D97-AF65-F5344CB8AC3E}">
        <p14:creationId xmlns:p14="http://schemas.microsoft.com/office/powerpoint/2010/main" val="42041307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1" descr="BOX 2-4 level 2.jpg"/>
          <p:cNvPicPr>
            <a:picLocks noChangeAspect="1"/>
          </p:cNvPicPr>
          <p:nvPr/>
        </p:nvPicPr>
        <p:blipFill>
          <a:blip r:embed="rId2" cstate="print">
            <a:extLst>
              <a:ext uri="{28A0092B-C50C-407E-A947-70E740481C1C}">
                <a14:useLocalDpi xmlns:a14="http://schemas.microsoft.com/office/drawing/2010/main" val="0"/>
              </a:ext>
            </a:extLst>
          </a:blip>
          <a:srcRect t="4897" r="2893" b="-4897"/>
          <a:stretch>
            <a:fillRect/>
          </a:stretch>
        </p:blipFill>
        <p:spPr bwMode="auto">
          <a:xfrm>
            <a:off x="1655763" y="1187450"/>
            <a:ext cx="6048375"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dirty="0"/>
          </a:p>
        </p:txBody>
      </p:sp>
      <p:pic>
        <p:nvPicPr>
          <p:cNvPr id="6144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6"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dirty="0">
                <a:solidFill>
                  <a:srgbClr val="FFFFFF"/>
                </a:solidFill>
                <a:latin typeface="Arial Italic" charset="0"/>
                <a:sym typeface="Arial Italic" charset="0"/>
              </a:rPr>
              <a:t>GINA </a:t>
            </a:r>
            <a:r>
              <a:rPr lang="en-US" altLang="en-US" sz="1200" i="1" dirty="0"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(2/5)</a:t>
            </a:r>
            <a:endParaRPr lang="en-US" altLang="en-US" sz="1200" i="1" dirty="0">
              <a:solidFill>
                <a:srgbClr val="FFFFFF"/>
              </a:solidFill>
              <a:latin typeface="Arial Italic" charset="0"/>
              <a:sym typeface="Arial Italic" charset="0"/>
            </a:endParaRPr>
          </a:p>
        </p:txBody>
      </p:sp>
      <p:sp>
        <p:nvSpPr>
          <p:cNvPr id="61448"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dirty="0" smtClean="0">
                <a:ea typeface="ヒラギノ角ゴ ProN W3" charset="-128"/>
              </a:rPr>
              <a:t>How to distinguish between uncontrolled </a:t>
            </a:r>
            <a:br>
              <a:rPr lang="en-US" altLang="en-US" dirty="0" smtClean="0">
                <a:ea typeface="ヒラギノ角ゴ ProN W3" charset="-128"/>
              </a:rPr>
            </a:br>
            <a:r>
              <a:rPr lang="en-US" altLang="en-US" dirty="0" smtClean="0">
                <a:ea typeface="ヒラギノ角ゴ ProN W3" charset="-128"/>
              </a:rPr>
              <a:t>and severe asthma</a:t>
            </a:r>
          </a:p>
        </p:txBody>
      </p:sp>
      <p:sp>
        <p:nvSpPr>
          <p:cNvPr id="61449"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Watch patient using their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inhaler. Discuss adherence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and barriers to use</a:t>
            </a:r>
          </a:p>
        </p:txBody>
      </p:sp>
      <p:sp>
        <p:nvSpPr>
          <p:cNvPr id="61450" name="Rectangle 13"/>
          <p:cNvSpPr>
            <a:spLocks/>
          </p:cNvSpPr>
          <p:nvPr/>
        </p:nvSpPr>
        <p:spPr bwMode="auto">
          <a:xfrm>
            <a:off x="1908175" y="2349500"/>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Confirm the diagnosis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of asthma</a:t>
            </a:r>
          </a:p>
        </p:txBody>
      </p:sp>
      <p:sp>
        <p:nvSpPr>
          <p:cNvPr id="61451"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Refer to a specialist or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severe asthma clinic</a:t>
            </a:r>
          </a:p>
        </p:txBody>
      </p:sp>
      <p:sp>
        <p:nvSpPr>
          <p:cNvPr id="61452"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Compare inhaler technique with a device-specific checklist, and correct errors; </a:t>
            </a:r>
            <a:br>
              <a:rPr lang="en-US" altLang="en-US" sz="1100" dirty="0">
                <a:solidFill>
                  <a:srgbClr val="134679"/>
                </a:solidFill>
              </a:rPr>
            </a:br>
            <a:r>
              <a:rPr lang="en-US" altLang="en-US" sz="1100" dirty="0">
                <a:solidFill>
                  <a:srgbClr val="134679"/>
                </a:solidFill>
              </a:rPr>
              <a:t>recheck frequently. Have an empathic discussion about barriers to adherence.</a:t>
            </a:r>
          </a:p>
        </p:txBody>
      </p:sp>
      <p:sp>
        <p:nvSpPr>
          <p:cNvPr id="61453" name="Rectangle 18"/>
          <p:cNvSpPr>
            <a:spLocks/>
          </p:cNvSpPr>
          <p:nvPr/>
        </p:nvSpPr>
        <p:spPr bwMode="auto">
          <a:xfrm>
            <a:off x="4673600" y="2276475"/>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If lung function normal during symptoms, consider halving ICS dose and repeating </a:t>
            </a:r>
            <a:br>
              <a:rPr lang="en-US" altLang="en-US" sz="1100" dirty="0">
                <a:solidFill>
                  <a:srgbClr val="134679"/>
                </a:solidFill>
              </a:rPr>
            </a:br>
            <a:r>
              <a:rPr lang="en-US" altLang="en-US" sz="1100" dirty="0">
                <a:solidFill>
                  <a:srgbClr val="134679"/>
                </a:solidFill>
              </a:rPr>
              <a:t>lung function after 2–3 weeks.</a:t>
            </a:r>
          </a:p>
        </p:txBody>
      </p:sp>
      <p:sp>
        <p:nvSpPr>
          <p:cNvPr id="14"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84741591"/>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0" descr="BOX 2-4 level 3.jpg"/>
          <p:cNvPicPr>
            <a:picLocks noChangeAspect="1"/>
          </p:cNvPicPr>
          <p:nvPr/>
        </p:nvPicPr>
        <p:blipFill>
          <a:blip r:embed="rId2" cstate="print">
            <a:extLst>
              <a:ext uri="{28A0092B-C50C-407E-A947-70E740481C1C}">
                <a14:useLocalDpi xmlns:a14="http://schemas.microsoft.com/office/drawing/2010/main" val="0"/>
              </a:ext>
            </a:extLst>
          </a:blip>
          <a:srcRect t="4286" r="2895" b="-4286"/>
          <a:stretch>
            <a:fillRect/>
          </a:stretch>
        </p:blipFill>
        <p:spPr bwMode="auto">
          <a:xfrm>
            <a:off x="1655763" y="1152525"/>
            <a:ext cx="6048375"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dirty="0"/>
          </a:p>
        </p:txBody>
      </p:sp>
      <p:pic>
        <p:nvPicPr>
          <p:cNvPr id="6246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0"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dirty="0">
                <a:solidFill>
                  <a:srgbClr val="FFFFFF"/>
                </a:solidFill>
                <a:latin typeface="Arial Italic" charset="0"/>
                <a:sym typeface="Arial Italic" charset="0"/>
              </a:rPr>
              <a:t>GINA </a:t>
            </a:r>
            <a:r>
              <a:rPr lang="en-US" altLang="en-US" sz="1200" i="1" dirty="0"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(3/5)</a:t>
            </a:r>
            <a:endParaRPr lang="en-US" altLang="en-US" sz="1200" i="1" dirty="0">
              <a:solidFill>
                <a:srgbClr val="FFFFFF"/>
              </a:solidFill>
              <a:latin typeface="Arial Italic" charset="0"/>
              <a:sym typeface="Arial Italic" charset="0"/>
            </a:endParaRPr>
          </a:p>
        </p:txBody>
      </p:sp>
      <p:sp>
        <p:nvSpPr>
          <p:cNvPr id="62472"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dirty="0" smtClean="0">
                <a:ea typeface="ヒラギノ角ゴ ProN W3" charset="-128"/>
              </a:rPr>
              <a:t>How to distinguish between uncontrolled </a:t>
            </a:r>
            <a:br>
              <a:rPr lang="en-US" altLang="en-US" dirty="0" smtClean="0">
                <a:ea typeface="ヒラギノ角ゴ ProN W3" charset="-128"/>
              </a:rPr>
            </a:br>
            <a:r>
              <a:rPr lang="en-US" altLang="en-US" dirty="0" smtClean="0">
                <a:ea typeface="ヒラギノ角ゴ ProN W3" charset="-128"/>
              </a:rPr>
              <a:t>and severe asthma</a:t>
            </a:r>
          </a:p>
        </p:txBody>
      </p:sp>
      <p:sp>
        <p:nvSpPr>
          <p:cNvPr id="62473"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Watch patient using their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inhaler. Discuss adherence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and barriers to use</a:t>
            </a:r>
          </a:p>
        </p:txBody>
      </p:sp>
      <p:sp>
        <p:nvSpPr>
          <p:cNvPr id="62474" name="Rectangle 13"/>
          <p:cNvSpPr>
            <a:spLocks/>
          </p:cNvSpPr>
          <p:nvPr/>
        </p:nvSpPr>
        <p:spPr bwMode="auto">
          <a:xfrm>
            <a:off x="1908175" y="2349500"/>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Confirm the diagnosis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of asthma</a:t>
            </a:r>
          </a:p>
        </p:txBody>
      </p:sp>
      <p:sp>
        <p:nvSpPr>
          <p:cNvPr id="62475" name="Rectangle 14"/>
          <p:cNvSpPr>
            <a:spLocks/>
          </p:cNvSpPr>
          <p:nvPr/>
        </p:nvSpPr>
        <p:spPr bwMode="auto">
          <a:xfrm>
            <a:off x="1908175" y="3429000"/>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Remove potential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risk factors. Assess and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manage comorbidities</a:t>
            </a:r>
          </a:p>
        </p:txBody>
      </p:sp>
      <p:sp>
        <p:nvSpPr>
          <p:cNvPr id="62476" name="Rectangle 15"/>
          <p:cNvSpPr>
            <a:spLocks/>
          </p:cNvSpPr>
          <p:nvPr/>
        </p:nvSpPr>
        <p:spPr bwMode="auto">
          <a:xfrm>
            <a:off x="1908175" y="4581525"/>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Consider treatment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step-up</a:t>
            </a:r>
          </a:p>
        </p:txBody>
      </p:sp>
      <p:sp>
        <p:nvSpPr>
          <p:cNvPr id="62477"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Refer to a specialist or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severe asthma clinic</a:t>
            </a:r>
          </a:p>
        </p:txBody>
      </p:sp>
      <p:sp>
        <p:nvSpPr>
          <p:cNvPr id="62478"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Compare inhaler technique with a device-specific checklist, and correct errors; </a:t>
            </a:r>
            <a:br>
              <a:rPr lang="en-US" altLang="en-US" sz="1100" dirty="0">
                <a:solidFill>
                  <a:srgbClr val="134679"/>
                </a:solidFill>
              </a:rPr>
            </a:br>
            <a:r>
              <a:rPr lang="en-US" altLang="en-US" sz="1100" dirty="0">
                <a:solidFill>
                  <a:srgbClr val="134679"/>
                </a:solidFill>
              </a:rPr>
              <a:t>recheck frequently. Have an empathic discussion about barriers to adherence.</a:t>
            </a:r>
          </a:p>
        </p:txBody>
      </p:sp>
      <p:sp>
        <p:nvSpPr>
          <p:cNvPr id="62479" name="Rectangle 18"/>
          <p:cNvSpPr>
            <a:spLocks/>
          </p:cNvSpPr>
          <p:nvPr/>
        </p:nvSpPr>
        <p:spPr bwMode="auto">
          <a:xfrm>
            <a:off x="4673600" y="2276475"/>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If lung function normal during symptoms, consider halving ICS dose and repeating </a:t>
            </a:r>
            <a:br>
              <a:rPr lang="en-US" altLang="en-US" sz="1100" dirty="0">
                <a:solidFill>
                  <a:srgbClr val="134679"/>
                </a:solidFill>
              </a:rPr>
            </a:br>
            <a:r>
              <a:rPr lang="en-US" altLang="en-US" sz="1100" dirty="0">
                <a:solidFill>
                  <a:srgbClr val="134679"/>
                </a:solidFill>
              </a:rPr>
              <a:t>lung function after 2–3 weeks.</a:t>
            </a:r>
          </a:p>
        </p:txBody>
      </p:sp>
      <p:sp>
        <p:nvSpPr>
          <p:cNvPr id="62480" name="Rectangle 19"/>
          <p:cNvSpPr>
            <a:spLocks/>
          </p:cNvSpPr>
          <p:nvPr/>
        </p:nvSpPr>
        <p:spPr bwMode="auto">
          <a:xfrm>
            <a:off x="4660900" y="34671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Check for risk factors or inducers such as smoking, beta-blockers,  NSAIDs, allergen exposure. Check for comorbidities such as rhinitis, obesity, GERD, depression/anxiety.</a:t>
            </a:r>
          </a:p>
        </p:txBody>
      </p:sp>
      <p:sp>
        <p:nvSpPr>
          <p:cNvPr id="17"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231449681"/>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9" descr="BOX 2-4 level 4.jpg"/>
          <p:cNvPicPr>
            <a:picLocks noChangeAspect="1"/>
          </p:cNvPicPr>
          <p:nvPr/>
        </p:nvPicPr>
        <p:blipFill>
          <a:blip r:embed="rId2" cstate="print">
            <a:extLst>
              <a:ext uri="{28A0092B-C50C-407E-A947-70E740481C1C}">
                <a14:useLocalDpi xmlns:a14="http://schemas.microsoft.com/office/drawing/2010/main" val="0"/>
              </a:ext>
            </a:extLst>
          </a:blip>
          <a:srcRect t="4906" r="2893" b="-3052"/>
          <a:stretch>
            <a:fillRect/>
          </a:stretch>
        </p:blipFill>
        <p:spPr bwMode="auto">
          <a:xfrm>
            <a:off x="1655763" y="1187450"/>
            <a:ext cx="6048375"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dirty="0"/>
          </a:p>
        </p:txBody>
      </p:sp>
      <p:pic>
        <p:nvPicPr>
          <p:cNvPr id="6349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4"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dirty="0">
                <a:solidFill>
                  <a:srgbClr val="FFFFFF"/>
                </a:solidFill>
                <a:latin typeface="Arial Italic" charset="0"/>
                <a:sym typeface="Arial Italic" charset="0"/>
              </a:rPr>
              <a:t>GINA </a:t>
            </a:r>
            <a:r>
              <a:rPr lang="en-US" altLang="en-US" sz="1200" i="1" dirty="0"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(4/5)</a:t>
            </a:r>
            <a:endParaRPr lang="en-US" altLang="en-US" sz="1200" i="1" dirty="0">
              <a:solidFill>
                <a:srgbClr val="FFFFFF"/>
              </a:solidFill>
              <a:latin typeface="Arial Italic" charset="0"/>
              <a:sym typeface="Arial Italic" charset="0"/>
            </a:endParaRPr>
          </a:p>
        </p:txBody>
      </p:sp>
      <p:sp>
        <p:nvSpPr>
          <p:cNvPr id="63496"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dirty="0" smtClean="0">
                <a:ea typeface="ヒラギノ角ゴ ProN W3" charset="-128"/>
              </a:rPr>
              <a:t>How to distinguish between uncontrolled </a:t>
            </a:r>
            <a:br>
              <a:rPr lang="en-US" altLang="en-US" dirty="0" smtClean="0">
                <a:ea typeface="ヒラギノ角ゴ ProN W3" charset="-128"/>
              </a:rPr>
            </a:br>
            <a:r>
              <a:rPr lang="en-US" altLang="en-US" dirty="0" smtClean="0">
                <a:ea typeface="ヒラギノ角ゴ ProN W3" charset="-128"/>
              </a:rPr>
              <a:t>and severe asthma</a:t>
            </a:r>
          </a:p>
        </p:txBody>
      </p:sp>
      <p:sp>
        <p:nvSpPr>
          <p:cNvPr id="63497"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Watch patient using their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inhaler. Discuss adherence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and barriers to use</a:t>
            </a:r>
          </a:p>
        </p:txBody>
      </p:sp>
      <p:sp>
        <p:nvSpPr>
          <p:cNvPr id="63498" name="Rectangle 13"/>
          <p:cNvSpPr>
            <a:spLocks/>
          </p:cNvSpPr>
          <p:nvPr/>
        </p:nvSpPr>
        <p:spPr bwMode="auto">
          <a:xfrm>
            <a:off x="1908175" y="2349500"/>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Confirm the diagnosis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of asthma</a:t>
            </a:r>
          </a:p>
        </p:txBody>
      </p:sp>
      <p:sp>
        <p:nvSpPr>
          <p:cNvPr id="63499" name="Rectangle 14"/>
          <p:cNvSpPr>
            <a:spLocks/>
          </p:cNvSpPr>
          <p:nvPr/>
        </p:nvSpPr>
        <p:spPr bwMode="auto">
          <a:xfrm>
            <a:off x="1908175" y="3429000"/>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Remove potential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risk factors. Assess and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manage comorbidities</a:t>
            </a:r>
          </a:p>
        </p:txBody>
      </p:sp>
      <p:sp>
        <p:nvSpPr>
          <p:cNvPr id="63500" name="Rectangle 15"/>
          <p:cNvSpPr>
            <a:spLocks/>
          </p:cNvSpPr>
          <p:nvPr/>
        </p:nvSpPr>
        <p:spPr bwMode="auto">
          <a:xfrm>
            <a:off x="1908175" y="4581525"/>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Consider treatment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step-up</a:t>
            </a:r>
          </a:p>
        </p:txBody>
      </p:sp>
      <p:sp>
        <p:nvSpPr>
          <p:cNvPr id="63501"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Refer to a specialist or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severe asthma clinic</a:t>
            </a:r>
          </a:p>
        </p:txBody>
      </p:sp>
      <p:sp>
        <p:nvSpPr>
          <p:cNvPr id="63502"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Compare inhaler technique with a device-specific checklist, and correct errors; </a:t>
            </a:r>
            <a:br>
              <a:rPr lang="en-US" altLang="en-US" sz="1100" dirty="0">
                <a:solidFill>
                  <a:srgbClr val="134679"/>
                </a:solidFill>
              </a:rPr>
            </a:br>
            <a:r>
              <a:rPr lang="en-US" altLang="en-US" sz="1100" dirty="0">
                <a:solidFill>
                  <a:srgbClr val="134679"/>
                </a:solidFill>
              </a:rPr>
              <a:t>recheck frequently. Have an empathic discussion about barriers to adherence.</a:t>
            </a:r>
          </a:p>
        </p:txBody>
      </p:sp>
      <p:sp>
        <p:nvSpPr>
          <p:cNvPr id="63503" name="Rectangle 18"/>
          <p:cNvSpPr>
            <a:spLocks/>
          </p:cNvSpPr>
          <p:nvPr/>
        </p:nvSpPr>
        <p:spPr bwMode="auto">
          <a:xfrm>
            <a:off x="4673600" y="2276475"/>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If lung function normal during symptoms, consider halving ICS dose and repeating </a:t>
            </a:r>
            <a:br>
              <a:rPr lang="en-US" altLang="en-US" sz="1100" dirty="0">
                <a:solidFill>
                  <a:srgbClr val="134679"/>
                </a:solidFill>
              </a:rPr>
            </a:br>
            <a:r>
              <a:rPr lang="en-US" altLang="en-US" sz="1100" dirty="0">
                <a:solidFill>
                  <a:srgbClr val="134679"/>
                </a:solidFill>
              </a:rPr>
              <a:t>lung function after 2–3 weeks.</a:t>
            </a:r>
          </a:p>
        </p:txBody>
      </p:sp>
      <p:sp>
        <p:nvSpPr>
          <p:cNvPr id="63504" name="Rectangle 19"/>
          <p:cNvSpPr>
            <a:spLocks/>
          </p:cNvSpPr>
          <p:nvPr/>
        </p:nvSpPr>
        <p:spPr bwMode="auto">
          <a:xfrm>
            <a:off x="4660900" y="34671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Check for risk factors or inducers such as smoking, beta-blockers,  NSAIDs, allergen exposure. Check for comorbidities such as rhinitis, obesity, GERD, depression/anxiety.</a:t>
            </a:r>
          </a:p>
        </p:txBody>
      </p:sp>
      <p:sp>
        <p:nvSpPr>
          <p:cNvPr id="63505" name="Rectangle 20"/>
          <p:cNvSpPr>
            <a:spLocks/>
          </p:cNvSpPr>
          <p:nvPr/>
        </p:nvSpPr>
        <p:spPr bwMode="auto">
          <a:xfrm>
            <a:off x="4660900" y="4508500"/>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Consider step up to next treatment level. </a:t>
            </a:r>
            <a:br>
              <a:rPr lang="en-US" altLang="en-US" sz="1100" dirty="0">
                <a:solidFill>
                  <a:srgbClr val="134679"/>
                </a:solidFill>
              </a:rPr>
            </a:br>
            <a:r>
              <a:rPr lang="en-US" altLang="en-US" sz="1100" dirty="0">
                <a:solidFill>
                  <a:srgbClr val="134679"/>
                </a:solidFill>
              </a:rPr>
              <a:t>Use shared decision-making, and balance potential benefits and risks.</a:t>
            </a:r>
          </a:p>
        </p:txBody>
      </p:sp>
      <p:sp>
        <p:nvSpPr>
          <p:cNvPr id="18"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1640700118"/>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3" descr="BOX 2-4 level 5.jpg"/>
          <p:cNvPicPr>
            <a:picLocks noChangeAspect="1"/>
          </p:cNvPicPr>
          <p:nvPr/>
        </p:nvPicPr>
        <p:blipFill>
          <a:blip r:embed="rId2" cstate="print">
            <a:extLst>
              <a:ext uri="{28A0092B-C50C-407E-A947-70E740481C1C}">
                <a14:useLocalDpi xmlns:a14="http://schemas.microsoft.com/office/drawing/2010/main" val="0"/>
              </a:ext>
            </a:extLst>
          </a:blip>
          <a:srcRect l="-2888" t="4897" r="2888" b="-4897"/>
          <a:stretch>
            <a:fillRect/>
          </a:stretch>
        </p:blipFill>
        <p:spPr bwMode="auto">
          <a:xfrm>
            <a:off x="1476375" y="1187450"/>
            <a:ext cx="6227763"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dirty="0"/>
          </a:p>
        </p:txBody>
      </p:sp>
      <p:pic>
        <p:nvPicPr>
          <p:cNvPr id="6451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8"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dirty="0">
                <a:solidFill>
                  <a:srgbClr val="FFFFFF"/>
                </a:solidFill>
                <a:latin typeface="Arial Italic" charset="0"/>
                <a:sym typeface="Arial Italic" charset="0"/>
              </a:rPr>
              <a:t>GINA </a:t>
            </a:r>
            <a:r>
              <a:rPr lang="en-US" altLang="en-US" sz="1200" i="1" dirty="0"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(5/5)</a:t>
            </a:r>
            <a:endParaRPr lang="en-US" altLang="en-US" sz="1200" i="1" dirty="0">
              <a:solidFill>
                <a:srgbClr val="FFFFFF"/>
              </a:solidFill>
              <a:latin typeface="Arial Italic" charset="0"/>
              <a:sym typeface="Arial Italic" charset="0"/>
            </a:endParaRPr>
          </a:p>
        </p:txBody>
      </p:sp>
      <p:sp>
        <p:nvSpPr>
          <p:cNvPr id="64520"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dirty="0" smtClean="0">
                <a:ea typeface="ヒラギノ角ゴ ProN W3" charset="-128"/>
              </a:rPr>
              <a:t>How to distinguish between uncontrolled </a:t>
            </a:r>
            <a:br>
              <a:rPr lang="en-US" altLang="en-US" dirty="0" smtClean="0">
                <a:ea typeface="ヒラギノ角ゴ ProN W3" charset="-128"/>
              </a:rPr>
            </a:br>
            <a:r>
              <a:rPr lang="en-US" altLang="en-US" dirty="0" smtClean="0">
                <a:ea typeface="ヒラギノ角ゴ ProN W3" charset="-128"/>
              </a:rPr>
              <a:t>and severe asthma</a:t>
            </a:r>
          </a:p>
        </p:txBody>
      </p:sp>
      <p:sp>
        <p:nvSpPr>
          <p:cNvPr id="64521"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Watch patient using their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inhaler. Discuss adherence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and barriers to use</a:t>
            </a:r>
          </a:p>
        </p:txBody>
      </p:sp>
      <p:sp>
        <p:nvSpPr>
          <p:cNvPr id="64522" name="Rectangle 13"/>
          <p:cNvSpPr>
            <a:spLocks/>
          </p:cNvSpPr>
          <p:nvPr/>
        </p:nvSpPr>
        <p:spPr bwMode="auto">
          <a:xfrm>
            <a:off x="1908175" y="2349500"/>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Confirm the diagnosis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of asthma</a:t>
            </a:r>
          </a:p>
        </p:txBody>
      </p:sp>
      <p:sp>
        <p:nvSpPr>
          <p:cNvPr id="64523" name="Rectangle 14"/>
          <p:cNvSpPr>
            <a:spLocks/>
          </p:cNvSpPr>
          <p:nvPr/>
        </p:nvSpPr>
        <p:spPr bwMode="auto">
          <a:xfrm>
            <a:off x="1908175" y="3429000"/>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Remove potential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risk factors. Assess and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manage comorbidities</a:t>
            </a:r>
          </a:p>
        </p:txBody>
      </p:sp>
      <p:sp>
        <p:nvSpPr>
          <p:cNvPr id="64524" name="Rectangle 15"/>
          <p:cNvSpPr>
            <a:spLocks/>
          </p:cNvSpPr>
          <p:nvPr/>
        </p:nvSpPr>
        <p:spPr bwMode="auto">
          <a:xfrm>
            <a:off x="1908175" y="4581525"/>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Consider treatment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step-up</a:t>
            </a:r>
          </a:p>
        </p:txBody>
      </p:sp>
      <p:sp>
        <p:nvSpPr>
          <p:cNvPr id="64525"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dirty="0">
                <a:solidFill>
                  <a:srgbClr val="FFFFFF"/>
                </a:solidFill>
                <a:latin typeface="Arial Bold" charset="0"/>
                <a:sym typeface="Arial Bold" charset="0"/>
              </a:rPr>
              <a:t>Refer to a specialist or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severe asthma clinic</a:t>
            </a:r>
          </a:p>
        </p:txBody>
      </p:sp>
      <p:sp>
        <p:nvSpPr>
          <p:cNvPr id="64526"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Compare inhaler technique with a device-specific checklist, and correct errors; </a:t>
            </a:r>
            <a:br>
              <a:rPr lang="en-US" altLang="en-US" sz="1100" dirty="0">
                <a:solidFill>
                  <a:srgbClr val="134679"/>
                </a:solidFill>
              </a:rPr>
            </a:br>
            <a:r>
              <a:rPr lang="en-US" altLang="en-US" sz="1100" dirty="0">
                <a:solidFill>
                  <a:srgbClr val="134679"/>
                </a:solidFill>
              </a:rPr>
              <a:t>recheck frequently. Have an empathic discussion about barriers to adherence.</a:t>
            </a:r>
          </a:p>
        </p:txBody>
      </p:sp>
      <p:sp>
        <p:nvSpPr>
          <p:cNvPr id="64527" name="Rectangle 18"/>
          <p:cNvSpPr>
            <a:spLocks/>
          </p:cNvSpPr>
          <p:nvPr/>
        </p:nvSpPr>
        <p:spPr bwMode="auto">
          <a:xfrm>
            <a:off x="4673600" y="2276475"/>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If lung function normal during symptoms, consider halving ICS dose and repeating </a:t>
            </a:r>
            <a:br>
              <a:rPr lang="en-US" altLang="en-US" sz="1100" dirty="0">
                <a:solidFill>
                  <a:srgbClr val="134679"/>
                </a:solidFill>
              </a:rPr>
            </a:br>
            <a:r>
              <a:rPr lang="en-US" altLang="en-US" sz="1100" dirty="0">
                <a:solidFill>
                  <a:srgbClr val="134679"/>
                </a:solidFill>
              </a:rPr>
              <a:t>lung function after 2–3 weeks.</a:t>
            </a:r>
          </a:p>
        </p:txBody>
      </p:sp>
      <p:sp>
        <p:nvSpPr>
          <p:cNvPr id="64528" name="Rectangle 19"/>
          <p:cNvSpPr>
            <a:spLocks/>
          </p:cNvSpPr>
          <p:nvPr/>
        </p:nvSpPr>
        <p:spPr bwMode="auto">
          <a:xfrm>
            <a:off x="4660900" y="34671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Check for risk factors or inducers such as smoking, beta-blockers,  NSAIDs, allergen exposure. Check for comorbidities such as rhinitis, obesity, GERD, depression/anxiety.</a:t>
            </a:r>
          </a:p>
        </p:txBody>
      </p:sp>
      <p:sp>
        <p:nvSpPr>
          <p:cNvPr id="64529" name="Rectangle 20"/>
          <p:cNvSpPr>
            <a:spLocks/>
          </p:cNvSpPr>
          <p:nvPr/>
        </p:nvSpPr>
        <p:spPr bwMode="auto">
          <a:xfrm>
            <a:off x="4660900" y="4508500"/>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Consider step up to next treatment level. </a:t>
            </a:r>
            <a:br>
              <a:rPr lang="en-US" altLang="en-US" sz="1100" dirty="0">
                <a:solidFill>
                  <a:srgbClr val="134679"/>
                </a:solidFill>
              </a:rPr>
            </a:br>
            <a:r>
              <a:rPr lang="en-US" altLang="en-US" sz="1100" dirty="0">
                <a:solidFill>
                  <a:srgbClr val="134679"/>
                </a:solidFill>
              </a:rPr>
              <a:t>Use shared decision-making, and balance potential benefits and risks.</a:t>
            </a:r>
          </a:p>
        </p:txBody>
      </p:sp>
      <p:sp>
        <p:nvSpPr>
          <p:cNvPr id="64530" name="Rectangle 21"/>
          <p:cNvSpPr>
            <a:spLocks/>
          </p:cNvSpPr>
          <p:nvPr/>
        </p:nvSpPr>
        <p:spPr bwMode="auto">
          <a:xfrm>
            <a:off x="4673600" y="57023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If asthma still uncontrolled after 3–6 months </a:t>
            </a:r>
            <a:br>
              <a:rPr lang="en-US" altLang="en-US" sz="1100" dirty="0">
                <a:solidFill>
                  <a:srgbClr val="134679"/>
                </a:solidFill>
              </a:rPr>
            </a:br>
            <a:r>
              <a:rPr lang="en-US" altLang="en-US" sz="1100" dirty="0">
                <a:solidFill>
                  <a:srgbClr val="134679"/>
                </a:solidFill>
              </a:rPr>
              <a:t>on Step 4 treatment, refer for expert advice. Refer earlier if asthma symptoms severe, </a:t>
            </a:r>
            <a:br>
              <a:rPr lang="en-US" altLang="en-US" sz="1100" dirty="0">
                <a:solidFill>
                  <a:srgbClr val="134679"/>
                </a:solidFill>
              </a:rPr>
            </a:br>
            <a:r>
              <a:rPr lang="en-US" altLang="en-US" sz="1100" dirty="0">
                <a:solidFill>
                  <a:srgbClr val="134679"/>
                </a:solidFill>
              </a:rPr>
              <a:t>or doubts about diagnosis.</a:t>
            </a:r>
          </a:p>
        </p:txBody>
      </p:sp>
      <p:sp>
        <p:nvSpPr>
          <p:cNvPr id="19"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886291834"/>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Treating asthma to control symptoms and minimize risk</a:t>
            </a:r>
            <a:endParaRPr lang="en-AU" dirty="0"/>
          </a:p>
        </p:txBody>
      </p:sp>
    </p:spTree>
    <p:extLst>
      <p:ext uri="{BB962C8B-B14F-4D97-AF65-F5344CB8AC3E}">
        <p14:creationId xmlns:p14="http://schemas.microsoft.com/office/powerpoint/2010/main" val="4676038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The long-term goals of asthma management are</a:t>
            </a:r>
          </a:p>
          <a:p>
            <a:pPr marL="857250" lvl="1" indent="-457200">
              <a:buFont typeface="+mj-lt"/>
              <a:buAutoNum type="arabicPeriod"/>
            </a:pPr>
            <a:r>
              <a:rPr lang="en-AU" b="1" dirty="0" smtClean="0"/>
              <a:t>Symptom control</a:t>
            </a:r>
            <a:r>
              <a:rPr lang="en-AU" dirty="0" smtClean="0"/>
              <a:t>: to achieve good control of symptoms and maintain normal activity levels</a:t>
            </a:r>
          </a:p>
          <a:p>
            <a:pPr marL="857250" lvl="1" indent="-457200">
              <a:buFont typeface="+mj-lt"/>
              <a:buAutoNum type="arabicPeriod"/>
            </a:pPr>
            <a:r>
              <a:rPr lang="en-AU" b="1" dirty="0" smtClean="0"/>
              <a:t>Risk reduction</a:t>
            </a:r>
            <a:r>
              <a:rPr lang="en-AU" dirty="0" smtClean="0"/>
              <a:t>: to minimize future risk of exacerbations, fixed airflow limitation and medication side-effects</a:t>
            </a:r>
          </a:p>
          <a:p>
            <a:r>
              <a:rPr lang="en-AU" dirty="0" smtClean="0"/>
              <a:t>Achieving these goals requires a partnership between patient and their health care providers</a:t>
            </a:r>
          </a:p>
          <a:p>
            <a:pPr lvl="1"/>
            <a:r>
              <a:rPr lang="en-AU" dirty="0" smtClean="0"/>
              <a:t>Ask the patient about their own goals regarding their asthma</a:t>
            </a:r>
          </a:p>
          <a:p>
            <a:pPr lvl="1"/>
            <a:r>
              <a:rPr lang="en-AU" dirty="0" smtClean="0"/>
              <a:t>Good </a:t>
            </a:r>
            <a:r>
              <a:rPr lang="en-AU" dirty="0"/>
              <a:t>communication strategies are </a:t>
            </a:r>
            <a:r>
              <a:rPr lang="en-AU" dirty="0" smtClean="0"/>
              <a:t>essential</a:t>
            </a:r>
          </a:p>
          <a:p>
            <a:pPr lvl="1"/>
            <a:r>
              <a:rPr lang="en-AU" dirty="0" smtClean="0"/>
              <a:t>Consider </a:t>
            </a:r>
            <a:r>
              <a:rPr lang="en-AU" dirty="0"/>
              <a:t>the health care system, medication availability, cultural and personal preferences and health literacy</a:t>
            </a:r>
            <a:endParaRPr lang="en-AU" dirty="0" smtClean="0"/>
          </a:p>
          <a:p>
            <a:pPr lvl="1"/>
            <a:endParaRPr lang="en-AU" dirty="0"/>
          </a:p>
        </p:txBody>
      </p:sp>
      <p:sp>
        <p:nvSpPr>
          <p:cNvPr id="2" name="Title 1"/>
          <p:cNvSpPr>
            <a:spLocks noGrp="1"/>
          </p:cNvSpPr>
          <p:nvPr>
            <p:ph type="title"/>
          </p:nvPr>
        </p:nvSpPr>
        <p:spPr/>
        <p:txBody>
          <a:bodyPr/>
          <a:lstStyle/>
          <a:p>
            <a:r>
              <a:rPr lang="en-AU" dirty="0" smtClean="0"/>
              <a:t>Goals of asthma management</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dirty="0"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31614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Improve communication skills</a:t>
            </a:r>
          </a:p>
          <a:p>
            <a:pPr lvl="1"/>
            <a:r>
              <a:rPr lang="en-US" dirty="0" smtClean="0"/>
              <a:t>Friendly manner</a:t>
            </a:r>
          </a:p>
          <a:p>
            <a:pPr lvl="1"/>
            <a:r>
              <a:rPr lang="en-US" dirty="0" smtClean="0"/>
              <a:t>Allow the patient to express their goals, beliefs and concerns</a:t>
            </a:r>
          </a:p>
          <a:p>
            <a:pPr lvl="1"/>
            <a:r>
              <a:rPr lang="en-US" dirty="0" smtClean="0"/>
              <a:t>Empathy and reassurance </a:t>
            </a:r>
          </a:p>
          <a:p>
            <a:pPr lvl="1"/>
            <a:r>
              <a:rPr lang="en-US" dirty="0" smtClean="0"/>
              <a:t>Encouragement and praise</a:t>
            </a:r>
          </a:p>
          <a:p>
            <a:pPr lvl="1"/>
            <a:r>
              <a:rPr lang="en-US" dirty="0" smtClean="0"/>
              <a:t>Provide appropriate (personalized) information</a:t>
            </a:r>
          </a:p>
          <a:p>
            <a:pPr lvl="1"/>
            <a:r>
              <a:rPr lang="en-US" dirty="0" smtClean="0"/>
              <a:t>Feedback and review</a:t>
            </a:r>
          </a:p>
          <a:p>
            <a:r>
              <a:rPr lang="en-AU" dirty="0" smtClean="0"/>
              <a:t>Benefits include:</a:t>
            </a:r>
          </a:p>
          <a:p>
            <a:pPr lvl="1"/>
            <a:r>
              <a:rPr lang="en-AU" dirty="0" smtClean="0"/>
              <a:t>Increased patient satisfaction</a:t>
            </a:r>
          </a:p>
          <a:p>
            <a:pPr lvl="1"/>
            <a:r>
              <a:rPr lang="en-AU" dirty="0" smtClean="0"/>
              <a:t>Better health outcomes</a:t>
            </a:r>
          </a:p>
          <a:p>
            <a:pPr lvl="1"/>
            <a:r>
              <a:rPr lang="en-AU" dirty="0" smtClean="0"/>
              <a:t>Reduced use of health care resources</a:t>
            </a:r>
          </a:p>
        </p:txBody>
      </p:sp>
      <p:sp>
        <p:nvSpPr>
          <p:cNvPr id="2" name="Title 1"/>
          <p:cNvSpPr>
            <a:spLocks noGrp="1"/>
          </p:cNvSpPr>
          <p:nvPr>
            <p:ph type="title"/>
          </p:nvPr>
        </p:nvSpPr>
        <p:spPr/>
        <p:txBody>
          <a:bodyPr/>
          <a:lstStyle/>
          <a:p>
            <a:r>
              <a:rPr lang="en-AU" dirty="0" smtClean="0"/>
              <a:t>Key strategies to facilitate good communication </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dirty="0" smtClean="0">
                <a:solidFill>
                  <a:schemeClr val="bg1"/>
                </a:solidFill>
              </a:rPr>
              <a:t>GINA 2018, Box 3-1</a:t>
            </a:r>
            <a:endParaRPr lang="en-AU" sz="1200" i="1" dirty="0">
              <a:solidFill>
                <a:schemeClr val="bg1"/>
              </a:solidFill>
            </a:endParaRPr>
          </a:p>
        </p:txBody>
      </p:sp>
    </p:spTree>
    <p:extLst>
      <p:ext uri="{BB962C8B-B14F-4D97-AF65-F5344CB8AC3E}">
        <p14:creationId xmlns:p14="http://schemas.microsoft.com/office/powerpoint/2010/main" val="136907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Health literacy affects health outcomes, including in asthma</a:t>
            </a:r>
          </a:p>
          <a:p>
            <a:pPr lvl="1"/>
            <a:r>
              <a:rPr lang="en-AU" dirty="0" smtClean="0"/>
              <a:t>‘The degree to which individuals have the capacity to obtain, process and understand basic health information and services to make appropriate health decisions’ </a:t>
            </a:r>
            <a:r>
              <a:rPr lang="en-AU" sz="1800" i="1" dirty="0" smtClean="0"/>
              <a:t>(Rosas-Salazar, JACI 2012)</a:t>
            </a:r>
          </a:p>
          <a:p>
            <a:r>
              <a:rPr lang="en-AU" dirty="0" smtClean="0"/>
              <a:t>Strategies for reducing the impact of impaired health literacy</a:t>
            </a:r>
          </a:p>
          <a:p>
            <a:pPr lvl="1"/>
            <a:r>
              <a:rPr lang="en-AU" dirty="0" smtClean="0"/>
              <a:t>Prioritize information (most important to least important)</a:t>
            </a:r>
          </a:p>
          <a:p>
            <a:pPr lvl="1"/>
            <a:r>
              <a:rPr lang="en-AU" dirty="0" smtClean="0"/>
              <a:t>Speak slowly, avoid medical language, simplify numeric concepts</a:t>
            </a:r>
          </a:p>
          <a:p>
            <a:pPr lvl="1"/>
            <a:r>
              <a:rPr lang="en-AU" dirty="0" smtClean="0"/>
              <a:t>Use anecdotes, drawings, pictures, tables and graphs</a:t>
            </a:r>
          </a:p>
          <a:p>
            <a:pPr lvl="1"/>
            <a:r>
              <a:rPr lang="en-AU" dirty="0" smtClean="0"/>
              <a:t>Use the ‘teach-back’ method – ask patients to repeat instructions</a:t>
            </a:r>
          </a:p>
          <a:p>
            <a:pPr lvl="1"/>
            <a:r>
              <a:rPr lang="en-AU" dirty="0" smtClean="0"/>
              <a:t>Ask a second person to repeat the main messages</a:t>
            </a:r>
          </a:p>
          <a:p>
            <a:pPr lvl="1"/>
            <a:r>
              <a:rPr lang="en-AU" dirty="0" smtClean="0"/>
              <a:t>Pay attention to non-verbal communication</a:t>
            </a:r>
            <a:endParaRPr lang="en-AU" dirty="0"/>
          </a:p>
        </p:txBody>
      </p:sp>
      <p:sp>
        <p:nvSpPr>
          <p:cNvPr id="2" name="Title 1"/>
          <p:cNvSpPr>
            <a:spLocks noGrp="1"/>
          </p:cNvSpPr>
          <p:nvPr>
            <p:ph type="title"/>
          </p:nvPr>
        </p:nvSpPr>
        <p:spPr/>
        <p:txBody>
          <a:bodyPr/>
          <a:lstStyle/>
          <a:p>
            <a:r>
              <a:rPr lang="en-AU" dirty="0" smtClean="0"/>
              <a:t>Reducing the impact of impaired health literacy</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dirty="0" smtClean="0">
                <a:solidFill>
                  <a:schemeClr val="bg1"/>
                </a:solidFill>
              </a:rPr>
              <a:t>GINA 2018, Box 3-1</a:t>
            </a:r>
            <a:endParaRPr lang="en-AU" sz="1200" i="1" dirty="0">
              <a:solidFill>
                <a:schemeClr val="bg1"/>
              </a:solidFill>
            </a:endParaRPr>
          </a:p>
        </p:txBody>
      </p:sp>
    </p:spTree>
    <p:extLst>
      <p:ext uri="{BB962C8B-B14F-4D97-AF65-F5344CB8AC3E}">
        <p14:creationId xmlns:p14="http://schemas.microsoft.com/office/powerpoint/2010/main" val="20985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SLIDE 4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9663" y="1714500"/>
            <a:ext cx="2500312"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bwMode="auto">
          <a:xfrm>
            <a:off x="449263" y="1192213"/>
            <a:ext cx="5748337"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dirty="0" smtClean="0">
                <a:ea typeface="ＭＳ Ｐゴシック" pitchFamily="34" charset="-128"/>
              </a:rPr>
              <a:t>Establish a patient-doctor partnership</a:t>
            </a:r>
          </a:p>
          <a:p>
            <a:pPr eaLnBrk="1" hangingPunct="1"/>
            <a:r>
              <a:rPr lang="en-AU" altLang="en-US" dirty="0" smtClean="0">
                <a:ea typeface="ＭＳ Ｐゴシック" pitchFamily="34" charset="-128"/>
              </a:rPr>
              <a:t>Manage asthma in a continuous cycle:</a:t>
            </a:r>
          </a:p>
          <a:p>
            <a:pPr lvl="1" eaLnBrk="1" hangingPunct="1"/>
            <a:r>
              <a:rPr lang="en-AU" altLang="en-US" b="1" smtClean="0">
                <a:ea typeface="ＭＳ Ｐゴシック" pitchFamily="34" charset="-128"/>
              </a:rPr>
              <a:t>Assess </a:t>
            </a:r>
            <a:r>
              <a:rPr lang="en-AU" altLang="en-US" smtClean="0">
                <a:ea typeface="ＭＳ Ｐゴシック" pitchFamily="34" charset="-128"/>
              </a:rPr>
              <a:t>symptom control + risk factors</a:t>
            </a:r>
            <a:endParaRPr lang="en-AU" altLang="en-US" b="1" dirty="0" smtClean="0">
              <a:ea typeface="ＭＳ Ｐゴシック" pitchFamily="34" charset="-128"/>
            </a:endParaRPr>
          </a:p>
          <a:p>
            <a:pPr lvl="1" eaLnBrk="1" hangingPunct="1"/>
            <a:r>
              <a:rPr lang="en-AU" altLang="en-US" b="1" dirty="0" smtClean="0">
                <a:ea typeface="ＭＳ Ｐゴシック" pitchFamily="34" charset="-128"/>
              </a:rPr>
              <a:t>Adjust</a:t>
            </a:r>
            <a:r>
              <a:rPr lang="en-AU" altLang="en-US" dirty="0" smtClean="0">
                <a:ea typeface="ＭＳ Ｐゴシック" pitchFamily="34" charset="-128"/>
              </a:rPr>
              <a:t> treatment (pharmacological and </a:t>
            </a:r>
            <a:br>
              <a:rPr lang="en-AU" altLang="en-US" dirty="0" smtClean="0">
                <a:ea typeface="ＭＳ Ｐゴシック" pitchFamily="34" charset="-128"/>
              </a:rPr>
            </a:br>
            <a:r>
              <a:rPr lang="en-AU" altLang="en-US" dirty="0" smtClean="0">
                <a:ea typeface="ＭＳ Ｐゴシック" pitchFamily="34" charset="-128"/>
              </a:rPr>
              <a:t>non-pharmacological)</a:t>
            </a:r>
          </a:p>
          <a:p>
            <a:pPr lvl="1" eaLnBrk="1" hangingPunct="1"/>
            <a:r>
              <a:rPr lang="en-AU" altLang="en-US" b="1" dirty="0" smtClean="0">
                <a:ea typeface="ＭＳ Ｐゴシック" pitchFamily="34" charset="-128"/>
              </a:rPr>
              <a:t>Review</a:t>
            </a:r>
            <a:r>
              <a:rPr lang="en-AU" altLang="en-US" dirty="0" smtClean="0">
                <a:ea typeface="ＭＳ Ｐゴシック" pitchFamily="34" charset="-128"/>
              </a:rPr>
              <a:t> the response</a:t>
            </a:r>
          </a:p>
          <a:p>
            <a:pPr eaLnBrk="1" hangingPunct="1"/>
            <a:r>
              <a:rPr lang="en-AU" altLang="en-US" dirty="0" smtClean="0">
                <a:ea typeface="ＭＳ Ｐゴシック" pitchFamily="34" charset="-128"/>
              </a:rPr>
              <a:t>Teach and reinforce essential skills</a:t>
            </a:r>
          </a:p>
          <a:p>
            <a:pPr lvl="1" eaLnBrk="1" hangingPunct="1"/>
            <a:r>
              <a:rPr lang="en-AU" altLang="en-US" dirty="0" smtClean="0">
                <a:ea typeface="ＭＳ Ｐゴシック" pitchFamily="34" charset="-128"/>
              </a:rPr>
              <a:t>Inhaler skills</a:t>
            </a:r>
          </a:p>
          <a:p>
            <a:pPr lvl="1" eaLnBrk="1" hangingPunct="1"/>
            <a:r>
              <a:rPr lang="en-AU" altLang="en-US" dirty="0" smtClean="0">
                <a:ea typeface="ＭＳ Ｐゴシック" pitchFamily="34" charset="-128"/>
              </a:rPr>
              <a:t>Adherence</a:t>
            </a:r>
          </a:p>
          <a:p>
            <a:pPr lvl="1" eaLnBrk="1" hangingPunct="1"/>
            <a:r>
              <a:rPr lang="en-AU" altLang="en-US" dirty="0" smtClean="0">
                <a:ea typeface="ＭＳ Ｐゴシック" pitchFamily="34" charset="-128"/>
              </a:rPr>
              <a:t>Guided self-management education</a:t>
            </a:r>
          </a:p>
          <a:p>
            <a:pPr lvl="2" eaLnBrk="1" hangingPunct="1"/>
            <a:r>
              <a:rPr lang="en-AU" altLang="en-US" dirty="0" smtClean="0">
                <a:ea typeface="ＭＳ Ｐゴシック" pitchFamily="34" charset="-128"/>
              </a:rPr>
              <a:t>Written asthma action plan</a:t>
            </a:r>
          </a:p>
          <a:p>
            <a:pPr lvl="2" eaLnBrk="1" hangingPunct="1"/>
            <a:r>
              <a:rPr lang="en-AU" altLang="en-US" dirty="0" smtClean="0">
                <a:ea typeface="ＭＳ Ｐゴシック" pitchFamily="34" charset="-128"/>
              </a:rPr>
              <a:t>Self-monitoring</a:t>
            </a:r>
          </a:p>
          <a:p>
            <a:pPr lvl="2" eaLnBrk="1" hangingPunct="1"/>
            <a:r>
              <a:rPr lang="en-AU" altLang="en-US" dirty="0" smtClean="0">
                <a:ea typeface="ＭＳ Ｐゴシック" pitchFamily="34" charset="-128"/>
              </a:rPr>
              <a:t>Regular medical review</a:t>
            </a:r>
          </a:p>
        </p:txBody>
      </p:sp>
      <p:sp>
        <p:nvSpPr>
          <p:cNvPr id="69635"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dirty="0" smtClean="0">
                <a:ea typeface="ＭＳ Ｐゴシック" pitchFamily="34" charset="-128"/>
              </a:rPr>
              <a:t>Treating to control symptoms and minimize risk</a:t>
            </a:r>
          </a:p>
        </p:txBody>
      </p:sp>
      <p:sp>
        <p:nvSpPr>
          <p:cNvPr id="69636"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dirty="0">
                <a:solidFill>
                  <a:schemeClr val="bg1"/>
                </a:solidFill>
              </a:rPr>
              <a:t>GINA </a:t>
            </a:r>
            <a:r>
              <a:rPr lang="en-AU" altLang="en-US" sz="1200" i="1" dirty="0" smtClean="0">
                <a:solidFill>
                  <a:schemeClr val="bg1"/>
                </a:solidFill>
              </a:rPr>
              <a:t>2018</a:t>
            </a:r>
            <a:endParaRPr lang="en-AU" altLang="en-US" sz="1200" i="1" dirty="0">
              <a:solidFill>
                <a:schemeClr val="bg1"/>
              </a:solidFill>
            </a:endParaRPr>
          </a:p>
        </p:txBody>
      </p:sp>
      <p:sp>
        <p:nvSpPr>
          <p:cNvPr id="9" name="Rectangle 8"/>
          <p:cNvSpPr/>
          <p:nvPr/>
        </p:nvSpPr>
        <p:spPr>
          <a:xfrm rot="18616622">
            <a:off x="6464226" y="2243600"/>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kern="1100" dirty="0">
                <a:ln w="12700">
                  <a:noFill/>
                  <a:prstDash val="solid"/>
                </a:ln>
                <a:solidFill>
                  <a:schemeClr val="bg1"/>
                </a:solidFill>
                <a:cs typeface="Arial"/>
              </a:rPr>
              <a:t>REVIEW RESPONSE</a:t>
            </a:r>
          </a:p>
        </p:txBody>
      </p:sp>
      <p:sp>
        <p:nvSpPr>
          <p:cNvPr id="10" name="Rectangle 9"/>
          <p:cNvSpPr/>
          <p:nvPr/>
        </p:nvSpPr>
        <p:spPr>
          <a:xfrm rot="3533141">
            <a:off x="6640168" y="2221503"/>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smtClean="0">
                <a:ln w="12700">
                  <a:noFill/>
                  <a:prstDash val="solid"/>
                </a:ln>
                <a:solidFill>
                  <a:schemeClr val="bg1"/>
                </a:solidFill>
                <a:cs typeface="Arial"/>
              </a:rPr>
              <a:t>ASSESS</a:t>
            </a:r>
            <a:endParaRPr lang="en-AU" sz="1150" b="1" dirty="0">
              <a:ln w="12700">
                <a:noFill/>
                <a:prstDash val="solid"/>
              </a:ln>
              <a:solidFill>
                <a:schemeClr val="bg1"/>
              </a:solidFill>
              <a:cs typeface="Arial"/>
            </a:endParaRPr>
          </a:p>
        </p:txBody>
      </p:sp>
      <p:sp>
        <p:nvSpPr>
          <p:cNvPr id="11" name="Rectangle 10"/>
          <p:cNvSpPr/>
          <p:nvPr/>
        </p:nvSpPr>
        <p:spPr>
          <a:xfrm rot="21356104">
            <a:off x="6639982" y="2702652"/>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1150" b="1" kern="1100" dirty="0">
                <a:ln w="12700">
                  <a:noFill/>
                  <a:prstDash val="solid"/>
                </a:ln>
                <a:solidFill>
                  <a:schemeClr val="bg1"/>
                </a:solidFill>
                <a:latin typeface="Arial"/>
                <a:ea typeface="ＭＳ Ｐゴシック" charset="0"/>
                <a:cs typeface="Arial"/>
              </a:rPr>
              <a:t>ADJUST TREATMENT</a:t>
            </a:r>
            <a:endParaRPr lang="en-US" sz="1150" b="1" kern="1100" dirty="0">
              <a:ln w="12700">
                <a:noFill/>
                <a:prstDash val="solid"/>
              </a:ln>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42236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SLIDE 45_4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341438"/>
            <a:ext cx="8135938"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5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0"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dirty="0" smtClean="0">
                <a:ea typeface="ヒラギノ角ゴ ProN W3" charset="-128"/>
              </a:rPr>
              <a:t>The control-based  asthma management cycle</a:t>
            </a:r>
          </a:p>
        </p:txBody>
      </p:sp>
      <p:sp>
        <p:nvSpPr>
          <p:cNvPr id="70661" name="Rectangle 7"/>
          <p:cNvSpPr>
            <a:spLocks/>
          </p:cNvSpPr>
          <p:nvPr/>
        </p:nvSpPr>
        <p:spPr bwMode="auto">
          <a:xfrm>
            <a:off x="1778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dirty="0">
                <a:solidFill>
                  <a:srgbClr val="FFFFFF"/>
                </a:solidFill>
                <a:latin typeface="Arial Italic" charset="0"/>
                <a:sym typeface="Arial Italic" charset="0"/>
              </a:rPr>
              <a:t>GINA </a:t>
            </a:r>
            <a:r>
              <a:rPr lang="en-US" altLang="en-US" sz="1200" i="1" dirty="0"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3-2</a:t>
            </a:r>
          </a:p>
        </p:txBody>
      </p:sp>
      <p:sp>
        <p:nvSpPr>
          <p:cNvPr id="70663" name="Rectangle 13"/>
          <p:cNvSpPr>
            <a:spLocks/>
          </p:cNvSpPr>
          <p:nvPr/>
        </p:nvSpPr>
        <p:spPr bwMode="auto">
          <a:xfrm>
            <a:off x="5359400" y="1511300"/>
            <a:ext cx="2824163"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dirty="0"/>
              <a:t>Diagnosis</a:t>
            </a:r>
          </a:p>
          <a:p>
            <a:pPr eaLnBrk="1" hangingPunct="1">
              <a:spcBef>
                <a:spcPts val="425"/>
              </a:spcBef>
            </a:pPr>
            <a:r>
              <a:rPr lang="en-US" altLang="en-US" sz="1600" dirty="0"/>
              <a:t>Symptom control &amp; risk factors</a:t>
            </a:r>
            <a:br>
              <a:rPr lang="en-US" altLang="en-US" sz="1600" dirty="0"/>
            </a:br>
            <a:r>
              <a:rPr lang="en-US" altLang="en-US" sz="1600" dirty="0"/>
              <a:t>(including lung function)</a:t>
            </a:r>
          </a:p>
          <a:p>
            <a:pPr eaLnBrk="1" hangingPunct="1">
              <a:spcBef>
                <a:spcPts val="425"/>
              </a:spcBef>
            </a:pPr>
            <a:r>
              <a:rPr lang="en-US" altLang="en-US" sz="1600" dirty="0"/>
              <a:t>Inhaler technique &amp; adherence</a:t>
            </a:r>
          </a:p>
          <a:p>
            <a:pPr eaLnBrk="1" hangingPunct="1">
              <a:spcBef>
                <a:spcPts val="425"/>
              </a:spcBef>
            </a:pPr>
            <a:r>
              <a:rPr lang="en-US" altLang="en-US" sz="1600" dirty="0"/>
              <a:t>Patient preference</a:t>
            </a:r>
          </a:p>
        </p:txBody>
      </p:sp>
      <p:sp>
        <p:nvSpPr>
          <p:cNvPr id="70664" name="Rectangle 14"/>
          <p:cNvSpPr>
            <a:spLocks/>
          </p:cNvSpPr>
          <p:nvPr/>
        </p:nvSpPr>
        <p:spPr bwMode="auto">
          <a:xfrm>
            <a:off x="5359400" y="5173663"/>
            <a:ext cx="292576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dirty="0"/>
              <a:t>Asthma medications</a:t>
            </a:r>
          </a:p>
          <a:p>
            <a:pPr eaLnBrk="1" hangingPunct="1">
              <a:spcBef>
                <a:spcPts val="425"/>
              </a:spcBef>
            </a:pPr>
            <a:r>
              <a:rPr lang="en-US" altLang="en-US" sz="1600" dirty="0"/>
              <a:t>Non-pharmacological strategies</a:t>
            </a:r>
          </a:p>
          <a:p>
            <a:pPr eaLnBrk="1" hangingPunct="1">
              <a:spcBef>
                <a:spcPts val="425"/>
              </a:spcBef>
            </a:pPr>
            <a:r>
              <a:rPr lang="en-US" altLang="en-US" sz="1600" dirty="0"/>
              <a:t>Treat modifiable risk factors</a:t>
            </a:r>
          </a:p>
        </p:txBody>
      </p:sp>
      <p:sp>
        <p:nvSpPr>
          <p:cNvPr id="70665" name="Rectangle 15"/>
          <p:cNvSpPr>
            <a:spLocks/>
          </p:cNvSpPr>
          <p:nvPr/>
        </p:nvSpPr>
        <p:spPr bwMode="auto">
          <a:xfrm>
            <a:off x="546100" y="3284538"/>
            <a:ext cx="17414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dirty="0"/>
              <a:t>Symptoms</a:t>
            </a:r>
          </a:p>
          <a:p>
            <a:pPr eaLnBrk="1" hangingPunct="1">
              <a:spcBef>
                <a:spcPts val="425"/>
              </a:spcBef>
            </a:pPr>
            <a:r>
              <a:rPr lang="en-US" altLang="en-US" sz="1600" dirty="0"/>
              <a:t>Exacerbations</a:t>
            </a:r>
          </a:p>
          <a:p>
            <a:pPr eaLnBrk="1" hangingPunct="1">
              <a:spcBef>
                <a:spcPts val="425"/>
              </a:spcBef>
            </a:pPr>
            <a:r>
              <a:rPr lang="en-US" altLang="en-US" sz="1600" dirty="0"/>
              <a:t>Side-effects</a:t>
            </a:r>
          </a:p>
          <a:p>
            <a:pPr eaLnBrk="1" hangingPunct="1">
              <a:spcBef>
                <a:spcPts val="425"/>
              </a:spcBef>
            </a:pPr>
            <a:r>
              <a:rPr lang="en-US" altLang="en-US" sz="1600" dirty="0"/>
              <a:t>Patient satisfaction</a:t>
            </a:r>
          </a:p>
          <a:p>
            <a:pPr eaLnBrk="1" hangingPunct="1">
              <a:spcBef>
                <a:spcPts val="425"/>
              </a:spcBef>
            </a:pPr>
            <a:r>
              <a:rPr lang="en-US" altLang="en-US" sz="1600" dirty="0"/>
              <a:t>Lung function</a:t>
            </a:r>
          </a:p>
        </p:txBody>
      </p:sp>
      <p:sp>
        <p:nvSpPr>
          <p:cNvPr id="16" name="Rectangle 15"/>
          <p:cNvSpPr/>
          <p:nvPr/>
        </p:nvSpPr>
        <p:spPr>
          <a:xfrm rot="18616622">
            <a:off x="2688622" y="2803376"/>
            <a:ext cx="2402625"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650" b="1" dirty="0">
                <a:ln w="12700">
                  <a:noFill/>
                  <a:prstDash val="solid"/>
                </a:ln>
                <a:solidFill>
                  <a:schemeClr val="bg1"/>
                </a:solidFill>
                <a:cs typeface="Arial"/>
              </a:rPr>
              <a:t>REVIEW RESPONSE</a:t>
            </a:r>
          </a:p>
        </p:txBody>
      </p:sp>
      <p:sp>
        <p:nvSpPr>
          <p:cNvPr id="17" name="Rectangle 16"/>
          <p:cNvSpPr/>
          <p:nvPr/>
        </p:nvSpPr>
        <p:spPr>
          <a:xfrm rot="3706156">
            <a:off x="3018940" y="2784161"/>
            <a:ext cx="2256314"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650" b="1" dirty="0" smtClean="0">
                <a:ln w="12700">
                  <a:noFill/>
                  <a:prstDash val="solid"/>
                </a:ln>
                <a:solidFill>
                  <a:schemeClr val="bg1"/>
                </a:solidFill>
                <a:cs typeface="Arial"/>
              </a:rPr>
              <a:t>ASSESS</a:t>
            </a:r>
            <a:endParaRPr lang="en-AU" sz="1650" b="1" dirty="0">
              <a:ln w="12700">
                <a:noFill/>
                <a:prstDash val="solid"/>
              </a:ln>
              <a:solidFill>
                <a:schemeClr val="bg1"/>
              </a:solidFill>
              <a:cs typeface="Arial"/>
            </a:endParaRPr>
          </a:p>
        </p:txBody>
      </p:sp>
      <p:sp>
        <p:nvSpPr>
          <p:cNvPr id="18" name="Rectangle 17"/>
          <p:cNvSpPr/>
          <p:nvPr/>
        </p:nvSpPr>
        <p:spPr>
          <a:xfrm rot="21356104">
            <a:off x="2967871" y="3542599"/>
            <a:ext cx="2154960" cy="1753419"/>
          </a:xfrm>
          <a:prstGeom prst="rect">
            <a:avLst/>
          </a:prstGeom>
          <a:noFill/>
        </p:spPr>
        <p:txBody>
          <a:bodyPr spcFirstLastPara="1" wrap="none">
            <a:prstTxWarp prst="textArchDown">
              <a:avLst>
                <a:gd name="adj" fmla="val 16604063"/>
              </a:avLst>
            </a:prstTxWarp>
            <a:spAutoFit/>
          </a:bodyPr>
          <a:lstStyle/>
          <a:p>
            <a:pPr algn="ctr">
              <a:defRPr/>
            </a:pPr>
            <a:r>
              <a:rPr lang="en-AU" sz="1650" b="1" dirty="0">
                <a:ln w="12700">
                  <a:noFill/>
                  <a:prstDash val="solid"/>
                </a:ln>
                <a:solidFill>
                  <a:schemeClr val="bg1"/>
                </a:solidFill>
                <a:latin typeface="Arial"/>
                <a:ea typeface="ＭＳ Ｐゴシック" charset="0"/>
                <a:cs typeface="Arial"/>
              </a:rPr>
              <a:t>ADJUST TREATMENT</a:t>
            </a:r>
            <a:endParaRPr lang="en-US" sz="1650" b="1" dirty="0">
              <a:ln w="12700">
                <a:noFill/>
                <a:prstDash val="solid"/>
              </a:ln>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8482119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chemeClr val="tx1"/>
                </a:solidFill>
              </a:rPr>
              <a:t>Countries should enter their own data on burden of asthma</a:t>
            </a:r>
            <a:endParaRPr lang="en-AU" dirty="0">
              <a:solidFill>
                <a:schemeClr val="tx1"/>
              </a:solidFill>
            </a:endParaRPr>
          </a:p>
        </p:txBody>
      </p:sp>
      <p:sp>
        <p:nvSpPr>
          <p:cNvPr id="2" name="Title 1"/>
          <p:cNvSpPr>
            <a:spLocks noGrp="1"/>
          </p:cNvSpPr>
          <p:nvPr>
            <p:ph type="title"/>
          </p:nvPr>
        </p:nvSpPr>
        <p:spPr/>
        <p:txBody>
          <a:bodyPr/>
          <a:lstStyle/>
          <a:p>
            <a:r>
              <a:rPr lang="en-AU" dirty="0" smtClean="0"/>
              <a:t>Burden of asthma</a:t>
            </a:r>
            <a:endParaRPr lang="en-AU" dirty="0"/>
          </a:p>
        </p:txBody>
      </p:sp>
    </p:spTree>
    <p:extLst>
      <p:ext uri="{BB962C8B-B14F-4D97-AF65-F5344CB8AC3E}">
        <p14:creationId xmlns:p14="http://schemas.microsoft.com/office/powerpoint/2010/main" val="25727497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Choosing between controller </a:t>
            </a:r>
            <a:r>
              <a:rPr lang="en-AU" dirty="0" smtClean="0"/>
              <a:t>options – </a:t>
            </a:r>
            <a:br>
              <a:rPr lang="en-AU" dirty="0" smtClean="0"/>
            </a:br>
            <a:r>
              <a:rPr lang="en-AU" dirty="0" smtClean="0"/>
              <a:t>population-level decisions</a:t>
            </a:r>
            <a:endParaRPr lang="en-AU" dirty="0"/>
          </a:p>
        </p:txBody>
      </p:sp>
      <p:grpSp>
        <p:nvGrpSpPr>
          <p:cNvPr id="8" name="Group 7"/>
          <p:cNvGrpSpPr/>
          <p:nvPr/>
        </p:nvGrpSpPr>
        <p:grpSpPr>
          <a:xfrm>
            <a:off x="348337" y="1276348"/>
            <a:ext cx="8432806" cy="2844480"/>
            <a:chOff x="348337" y="1319212"/>
            <a:chExt cx="8432806" cy="2844480"/>
          </a:xfrm>
        </p:grpSpPr>
        <p:graphicFrame>
          <p:nvGraphicFramePr>
            <p:cNvPr id="3" name="Content Placeholder 3"/>
            <p:cNvGraphicFramePr>
              <a:graphicFrameLocks/>
            </p:cNvGraphicFramePr>
            <p:nvPr>
              <p:extLst>
                <p:ext uri="{D42A27DB-BD31-4B8C-83A1-F6EECF244321}">
                  <p14:modId xmlns:p14="http://schemas.microsoft.com/office/powerpoint/2010/main" val="2334487111"/>
                </p:ext>
              </p:extLst>
            </p:nvPr>
          </p:nvGraphicFramePr>
          <p:xfrm>
            <a:off x="348337" y="1319212"/>
            <a:ext cx="8432806" cy="2844480"/>
          </p:xfrm>
          <a:graphic>
            <a:graphicData uri="http://schemas.openxmlformats.org/drawingml/2006/table">
              <a:tbl>
                <a:tblPr firstRow="1" bandRow="1">
                  <a:tableStyleId>{7E9639D4-E3E2-4D34-9284-5A2195B3D0D7}</a:tableStyleId>
                </a:tblPr>
                <a:tblGrid>
                  <a:gridCol w="8432806"/>
                </a:tblGrid>
                <a:tr h="422337">
                  <a:tc>
                    <a:txBody>
                      <a:bodyPr/>
                      <a:lstStyle/>
                      <a:p>
                        <a:pPr marL="85725" indent="0" algn="l"/>
                        <a:r>
                          <a:rPr lang="en-US" sz="2200" b="0" dirty="0" smtClean="0">
                            <a:solidFill>
                              <a:srgbClr val="134679"/>
                            </a:solidFill>
                            <a:latin typeface="Arial" panose="020B0604020202020204" pitchFamily="34" charset="0"/>
                            <a:cs typeface="Arial" panose="020B0604020202020204" pitchFamily="34" charset="0"/>
                          </a:rPr>
                          <a:t>Choosing</a:t>
                        </a:r>
                        <a:r>
                          <a:rPr lang="en-US" sz="2200" b="0" baseline="0" dirty="0" smtClean="0">
                            <a:solidFill>
                              <a:srgbClr val="134679"/>
                            </a:solidFill>
                            <a:latin typeface="Arial" panose="020B0604020202020204" pitchFamily="34" charset="0"/>
                            <a:cs typeface="Arial" panose="020B0604020202020204" pitchFamily="34" charset="0"/>
                          </a:rPr>
                          <a:t> between treatment options at a p</a:t>
                        </a:r>
                        <a:r>
                          <a:rPr lang="en-US" sz="2200" b="0" dirty="0" smtClean="0">
                            <a:solidFill>
                              <a:srgbClr val="134679"/>
                            </a:solidFill>
                            <a:latin typeface="Arial" panose="020B0604020202020204" pitchFamily="34" charset="0"/>
                            <a:cs typeface="Arial" panose="020B0604020202020204" pitchFamily="34" charset="0"/>
                          </a:rPr>
                          <a:t>opulation level</a:t>
                        </a:r>
                      </a:p>
                      <a:p>
                        <a:pPr marL="85725" indent="0" algn="l">
                          <a:lnSpc>
                            <a:spcPct val="150000"/>
                          </a:lnSpc>
                        </a:pPr>
                        <a:r>
                          <a:rPr lang="en-AU" sz="1600" b="0" dirty="0" smtClean="0">
                            <a:solidFill>
                              <a:srgbClr val="134679"/>
                            </a:solidFill>
                            <a:latin typeface="Arial" panose="020B0604020202020204" pitchFamily="34" charset="0"/>
                            <a:cs typeface="Arial" panose="020B0604020202020204" pitchFamily="34" charset="0"/>
                          </a:rPr>
                          <a:t>e.g.</a:t>
                        </a:r>
                        <a:r>
                          <a:rPr lang="en-AU" sz="1600" b="0" baseline="0" dirty="0" smtClean="0">
                            <a:solidFill>
                              <a:srgbClr val="134679"/>
                            </a:solidFill>
                            <a:latin typeface="Arial" panose="020B0604020202020204" pitchFamily="34" charset="0"/>
                            <a:cs typeface="Arial" panose="020B0604020202020204" pitchFamily="34" charset="0"/>
                          </a:rPr>
                          <a:t> national formularies, health maintenance organisations, national guidelines</a:t>
                        </a:r>
                        <a:endParaRPr lang="en-US" sz="2200" b="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2052000">
                  <a:tc>
                    <a:txBody>
                      <a:bodyPr/>
                      <a:lstStyle/>
                      <a:p>
                        <a:pPr marL="85725" indent="0">
                          <a:lnSpc>
                            <a:spcPct val="100000"/>
                          </a:lnSpc>
                          <a:spcBef>
                            <a:spcPts val="600"/>
                          </a:spcBef>
                        </a:pPr>
                        <a:r>
                          <a:rPr lang="en-AU" sz="2200" b="0" dirty="0" smtClean="0">
                            <a:solidFill>
                              <a:srgbClr val="134679"/>
                            </a:solidFill>
                            <a:ea typeface="Times New Roman"/>
                            <a:cs typeface="Arial" pitchFamily="34" charset="0"/>
                          </a:rPr>
                          <a:t>The ‘preferred treatment’ at each step is based on</a:t>
                        </a:r>
                        <a:r>
                          <a:rPr lang="en-AU" sz="2200" dirty="0" smtClean="0">
                            <a:solidFill>
                              <a:srgbClr val="134679"/>
                            </a:solidFill>
                            <a:ea typeface="Times New Roman"/>
                            <a:cs typeface="Arial" pitchFamily="34" charset="0"/>
                          </a:rPr>
                          <a:t>: </a:t>
                        </a:r>
                      </a:p>
                      <a:p>
                        <a:pPr marL="628650" indent="-342900">
                          <a:lnSpc>
                            <a:spcPct val="100000"/>
                          </a:lnSpc>
                          <a:spcBef>
                            <a:spcPts val="600"/>
                          </a:spcBef>
                          <a:buClr>
                            <a:srgbClr val="F79646"/>
                          </a:buClr>
                          <a:buFont typeface="Wingdings" panose="05000000000000000000" pitchFamily="2" charset="2"/>
                          <a:buChar char="§"/>
                        </a:pPr>
                        <a:r>
                          <a:rPr lang="en-AU" sz="2000" dirty="0" smtClean="0">
                            <a:solidFill>
                              <a:srgbClr val="134679"/>
                            </a:solidFill>
                            <a:cs typeface="Arial" pitchFamily="34" charset="0"/>
                          </a:rPr>
                          <a:t>Efficacy </a:t>
                        </a:r>
                      </a:p>
                      <a:p>
                        <a:pPr marL="628650" indent="-342900">
                          <a:lnSpc>
                            <a:spcPct val="100000"/>
                          </a:lnSpc>
                          <a:spcBef>
                            <a:spcPts val="600"/>
                          </a:spcBef>
                          <a:buClr>
                            <a:srgbClr val="F79646"/>
                          </a:buClr>
                          <a:buFont typeface="Wingdings" panose="05000000000000000000" pitchFamily="2" charset="2"/>
                          <a:buChar char="§"/>
                        </a:pPr>
                        <a:r>
                          <a:rPr lang="en-AU" sz="2000" dirty="0" smtClean="0">
                            <a:solidFill>
                              <a:srgbClr val="134679"/>
                            </a:solidFill>
                            <a:ea typeface="Times New Roman"/>
                            <a:cs typeface="Arial" pitchFamily="34" charset="0"/>
                          </a:rPr>
                          <a:t>Effectiveness</a:t>
                        </a:r>
                      </a:p>
                      <a:p>
                        <a:pPr marL="628650" indent="-342900">
                          <a:lnSpc>
                            <a:spcPct val="100000"/>
                          </a:lnSpc>
                          <a:spcBef>
                            <a:spcPts val="600"/>
                          </a:spcBef>
                          <a:buClr>
                            <a:srgbClr val="F79646"/>
                          </a:buClr>
                          <a:buFont typeface="Wingdings" panose="05000000000000000000" pitchFamily="2" charset="2"/>
                          <a:buChar char="§"/>
                        </a:pPr>
                        <a:r>
                          <a:rPr lang="en-AU" sz="2000" dirty="0" smtClean="0">
                            <a:solidFill>
                              <a:srgbClr val="134679"/>
                            </a:solidFill>
                            <a:ea typeface="Times New Roman"/>
                            <a:cs typeface="Arial" pitchFamily="34" charset="0"/>
                          </a:rPr>
                          <a:t>Safety</a:t>
                        </a:r>
                      </a:p>
                      <a:p>
                        <a:pPr marL="628650" indent="-342900">
                          <a:lnSpc>
                            <a:spcPct val="100000"/>
                          </a:lnSpc>
                          <a:spcBef>
                            <a:spcPts val="600"/>
                          </a:spcBef>
                          <a:buClr>
                            <a:srgbClr val="F79646"/>
                          </a:buClr>
                          <a:buFont typeface="Wingdings" panose="05000000000000000000" pitchFamily="2" charset="2"/>
                          <a:buChar char="§"/>
                        </a:pPr>
                        <a:r>
                          <a:rPr lang="en-AU" sz="2000" dirty="0" smtClean="0">
                            <a:solidFill>
                              <a:srgbClr val="134679"/>
                            </a:solidFill>
                            <a:ea typeface="Times New Roman"/>
                            <a:cs typeface="Arial" pitchFamily="34" charset="0"/>
                          </a:rPr>
                          <a:t>Availability and cost at the population level</a:t>
                        </a:r>
                        <a:endParaRPr lang="en-AU" sz="2000" dirty="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tcPr>
                  </a:tc>
                </a:tr>
              </a:tbl>
            </a:graphicData>
          </a:graphic>
        </p:graphicFrame>
        <p:sp>
          <p:nvSpPr>
            <p:cNvPr id="4" name="Right Brace 3"/>
            <p:cNvSpPr/>
            <p:nvPr/>
          </p:nvSpPr>
          <p:spPr>
            <a:xfrm>
              <a:off x="2684863" y="2602855"/>
              <a:ext cx="135731" cy="972000"/>
            </a:xfrm>
            <a:prstGeom prst="rightBrace">
              <a:avLst/>
            </a:prstGeom>
            <a:ln>
              <a:solidFill>
                <a:srgbClr val="1346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solidFill>
                  <a:srgbClr val="134679"/>
                </a:solidFill>
              </a:endParaRPr>
            </a:p>
          </p:txBody>
        </p:sp>
        <p:sp>
          <p:nvSpPr>
            <p:cNvPr id="5" name="Text Box 1"/>
            <p:cNvSpPr txBox="1"/>
            <p:nvPr/>
          </p:nvSpPr>
          <p:spPr>
            <a:xfrm>
              <a:off x="2838629" y="2620869"/>
              <a:ext cx="5652230" cy="93597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AU" sz="1600" dirty="0" smtClean="0">
                  <a:solidFill>
                    <a:srgbClr val="134679"/>
                  </a:solidFill>
                  <a:ea typeface="Times New Roman"/>
                  <a:cs typeface="Arial" pitchFamily="34" charset="0"/>
                </a:rPr>
                <a:t>based </a:t>
              </a:r>
              <a:r>
                <a:rPr lang="en-AU" sz="1600" dirty="0">
                  <a:solidFill>
                    <a:srgbClr val="134679"/>
                  </a:solidFill>
                  <a:ea typeface="Times New Roman"/>
                  <a:cs typeface="Arial" pitchFamily="34" charset="0"/>
                </a:rPr>
                <a:t>on group mean data </a:t>
              </a:r>
              <a:r>
                <a:rPr lang="en-AU" sz="1600" dirty="0" smtClean="0">
                  <a:solidFill>
                    <a:srgbClr val="134679"/>
                  </a:solidFill>
                  <a:ea typeface="Times New Roman"/>
                  <a:cs typeface="Arial" pitchFamily="34" charset="0"/>
                </a:rPr>
                <a:t>for symptoms, exacerbations and lung function (from RCTs, pragmatic studies and observational data) </a:t>
              </a:r>
              <a:endParaRPr lang="en-AU" sz="1600" dirty="0">
                <a:solidFill>
                  <a:srgbClr val="134679"/>
                </a:solidFill>
                <a:ea typeface="Times New Roman"/>
                <a:cs typeface="Arial" pitchFamily="34" charset="0"/>
              </a:endParaRPr>
            </a:p>
          </p:txBody>
        </p:sp>
      </p:grpSp>
      <p:sp>
        <p:nvSpPr>
          <p:cNvPr id="7" name="TextBox 6"/>
          <p:cNvSpPr txBox="1"/>
          <p:nvPr/>
        </p:nvSpPr>
        <p:spPr>
          <a:xfrm>
            <a:off x="159653" y="6623998"/>
            <a:ext cx="4267203" cy="276999"/>
          </a:xfrm>
          <a:prstGeom prst="rect">
            <a:avLst/>
          </a:prstGeom>
          <a:noFill/>
        </p:spPr>
        <p:txBody>
          <a:bodyPr wrap="square" rtlCol="0">
            <a:spAutoFit/>
          </a:bodyPr>
          <a:lstStyle/>
          <a:p>
            <a:r>
              <a:rPr lang="en-AU" sz="1200" i="1" dirty="0" smtClean="0">
                <a:solidFill>
                  <a:prstClr val="white"/>
                </a:solidFill>
              </a:rPr>
              <a:t>GINA 2018, Box 3-3 (1/2)</a:t>
            </a:r>
            <a:endParaRPr lang="en-AU" sz="1200" i="1" dirty="0">
              <a:solidFill>
                <a:prstClr val="white"/>
              </a:solidFill>
            </a:endParaRPr>
          </a:p>
        </p:txBody>
      </p:sp>
    </p:spTree>
    <p:extLst>
      <p:ext uri="{BB962C8B-B14F-4D97-AF65-F5344CB8AC3E}">
        <p14:creationId xmlns:p14="http://schemas.microsoft.com/office/powerpoint/2010/main" val="3818361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Choosing between controller </a:t>
            </a:r>
            <a:r>
              <a:rPr lang="en-AU" dirty="0" smtClean="0"/>
              <a:t>options –</a:t>
            </a:r>
            <a:br>
              <a:rPr lang="en-AU" dirty="0" smtClean="0"/>
            </a:br>
            <a:r>
              <a:rPr lang="en-AU" dirty="0" smtClean="0"/>
              <a:t>individual patient decisions</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789958564"/>
              </p:ext>
            </p:extLst>
          </p:nvPr>
        </p:nvGraphicFramePr>
        <p:xfrm>
          <a:off x="342896" y="1281796"/>
          <a:ext cx="8432806" cy="4200660"/>
        </p:xfrm>
        <a:graphic>
          <a:graphicData uri="http://schemas.openxmlformats.org/drawingml/2006/table">
            <a:tbl>
              <a:tblPr firstRow="1" bandRow="1">
                <a:tableStyleId>{7E9639D4-E3E2-4D34-9284-5A2195B3D0D7}</a:tableStyleId>
              </a:tblPr>
              <a:tblGrid>
                <a:gridCol w="8432806"/>
              </a:tblGrid>
              <a:tr h="748800">
                <a:tc>
                  <a:txBody>
                    <a:bodyPr/>
                    <a:lstStyle/>
                    <a:p>
                      <a:pPr marL="85725" indent="0">
                        <a:spcBef>
                          <a:spcPts val="600"/>
                        </a:spcBef>
                        <a:buFont typeface="Arial" panose="020B0604020202020204" pitchFamily="34" charset="0"/>
                        <a:buNone/>
                      </a:pPr>
                      <a:r>
                        <a:rPr kumimoji="0" lang="en-AU" sz="2200" b="0" i="0" u="none" strike="noStrike" kern="1200" cap="none" spc="0" normalizeH="0" baseline="0" noProof="0" dirty="0" smtClean="0">
                          <a:ln>
                            <a:noFill/>
                          </a:ln>
                          <a:solidFill>
                            <a:srgbClr val="134679"/>
                          </a:solidFill>
                          <a:effectLst/>
                          <a:uLnTx/>
                          <a:uFillTx/>
                          <a:latin typeface="Arial" panose="020B0604020202020204" pitchFamily="34" charset="0"/>
                          <a:ea typeface="+mn-ea"/>
                          <a:cs typeface="Arial" panose="020B0604020202020204" pitchFamily="34" charset="0"/>
                        </a:rPr>
                        <a:t>Decisions for individual patients</a:t>
                      </a:r>
                    </a:p>
                    <a:p>
                      <a:pPr marL="85725" indent="0">
                        <a:spcBef>
                          <a:spcPts val="600"/>
                        </a:spcBef>
                        <a:buFont typeface="Arial" panose="020B0604020202020204" pitchFamily="34" charset="0"/>
                        <a:buNone/>
                      </a:pPr>
                      <a:r>
                        <a:rPr kumimoji="0" lang="en-AU" sz="1600" b="0" i="0" u="none" strike="noStrike" kern="1200" cap="none" spc="0" normalizeH="0" baseline="0" noProof="0" dirty="0" smtClean="0">
                          <a:ln>
                            <a:noFill/>
                          </a:ln>
                          <a:solidFill>
                            <a:srgbClr val="134679"/>
                          </a:solidFill>
                          <a:effectLst/>
                          <a:uLnTx/>
                          <a:uFillTx/>
                          <a:latin typeface="+mn-lt"/>
                        </a:rPr>
                        <a:t>Use shared decision-making with the patient/parent/carer to discuss the following:</a:t>
                      </a:r>
                      <a:endParaRPr lang="en-AU" sz="2200" b="0" dirty="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9B47B"/>
                    </a:solidFill>
                  </a:tcPr>
                </a:tc>
              </a:tr>
              <a:tr h="659540">
                <a:tc>
                  <a:txBody>
                    <a:bodyPr/>
                    <a:lstStyle/>
                    <a:p>
                      <a:pPr marL="428625" indent="-342900">
                        <a:spcBef>
                          <a:spcPts val="600"/>
                        </a:spcBef>
                        <a:buFont typeface="+mj-lt"/>
                        <a:buAutoNum type="arabicPeriod"/>
                      </a:pPr>
                      <a:r>
                        <a:rPr lang="en-AU" sz="2000" b="0" dirty="0" smtClean="0">
                          <a:solidFill>
                            <a:srgbClr val="134679"/>
                          </a:solidFill>
                          <a:latin typeface="+mj-lt"/>
                        </a:rPr>
                        <a:t>Preferred treatment </a:t>
                      </a:r>
                      <a:r>
                        <a:rPr lang="en-AU" sz="2000" b="0" baseline="0" dirty="0" smtClean="0">
                          <a:solidFill>
                            <a:srgbClr val="134679"/>
                          </a:solidFill>
                          <a:latin typeface="+mj-lt"/>
                        </a:rPr>
                        <a:t> </a:t>
                      </a:r>
                      <a:r>
                        <a:rPr lang="en-AU" sz="2000" dirty="0" smtClean="0">
                          <a:solidFill>
                            <a:srgbClr val="134679"/>
                          </a:solidFill>
                          <a:latin typeface="+mj-lt"/>
                        </a:rPr>
                        <a:t>for symptom control and for risk reduction</a:t>
                      </a:r>
                      <a:endParaRPr lang="en-AU" sz="1600" b="1" dirty="0" smtClean="0">
                        <a:solidFill>
                          <a:srgbClr val="134679"/>
                        </a:solidFill>
                        <a:latin typeface="+mj-lt"/>
                      </a:endParaRPr>
                    </a:p>
                    <a:p>
                      <a:pPr marL="442913" indent="-342900">
                        <a:spcBef>
                          <a:spcPts val="600"/>
                        </a:spcBef>
                        <a:buFont typeface="+mj-lt"/>
                        <a:buAutoNum type="arabicPeriod"/>
                      </a:pPr>
                      <a:r>
                        <a:rPr lang="en-AU" sz="2000" b="0" dirty="0" smtClean="0">
                          <a:solidFill>
                            <a:srgbClr val="134679"/>
                          </a:solidFill>
                          <a:latin typeface="+mj-lt"/>
                        </a:rPr>
                        <a:t>Patient characteristics (phenotype)</a:t>
                      </a:r>
                      <a:endParaRPr lang="en-AU" sz="1600" b="0" dirty="0" smtClean="0">
                        <a:solidFill>
                          <a:srgbClr val="134679"/>
                        </a:solidFill>
                        <a:latin typeface="+mj-lt"/>
                      </a:endParaRPr>
                    </a:p>
                    <a:p>
                      <a:pPr marL="628650" lvl="1" indent="-171450">
                        <a:spcBef>
                          <a:spcPts val="600"/>
                        </a:spcBef>
                        <a:buFont typeface="Arial" pitchFamily="34" charset="0"/>
                        <a:buChar char="•"/>
                      </a:pPr>
                      <a:r>
                        <a:rPr lang="en-AU" sz="1800" dirty="0" smtClean="0">
                          <a:solidFill>
                            <a:srgbClr val="134679"/>
                          </a:solidFill>
                          <a:latin typeface="+mj-lt"/>
                        </a:rPr>
                        <a:t>Does the patient have any known predictors of risk or response? </a:t>
                      </a:r>
                      <a:br>
                        <a:rPr lang="en-AU" sz="1800" dirty="0" smtClean="0">
                          <a:solidFill>
                            <a:srgbClr val="134679"/>
                          </a:solidFill>
                          <a:latin typeface="+mj-lt"/>
                        </a:rPr>
                      </a:br>
                      <a:r>
                        <a:rPr lang="en-AU" sz="1800" dirty="0" smtClean="0">
                          <a:solidFill>
                            <a:srgbClr val="134679"/>
                          </a:solidFill>
                          <a:latin typeface="+mj-lt"/>
                        </a:rPr>
                        <a:t>(e.g. smoker, history of exacerbations, blood eosinophilia) </a:t>
                      </a:r>
                      <a:endParaRPr lang="en-AU" sz="1600" dirty="0" smtClean="0">
                        <a:solidFill>
                          <a:srgbClr val="134679"/>
                        </a:solidFill>
                        <a:latin typeface="+mj-lt"/>
                      </a:endParaRPr>
                    </a:p>
                    <a:p>
                      <a:pPr marL="442913" indent="-342900">
                        <a:spcBef>
                          <a:spcPts val="600"/>
                        </a:spcBef>
                        <a:buFont typeface="+mj-lt"/>
                        <a:buAutoNum type="arabicPeriod"/>
                      </a:pPr>
                      <a:r>
                        <a:rPr lang="en-AU" sz="2000" b="0" dirty="0" smtClean="0">
                          <a:solidFill>
                            <a:srgbClr val="134679"/>
                          </a:solidFill>
                          <a:latin typeface="+mj-lt"/>
                        </a:rPr>
                        <a:t>Patient preference</a:t>
                      </a:r>
                    </a:p>
                    <a:p>
                      <a:pPr marL="628650" lvl="1" indent="-171450">
                        <a:spcBef>
                          <a:spcPts val="600"/>
                        </a:spcBef>
                        <a:buFont typeface="Arial" pitchFamily="34" charset="0"/>
                        <a:buChar char="•"/>
                      </a:pPr>
                      <a:r>
                        <a:rPr lang="en-AU" sz="1800" dirty="0" smtClean="0">
                          <a:solidFill>
                            <a:srgbClr val="134679"/>
                          </a:solidFill>
                          <a:latin typeface="+mj-lt"/>
                        </a:rPr>
                        <a:t>What are the patient’s goals and concerns for their</a:t>
                      </a:r>
                      <a:r>
                        <a:rPr lang="en-AU" sz="1800" baseline="0" dirty="0" smtClean="0">
                          <a:solidFill>
                            <a:srgbClr val="134679"/>
                          </a:solidFill>
                          <a:latin typeface="+mj-lt"/>
                        </a:rPr>
                        <a:t> asthma</a:t>
                      </a:r>
                      <a:r>
                        <a:rPr lang="en-AU" sz="1800" dirty="0" smtClean="0">
                          <a:solidFill>
                            <a:srgbClr val="134679"/>
                          </a:solidFill>
                          <a:latin typeface="+mj-lt"/>
                        </a:rPr>
                        <a:t>? </a:t>
                      </a:r>
                      <a:endParaRPr lang="en-AU" sz="1600" dirty="0" smtClean="0">
                        <a:solidFill>
                          <a:srgbClr val="134679"/>
                        </a:solidFill>
                        <a:latin typeface="+mj-lt"/>
                      </a:endParaRPr>
                    </a:p>
                    <a:p>
                      <a:pPr marL="442913" indent="-342900">
                        <a:spcBef>
                          <a:spcPts val="600"/>
                        </a:spcBef>
                        <a:buFont typeface="+mj-lt"/>
                        <a:buAutoNum type="arabicPeriod"/>
                      </a:pPr>
                      <a:r>
                        <a:rPr lang="en-AU" sz="2000" b="0" dirty="0" smtClean="0">
                          <a:solidFill>
                            <a:srgbClr val="134679"/>
                          </a:solidFill>
                          <a:latin typeface="+mj-lt"/>
                        </a:rPr>
                        <a:t>Practical issues</a:t>
                      </a:r>
                    </a:p>
                    <a:p>
                      <a:pPr marL="631825" lvl="1" indent="-174625">
                        <a:spcBef>
                          <a:spcPts val="300"/>
                        </a:spcBef>
                        <a:buFont typeface="Arial" pitchFamily="34" charset="0"/>
                        <a:buChar char="•"/>
                      </a:pPr>
                      <a:r>
                        <a:rPr lang="en-AU" sz="1800" dirty="0" smtClean="0">
                          <a:solidFill>
                            <a:srgbClr val="134679"/>
                          </a:solidFill>
                          <a:latin typeface="+mj-lt"/>
                        </a:rPr>
                        <a:t>Inhaler technique - can the patient use the device correctly after training?</a:t>
                      </a:r>
                    </a:p>
                    <a:p>
                      <a:pPr marL="631825" lvl="1" indent="-174625">
                        <a:spcBef>
                          <a:spcPts val="300"/>
                        </a:spcBef>
                        <a:buFont typeface="Arial" pitchFamily="34" charset="0"/>
                        <a:buChar char="•"/>
                      </a:pPr>
                      <a:r>
                        <a:rPr lang="en-AU" sz="1800" dirty="0" smtClean="0">
                          <a:solidFill>
                            <a:srgbClr val="134679"/>
                          </a:solidFill>
                          <a:latin typeface="+mj-lt"/>
                        </a:rPr>
                        <a:t>Adherence: how often is the patient likely to take the medication?</a:t>
                      </a:r>
                    </a:p>
                    <a:p>
                      <a:pPr marL="631825" lvl="1" indent="-174625">
                        <a:spcBef>
                          <a:spcPts val="300"/>
                        </a:spcBef>
                        <a:buFont typeface="Arial" pitchFamily="34" charset="0"/>
                        <a:buChar char="•"/>
                      </a:pPr>
                      <a:r>
                        <a:rPr lang="en-AU" sz="1800" dirty="0" smtClean="0">
                          <a:solidFill>
                            <a:srgbClr val="134679"/>
                          </a:solidFill>
                          <a:latin typeface="+mj-lt"/>
                        </a:rPr>
                        <a:t>Cost: can the patient afford the medication? </a:t>
                      </a:r>
                      <a:endParaRPr lang="en-AU" sz="1600" dirty="0">
                        <a:solidFill>
                          <a:srgbClr val="134679"/>
                        </a:solidFill>
                        <a:latin typeface="+mj-lt"/>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tcPr>
                </a:tc>
              </a:tr>
            </a:tbl>
          </a:graphicData>
        </a:graphic>
      </p:graphicFrame>
      <p:sp>
        <p:nvSpPr>
          <p:cNvPr id="4" name="TextBox 3"/>
          <p:cNvSpPr txBox="1"/>
          <p:nvPr/>
        </p:nvSpPr>
        <p:spPr>
          <a:xfrm>
            <a:off x="159653" y="6623998"/>
            <a:ext cx="4165603" cy="276999"/>
          </a:xfrm>
          <a:prstGeom prst="rect">
            <a:avLst/>
          </a:prstGeom>
          <a:noFill/>
        </p:spPr>
        <p:txBody>
          <a:bodyPr wrap="square" rtlCol="0">
            <a:spAutoFit/>
          </a:bodyPr>
          <a:lstStyle/>
          <a:p>
            <a:r>
              <a:rPr lang="en-AU" sz="1200" i="1" dirty="0" smtClean="0">
                <a:solidFill>
                  <a:prstClr val="white"/>
                </a:solidFill>
              </a:rPr>
              <a:t>GINA 2018, Box 3-3  (2/2)</a:t>
            </a:r>
            <a:endParaRPr lang="en-AU" sz="1200" i="1" dirty="0">
              <a:solidFill>
                <a:prstClr val="white"/>
              </a:solidFill>
            </a:endParaRPr>
          </a:p>
        </p:txBody>
      </p:sp>
    </p:spTree>
    <p:extLst>
      <p:ext uri="{BB962C8B-B14F-4D97-AF65-F5344CB8AC3E}">
        <p14:creationId xmlns:p14="http://schemas.microsoft.com/office/powerpoint/2010/main" val="5960065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lnSpc>
                <a:spcPct val="110000"/>
              </a:lnSpc>
            </a:pPr>
            <a:r>
              <a:rPr lang="en-AU" dirty="0" smtClean="0"/>
              <a:t>Start controller treatment early</a:t>
            </a:r>
          </a:p>
          <a:p>
            <a:pPr lvl="1">
              <a:lnSpc>
                <a:spcPct val="110000"/>
              </a:lnSpc>
            </a:pPr>
            <a:r>
              <a:rPr lang="en-AU" dirty="0" smtClean="0"/>
              <a:t>For best outcomes, initiate </a:t>
            </a:r>
            <a:r>
              <a:rPr lang="en-AU" dirty="0"/>
              <a:t>controller treatment as early as possible after making the diagnosis of </a:t>
            </a:r>
            <a:r>
              <a:rPr lang="en-AU" dirty="0" smtClean="0"/>
              <a:t>asthma</a:t>
            </a:r>
          </a:p>
          <a:p>
            <a:pPr>
              <a:lnSpc>
                <a:spcPct val="110000"/>
              </a:lnSpc>
            </a:pPr>
            <a:r>
              <a:rPr lang="en-AU" dirty="0" smtClean="0"/>
              <a:t>Indications for regular low-dose ICS - </a:t>
            </a:r>
            <a:r>
              <a:rPr lang="en-AU" u="sng" dirty="0" smtClean="0"/>
              <a:t>any</a:t>
            </a:r>
            <a:r>
              <a:rPr lang="en-AU" dirty="0" smtClean="0"/>
              <a:t> of:</a:t>
            </a:r>
          </a:p>
          <a:p>
            <a:pPr lvl="1">
              <a:lnSpc>
                <a:spcPct val="110000"/>
              </a:lnSpc>
            </a:pPr>
            <a:r>
              <a:rPr lang="en-AU" dirty="0" smtClean="0"/>
              <a:t>Asthma symptoms more than twice a month</a:t>
            </a:r>
          </a:p>
          <a:p>
            <a:pPr lvl="1">
              <a:lnSpc>
                <a:spcPct val="110000"/>
              </a:lnSpc>
            </a:pPr>
            <a:r>
              <a:rPr lang="en-AU" dirty="0"/>
              <a:t>W</a:t>
            </a:r>
            <a:r>
              <a:rPr lang="en-AU" dirty="0" smtClean="0"/>
              <a:t>aking due to asthma more than once a month</a:t>
            </a:r>
          </a:p>
          <a:p>
            <a:pPr lvl="1">
              <a:lnSpc>
                <a:spcPct val="110000"/>
              </a:lnSpc>
            </a:pPr>
            <a:r>
              <a:rPr lang="en-AU" dirty="0" smtClean="0"/>
              <a:t>Any asthma symptoms plus any risk factors </a:t>
            </a:r>
            <a:r>
              <a:rPr lang="en-AU" smtClean="0"/>
              <a:t>for exacerbations</a:t>
            </a:r>
          </a:p>
          <a:p>
            <a:pPr lvl="1">
              <a:lnSpc>
                <a:spcPct val="110000"/>
              </a:lnSpc>
            </a:pPr>
            <a:r>
              <a:rPr lang="en-AU" b="1" smtClean="0"/>
              <a:t>i.e. most asthma patients, to reduce risk of flare-ups</a:t>
            </a:r>
            <a:endParaRPr lang="en-AU" b="1" dirty="0" smtClean="0"/>
          </a:p>
          <a:p>
            <a:pPr>
              <a:lnSpc>
                <a:spcPct val="110000"/>
              </a:lnSpc>
            </a:pPr>
            <a:r>
              <a:rPr lang="en-AU" dirty="0" smtClean="0"/>
              <a:t>Consider starting at a higher step if:</a:t>
            </a:r>
          </a:p>
          <a:p>
            <a:pPr lvl="1">
              <a:lnSpc>
                <a:spcPct val="110000"/>
              </a:lnSpc>
            </a:pPr>
            <a:r>
              <a:rPr lang="en-AU" dirty="0" smtClean="0"/>
              <a:t>Troublesome asthma symptoms on most days</a:t>
            </a:r>
          </a:p>
          <a:p>
            <a:pPr lvl="1">
              <a:lnSpc>
                <a:spcPct val="110000"/>
              </a:lnSpc>
            </a:pPr>
            <a:r>
              <a:rPr lang="en-AU" dirty="0" smtClean="0"/>
              <a:t>Waking from asthma once or more a week, especially if any risk factors for exacerbations</a:t>
            </a:r>
          </a:p>
          <a:p>
            <a:pPr>
              <a:lnSpc>
                <a:spcPct val="110000"/>
              </a:lnSpc>
            </a:pPr>
            <a:r>
              <a:rPr lang="en-AU" dirty="0" smtClean="0"/>
              <a:t>If initial asthma presentation is with an exacerbation:</a:t>
            </a:r>
          </a:p>
          <a:p>
            <a:pPr lvl="1">
              <a:lnSpc>
                <a:spcPct val="110000"/>
              </a:lnSpc>
            </a:pPr>
            <a:r>
              <a:rPr lang="en-AU" dirty="0" smtClean="0"/>
              <a:t>Give </a:t>
            </a:r>
            <a:r>
              <a:rPr lang="en-AU" dirty="0"/>
              <a:t>a short course of oral steroids and start regular controller treatment (e.g. high dose ICS or medium dose </a:t>
            </a:r>
            <a:r>
              <a:rPr lang="en-AU" dirty="0" smtClean="0"/>
              <a:t>ICS/LABA, then step down)</a:t>
            </a:r>
          </a:p>
          <a:p>
            <a:pPr lvl="1">
              <a:lnSpc>
                <a:spcPct val="110000"/>
              </a:lnSpc>
            </a:pPr>
            <a:endParaRPr lang="en-AU" dirty="0"/>
          </a:p>
        </p:txBody>
      </p:sp>
      <p:sp>
        <p:nvSpPr>
          <p:cNvPr id="2" name="Title 1"/>
          <p:cNvSpPr>
            <a:spLocks noGrp="1"/>
          </p:cNvSpPr>
          <p:nvPr>
            <p:ph type="title"/>
          </p:nvPr>
        </p:nvSpPr>
        <p:spPr/>
        <p:txBody>
          <a:bodyPr/>
          <a:lstStyle/>
          <a:p>
            <a:r>
              <a:rPr lang="en-AU" dirty="0" smtClean="0"/>
              <a:t>Initial controller treatment for adults, adolescents and children 6–11 years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dirty="0" smtClean="0">
                <a:solidFill>
                  <a:schemeClr val="bg1"/>
                </a:solidFill>
              </a:rPr>
              <a:t>GINA 2018, Box 3-4 (1/2)</a:t>
            </a:r>
            <a:endParaRPr lang="en-AU" sz="1200" i="1" dirty="0">
              <a:solidFill>
                <a:schemeClr val="bg1"/>
              </a:solidFill>
            </a:endParaRPr>
          </a:p>
        </p:txBody>
      </p:sp>
    </p:spTree>
    <p:extLst>
      <p:ext uri="{BB962C8B-B14F-4D97-AF65-F5344CB8AC3E}">
        <p14:creationId xmlns:p14="http://schemas.microsoft.com/office/powerpoint/2010/main" val="411225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686800" cy="5256584"/>
          </a:xfrm>
        </p:spPr>
        <p:txBody>
          <a:bodyPr>
            <a:normAutofit/>
          </a:bodyPr>
          <a:lstStyle/>
          <a:p>
            <a:r>
              <a:rPr lang="en-AU" dirty="0" smtClean="0"/>
              <a:t>Before starting initial controller treatment</a:t>
            </a:r>
          </a:p>
          <a:p>
            <a:pPr lvl="1"/>
            <a:r>
              <a:rPr lang="en-AU" dirty="0" smtClean="0"/>
              <a:t>Record evidence for diagnosis of asthma, if possible</a:t>
            </a:r>
          </a:p>
          <a:p>
            <a:pPr lvl="1"/>
            <a:r>
              <a:rPr lang="en-AU" dirty="0" smtClean="0"/>
              <a:t>Record symptom control and risk factors, including lung function</a:t>
            </a:r>
          </a:p>
          <a:p>
            <a:pPr lvl="1"/>
            <a:r>
              <a:rPr lang="en-AU" dirty="0" smtClean="0"/>
              <a:t>Consider factors affecting choice of treatment for this patient</a:t>
            </a:r>
          </a:p>
          <a:p>
            <a:pPr lvl="1"/>
            <a:r>
              <a:rPr lang="en-AU" dirty="0" smtClean="0"/>
              <a:t>Ensure that the patient can use the inhaler correctly</a:t>
            </a:r>
          </a:p>
          <a:p>
            <a:pPr lvl="1"/>
            <a:r>
              <a:rPr lang="en-AU" dirty="0" smtClean="0"/>
              <a:t>Schedule an appointment for a follow-up visit</a:t>
            </a:r>
          </a:p>
          <a:p>
            <a:r>
              <a:rPr lang="en-AU" dirty="0" smtClean="0"/>
              <a:t>After starting initial controller treatment</a:t>
            </a:r>
          </a:p>
          <a:p>
            <a:pPr lvl="1"/>
            <a:r>
              <a:rPr lang="en-AU" dirty="0" smtClean="0"/>
              <a:t>Review response after 2-3 months, or according to clinical urgency</a:t>
            </a:r>
          </a:p>
          <a:p>
            <a:pPr lvl="1"/>
            <a:r>
              <a:rPr lang="en-AU" dirty="0" smtClean="0"/>
              <a:t>Adjust treatment (including non-pharmacological treatments)</a:t>
            </a:r>
          </a:p>
          <a:p>
            <a:pPr lvl="1"/>
            <a:r>
              <a:rPr lang="en-AU" dirty="0" smtClean="0"/>
              <a:t>Consider stepping down when asthma has been well-controlled for 3 months</a:t>
            </a:r>
          </a:p>
          <a:p>
            <a:pPr lvl="1"/>
            <a:endParaRPr lang="en-AU" dirty="0"/>
          </a:p>
        </p:txBody>
      </p:sp>
      <p:sp>
        <p:nvSpPr>
          <p:cNvPr id="2" name="Title 1"/>
          <p:cNvSpPr>
            <a:spLocks noGrp="1"/>
          </p:cNvSpPr>
          <p:nvPr>
            <p:ph type="title"/>
          </p:nvPr>
        </p:nvSpPr>
        <p:spPr/>
        <p:txBody>
          <a:bodyPr/>
          <a:lstStyle/>
          <a:p>
            <a:r>
              <a:rPr lang="en-AU" dirty="0" smtClean="0"/>
              <a:t>Initial controller treatment</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dirty="0" smtClean="0">
                <a:solidFill>
                  <a:schemeClr val="bg1"/>
                </a:solidFill>
              </a:rPr>
              <a:t>GINA 2018, Box 3-4 (2/2)</a:t>
            </a:r>
            <a:endParaRPr lang="en-AU" sz="1200" i="1" dirty="0">
              <a:solidFill>
                <a:schemeClr val="bg1"/>
              </a:solidFill>
            </a:endParaRPr>
          </a:p>
        </p:txBody>
      </p:sp>
    </p:spTree>
    <p:extLst>
      <p:ext uri="{BB962C8B-B14F-4D97-AF65-F5344CB8AC3E}">
        <p14:creationId xmlns:p14="http://schemas.microsoft.com/office/powerpoint/2010/main" val="135615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ea typeface="ヒラギノ角ゴ ProN W3" charset="-128"/>
              </a:rPr>
              <a:t>Stepwise approach to control asthma symptoms </a:t>
            </a:r>
            <a:br>
              <a:rPr lang="en-US" altLang="en-US">
                <a:ea typeface="ヒラギノ角ゴ ProN W3" charset="-128"/>
              </a:rPr>
            </a:br>
            <a:r>
              <a:rPr lang="en-US" altLang="en-US">
                <a:ea typeface="ヒラギノ角ゴ ProN W3" charset="-128"/>
              </a:rPr>
              <a:t>and reduce risk</a:t>
            </a:r>
            <a:endParaRPr lang="en-AU"/>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6805" y="1044575"/>
            <a:ext cx="4641424" cy="55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3"/>
          <p:cNvSpPr>
            <a:spLocks/>
          </p:cNvSpPr>
          <p:nvPr/>
        </p:nvSpPr>
        <p:spPr bwMode="auto">
          <a:xfrm>
            <a:off x="3017381" y="2083435"/>
            <a:ext cx="7556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700" kern="700" dirty="0">
                <a:solidFill>
                  <a:prstClr val="black"/>
                </a:solidFill>
              </a:rPr>
              <a:t>Symptoms</a:t>
            </a:r>
          </a:p>
          <a:p>
            <a:pPr eaLnBrk="1" hangingPunct="1">
              <a:spcBef>
                <a:spcPts val="425"/>
              </a:spcBef>
            </a:pPr>
            <a:r>
              <a:rPr lang="en-US" altLang="en-US" sz="700" kern="700" dirty="0">
                <a:solidFill>
                  <a:prstClr val="black"/>
                </a:solidFill>
              </a:rPr>
              <a:t>Exacerbations</a:t>
            </a:r>
          </a:p>
          <a:p>
            <a:pPr eaLnBrk="1" hangingPunct="1">
              <a:lnSpc>
                <a:spcPct val="90000"/>
              </a:lnSpc>
              <a:spcBef>
                <a:spcPts val="425"/>
              </a:spcBef>
            </a:pPr>
            <a:r>
              <a:rPr lang="en-US" altLang="en-US" sz="700" kern="700" dirty="0">
                <a:solidFill>
                  <a:prstClr val="black"/>
                </a:solidFill>
              </a:rPr>
              <a:t>Side-effects</a:t>
            </a:r>
          </a:p>
          <a:p>
            <a:pPr eaLnBrk="1" hangingPunct="1">
              <a:spcBef>
                <a:spcPts val="425"/>
              </a:spcBef>
            </a:pPr>
            <a:r>
              <a:rPr lang="en-US" altLang="en-US" sz="700" kern="700" dirty="0">
                <a:solidFill>
                  <a:prstClr val="black"/>
                </a:solidFill>
              </a:rPr>
              <a:t>Patient satisfaction</a:t>
            </a:r>
          </a:p>
          <a:p>
            <a:pPr eaLnBrk="1" hangingPunct="1">
              <a:spcBef>
                <a:spcPts val="425"/>
              </a:spcBef>
            </a:pPr>
            <a:r>
              <a:rPr lang="en-US" altLang="en-US" sz="700" kern="700" dirty="0">
                <a:solidFill>
                  <a:prstClr val="black"/>
                </a:solidFill>
              </a:rPr>
              <a:t>Lung function</a:t>
            </a:r>
          </a:p>
        </p:txBody>
      </p:sp>
      <p:sp>
        <p:nvSpPr>
          <p:cNvPr id="6" name="Rectangle 15"/>
          <p:cNvSpPr>
            <a:spLocks/>
          </p:cNvSpPr>
          <p:nvPr/>
        </p:nvSpPr>
        <p:spPr bwMode="auto">
          <a:xfrm>
            <a:off x="2215694" y="4457751"/>
            <a:ext cx="379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700" dirty="0">
                <a:solidFill>
                  <a:prstClr val="black"/>
                </a:solidFill>
                <a:latin typeface="Arial Italic" charset="0"/>
                <a:sym typeface="Arial Italic" charset="0"/>
              </a:rPr>
              <a:t>Other </a:t>
            </a:r>
            <a:br>
              <a:rPr lang="en-US" altLang="en-US" sz="700" dirty="0">
                <a:solidFill>
                  <a:prstClr val="black"/>
                </a:solidFill>
                <a:latin typeface="Arial Italic" charset="0"/>
                <a:sym typeface="Arial Italic" charset="0"/>
              </a:rPr>
            </a:br>
            <a:r>
              <a:rPr lang="en-US" altLang="en-US" sz="700" dirty="0">
                <a:solidFill>
                  <a:prstClr val="black"/>
                </a:solidFill>
                <a:latin typeface="Arial Italic" charset="0"/>
                <a:sym typeface="Arial Italic" charset="0"/>
              </a:rPr>
              <a:t>controller </a:t>
            </a:r>
            <a:br>
              <a:rPr lang="en-US" altLang="en-US" sz="700" dirty="0">
                <a:solidFill>
                  <a:prstClr val="black"/>
                </a:solidFill>
                <a:latin typeface="Arial Italic" charset="0"/>
                <a:sym typeface="Arial Italic" charset="0"/>
              </a:rPr>
            </a:br>
            <a:r>
              <a:rPr lang="en-US" altLang="en-US" sz="700" dirty="0">
                <a:solidFill>
                  <a:prstClr val="black"/>
                </a:solidFill>
                <a:latin typeface="Arial Italic" charset="0"/>
                <a:sym typeface="Arial Italic" charset="0"/>
              </a:rPr>
              <a:t>options</a:t>
            </a:r>
          </a:p>
        </p:txBody>
      </p:sp>
      <p:sp>
        <p:nvSpPr>
          <p:cNvPr id="7" name="Rectangle 16"/>
          <p:cNvSpPr>
            <a:spLocks/>
          </p:cNvSpPr>
          <p:nvPr/>
        </p:nvSpPr>
        <p:spPr bwMode="auto">
          <a:xfrm>
            <a:off x="2036306" y="4960898"/>
            <a:ext cx="55880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800" b="1" dirty="0">
                <a:solidFill>
                  <a:srgbClr val="134679"/>
                </a:solidFill>
                <a:sym typeface="Arial Bold" charset="0"/>
              </a:rPr>
              <a:t>RELIEVER</a:t>
            </a:r>
          </a:p>
        </p:txBody>
      </p:sp>
      <p:sp>
        <p:nvSpPr>
          <p:cNvPr id="8" name="Rectangle 17"/>
          <p:cNvSpPr>
            <a:spLocks/>
          </p:cNvSpPr>
          <p:nvPr/>
        </p:nvSpPr>
        <p:spPr bwMode="auto">
          <a:xfrm>
            <a:off x="1823581" y="5432386"/>
            <a:ext cx="7715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800" b="1" dirty="0">
                <a:solidFill>
                  <a:srgbClr val="134679"/>
                </a:solidFill>
                <a:sym typeface="Arial Bold" charset="0"/>
              </a:rPr>
              <a:t>REMEMBER </a:t>
            </a:r>
            <a:br>
              <a:rPr lang="en-US" altLang="en-US" sz="800" b="1" dirty="0">
                <a:solidFill>
                  <a:srgbClr val="134679"/>
                </a:solidFill>
                <a:sym typeface="Arial Bold" charset="0"/>
              </a:rPr>
            </a:br>
            <a:r>
              <a:rPr lang="en-US" altLang="en-US" sz="800" b="1" dirty="0">
                <a:solidFill>
                  <a:srgbClr val="134679"/>
                </a:solidFill>
                <a:sym typeface="Arial Bold" charset="0"/>
              </a:rPr>
              <a:t>TO...</a:t>
            </a:r>
          </a:p>
          <a:p>
            <a:pPr eaLnBrk="1" hangingPunct="1">
              <a:lnSpc>
                <a:spcPct val="90000"/>
              </a:lnSpc>
            </a:pPr>
            <a:endParaRPr lang="en-US" altLang="en-US" sz="800" b="1" dirty="0">
              <a:solidFill>
                <a:prstClr val="black"/>
              </a:solidFill>
            </a:endParaRPr>
          </a:p>
        </p:txBody>
      </p:sp>
      <p:sp>
        <p:nvSpPr>
          <p:cNvPr id="9" name="Rectangle 18"/>
          <p:cNvSpPr>
            <a:spLocks/>
          </p:cNvSpPr>
          <p:nvPr/>
        </p:nvSpPr>
        <p:spPr bwMode="auto">
          <a:xfrm>
            <a:off x="2754609" y="5363369"/>
            <a:ext cx="4451927" cy="123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174625" indent="-174625" eaLnBrk="0" hangingPunct="0">
              <a:tabLst>
                <a:tab pos="200025" algn="l"/>
              </a:tabLst>
              <a:defRPr sz="2400">
                <a:solidFill>
                  <a:schemeClr val="tx1"/>
                </a:solidFill>
                <a:latin typeface="Arial" pitchFamily="34" charset="0"/>
                <a:ea typeface="ＭＳ Ｐゴシック" pitchFamily="34" charset="-128"/>
              </a:defRPr>
            </a:lvl1pPr>
            <a:lvl2pPr marL="742950" indent="-285750" eaLnBrk="0" hangingPunct="0">
              <a:tabLst>
                <a:tab pos="200025" algn="l"/>
              </a:tabLst>
              <a:defRPr sz="2400">
                <a:solidFill>
                  <a:schemeClr val="tx1"/>
                </a:solidFill>
                <a:latin typeface="Arial" pitchFamily="34" charset="0"/>
                <a:ea typeface="ＭＳ Ｐゴシック" pitchFamily="34" charset="-128"/>
              </a:defRPr>
            </a:lvl2pPr>
            <a:lvl3pPr marL="1143000" indent="-228600" eaLnBrk="0" hangingPunct="0">
              <a:tabLst>
                <a:tab pos="200025" algn="l"/>
              </a:tabLst>
              <a:defRPr sz="2400">
                <a:solidFill>
                  <a:schemeClr val="tx1"/>
                </a:solidFill>
                <a:latin typeface="Arial" pitchFamily="34" charset="0"/>
                <a:ea typeface="ＭＳ Ｐゴシック" pitchFamily="34" charset="-128"/>
              </a:defRPr>
            </a:lvl3pPr>
            <a:lvl4pPr marL="1600200" indent="-228600" eaLnBrk="0" hangingPunct="0">
              <a:tabLst>
                <a:tab pos="200025" algn="l"/>
              </a:tabLst>
              <a:defRPr sz="2400">
                <a:solidFill>
                  <a:schemeClr val="tx1"/>
                </a:solidFill>
                <a:latin typeface="Arial" pitchFamily="34" charset="0"/>
                <a:ea typeface="ＭＳ Ｐゴシック" pitchFamily="34" charset="-128"/>
              </a:defRPr>
            </a:lvl4pPr>
            <a:lvl5pPr marL="2057400" indent="-228600" eaLnBrk="0" hangingPunct="0">
              <a:tabLst>
                <a:tab pos="20002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9pPr>
          </a:lstStyle>
          <a:p>
            <a:pPr>
              <a:lnSpc>
                <a:spcPct val="8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Provide guided self-management education (self-monitoring + written action plan + regular review)</a:t>
            </a:r>
          </a:p>
          <a:p>
            <a:pPr>
              <a:lnSpc>
                <a:spcPct val="8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Treat modifiable risk factors and comorbidities, e.g. smoking, obesity, anxiety</a:t>
            </a:r>
          </a:p>
          <a:p>
            <a:pPr>
              <a:lnSpc>
                <a:spcPct val="8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Advise about non-pharmacological therapies and strategies, e.g. physical activity, weight loss, avoidance of sensitizers where appropriate</a:t>
            </a:r>
          </a:p>
          <a:p>
            <a:pPr>
              <a:lnSpc>
                <a:spcPct val="8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Consider stepping up if … uncontrolled symptoms, exacerbations or risks, but check diagnosis, inhaler </a:t>
            </a:r>
            <a:br>
              <a:rPr lang="en-US" sz="600" dirty="0">
                <a:solidFill>
                  <a:prstClr val="black"/>
                </a:solidFill>
                <a:latin typeface="Arial"/>
                <a:cs typeface="Arial"/>
              </a:rPr>
            </a:br>
            <a:r>
              <a:rPr lang="en-US" sz="600" dirty="0">
                <a:solidFill>
                  <a:prstClr val="black"/>
                </a:solidFill>
                <a:latin typeface="Arial"/>
                <a:cs typeface="Arial"/>
              </a:rPr>
              <a:t>technique and adherence first</a:t>
            </a:r>
          </a:p>
          <a:p>
            <a:pPr>
              <a:lnSpc>
                <a:spcPct val="80000"/>
              </a:lnSpc>
              <a:spcBef>
                <a:spcPts val="350"/>
              </a:spcBef>
              <a:spcAft>
                <a:spcPts val="100"/>
              </a:spcAft>
            </a:pPr>
            <a:r>
              <a:rPr lang="en-US" sz="600" dirty="0">
                <a:solidFill>
                  <a:prstClr val="black"/>
                </a:solidFill>
                <a:latin typeface="Arial"/>
                <a:cs typeface="Arial"/>
              </a:rPr>
              <a:t>•	Consider adding SLIT in adult HDM-sensitive patients with allergic rhinitis who have </a:t>
            </a:r>
            <a:r>
              <a:rPr lang="en-US" sz="600" dirty="0" smtClean="0">
                <a:solidFill>
                  <a:prstClr val="black"/>
                </a:solidFill>
                <a:latin typeface="Arial"/>
                <a:cs typeface="Arial"/>
              </a:rPr>
              <a:t>exacerbations </a:t>
            </a:r>
            <a:r>
              <a:rPr lang="en-US" sz="600" dirty="0">
                <a:solidFill>
                  <a:prstClr val="black"/>
                </a:solidFill>
                <a:latin typeface="Arial"/>
                <a:cs typeface="Arial"/>
              </a:rPr>
              <a:t>despite ICS treatment, provided FEV1 is &gt;70% predicted</a:t>
            </a:r>
          </a:p>
          <a:p>
            <a:pPr>
              <a:lnSpc>
                <a:spcPct val="8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Consider stepping down if … symptoms controlled for 3 months + low risk for exacerbations</a:t>
            </a:r>
            <a:r>
              <a:rPr lang="en-US" sz="600">
                <a:solidFill>
                  <a:prstClr val="black"/>
                </a:solidFill>
                <a:latin typeface="Arial"/>
                <a:cs typeface="Arial"/>
              </a:rPr>
              <a:t>. </a:t>
            </a:r>
            <a:r>
              <a:rPr lang="en-US" sz="600" smtClean="0">
                <a:solidFill>
                  <a:prstClr val="black"/>
                </a:solidFill>
                <a:latin typeface="Arial"/>
                <a:cs typeface="Arial"/>
              </a:rPr>
              <a:t>Stopping ICS </a:t>
            </a:r>
            <a:r>
              <a:rPr lang="en-US" sz="600" dirty="0">
                <a:solidFill>
                  <a:prstClr val="black"/>
                </a:solidFill>
                <a:latin typeface="Arial"/>
                <a:cs typeface="Arial"/>
              </a:rPr>
              <a:t>is not advised.</a:t>
            </a:r>
          </a:p>
        </p:txBody>
      </p:sp>
      <p:sp>
        <p:nvSpPr>
          <p:cNvPr id="10" name="Rectangle 19"/>
          <p:cNvSpPr>
            <a:spLocks/>
          </p:cNvSpPr>
          <p:nvPr/>
        </p:nvSpPr>
        <p:spPr bwMode="auto">
          <a:xfrm>
            <a:off x="2703810" y="3730586"/>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dirty="0">
                <a:solidFill>
                  <a:prstClr val="black"/>
                </a:solidFill>
                <a:sym typeface="Arial Bold" charset="0"/>
              </a:rPr>
              <a:t>STEP 1</a:t>
            </a:r>
          </a:p>
        </p:txBody>
      </p:sp>
      <p:sp>
        <p:nvSpPr>
          <p:cNvPr id="11" name="Rectangle 20"/>
          <p:cNvSpPr>
            <a:spLocks/>
          </p:cNvSpPr>
          <p:nvPr/>
        </p:nvSpPr>
        <p:spPr bwMode="auto">
          <a:xfrm>
            <a:off x="4048800" y="3730586"/>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dirty="0">
                <a:solidFill>
                  <a:prstClr val="black"/>
                </a:solidFill>
                <a:sym typeface="Arial Bold" charset="0"/>
              </a:rPr>
              <a:t>STEP 2</a:t>
            </a:r>
          </a:p>
        </p:txBody>
      </p:sp>
      <p:sp>
        <p:nvSpPr>
          <p:cNvPr id="12" name="Rectangle 21"/>
          <p:cNvSpPr>
            <a:spLocks/>
          </p:cNvSpPr>
          <p:nvPr/>
        </p:nvSpPr>
        <p:spPr bwMode="auto">
          <a:xfrm>
            <a:off x="5479459" y="3654386"/>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dirty="0">
                <a:solidFill>
                  <a:prstClr val="black"/>
                </a:solidFill>
                <a:sym typeface="Arial Bold" charset="0"/>
              </a:rPr>
              <a:t>STEP 3</a:t>
            </a:r>
          </a:p>
        </p:txBody>
      </p:sp>
      <p:sp>
        <p:nvSpPr>
          <p:cNvPr id="13" name="Rectangle 22"/>
          <p:cNvSpPr>
            <a:spLocks/>
          </p:cNvSpPr>
          <p:nvPr/>
        </p:nvSpPr>
        <p:spPr bwMode="auto">
          <a:xfrm>
            <a:off x="6180687" y="3463886"/>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dirty="0">
                <a:solidFill>
                  <a:prstClr val="black"/>
                </a:solidFill>
                <a:sym typeface="Arial Bold" charset="0"/>
              </a:rPr>
              <a:t>STEP 4</a:t>
            </a:r>
          </a:p>
        </p:txBody>
      </p:sp>
      <p:sp>
        <p:nvSpPr>
          <p:cNvPr id="14" name="Rectangle 23"/>
          <p:cNvSpPr>
            <a:spLocks/>
          </p:cNvSpPr>
          <p:nvPr/>
        </p:nvSpPr>
        <p:spPr bwMode="auto">
          <a:xfrm>
            <a:off x="6743309" y="3222586"/>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dirty="0">
                <a:solidFill>
                  <a:prstClr val="black"/>
                </a:solidFill>
                <a:sym typeface="Arial Bold" charset="0"/>
              </a:rPr>
              <a:t>STEP 5</a:t>
            </a:r>
          </a:p>
        </p:txBody>
      </p:sp>
      <p:sp>
        <p:nvSpPr>
          <p:cNvPr id="15" name="Rectangle 24"/>
          <p:cNvSpPr>
            <a:spLocks/>
          </p:cNvSpPr>
          <p:nvPr/>
        </p:nvSpPr>
        <p:spPr bwMode="auto">
          <a:xfrm>
            <a:off x="3172500" y="4153535"/>
            <a:ext cx="222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dirty="0">
                <a:solidFill>
                  <a:prstClr val="black"/>
                </a:solidFill>
              </a:rPr>
              <a:t>Low dose ICS</a:t>
            </a:r>
          </a:p>
        </p:txBody>
      </p:sp>
      <p:sp>
        <p:nvSpPr>
          <p:cNvPr id="16" name="Rectangle 25"/>
          <p:cNvSpPr>
            <a:spLocks/>
          </p:cNvSpPr>
          <p:nvPr/>
        </p:nvSpPr>
        <p:spPr bwMode="auto">
          <a:xfrm>
            <a:off x="2691951" y="4538714"/>
            <a:ext cx="482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defRPr/>
            </a:pPr>
            <a:r>
              <a:rPr lang="en-US" sz="600" i="1" kern="600" spc="-10" dirty="0">
                <a:solidFill>
                  <a:prstClr val="black">
                    <a:lumMod val="65000"/>
                    <a:lumOff val="35000"/>
                  </a:prstClr>
                </a:solidFill>
                <a:ea typeface="ＭＳ Ｐゴシック" charset="0"/>
                <a:cs typeface="Arial"/>
                <a:sym typeface="Arial Italic" charset="0"/>
              </a:rPr>
              <a:t>Consider low dose ICS </a:t>
            </a:r>
          </a:p>
        </p:txBody>
      </p:sp>
      <p:sp>
        <p:nvSpPr>
          <p:cNvPr id="17" name="Rectangle 26"/>
          <p:cNvSpPr>
            <a:spLocks/>
          </p:cNvSpPr>
          <p:nvPr/>
        </p:nvSpPr>
        <p:spPr bwMode="auto">
          <a:xfrm>
            <a:off x="3173710" y="4538714"/>
            <a:ext cx="2222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defRPr/>
            </a:pPr>
            <a:r>
              <a:rPr lang="en-US" sz="600" i="1" kern="600" spc="-10" dirty="0">
                <a:solidFill>
                  <a:prstClr val="black">
                    <a:lumMod val="65000"/>
                    <a:lumOff val="35000"/>
                  </a:prstClr>
                </a:solidFill>
                <a:ea typeface="ＭＳ Ｐゴシック" charset="0"/>
                <a:cs typeface="Arial"/>
                <a:sym typeface="Arial Italic" charset="0"/>
              </a:rPr>
              <a:t>Leukotriene receptor antagonists (LTRA)</a:t>
            </a:r>
          </a:p>
          <a:p>
            <a:pPr algn="ctr">
              <a:lnSpc>
                <a:spcPct val="90000"/>
              </a:lnSpc>
              <a:defRPr/>
            </a:pPr>
            <a:r>
              <a:rPr lang="en-US" sz="600" i="1" kern="600" spc="-10" dirty="0">
                <a:solidFill>
                  <a:prstClr val="black">
                    <a:lumMod val="65000"/>
                    <a:lumOff val="35000"/>
                  </a:prstClr>
                </a:solidFill>
                <a:ea typeface="ＭＳ Ｐゴシック" charset="0"/>
                <a:cs typeface="Arial"/>
                <a:sym typeface="Arial Italic" charset="0"/>
              </a:rPr>
              <a:t>Low dose theophylline*</a:t>
            </a:r>
          </a:p>
        </p:txBody>
      </p:sp>
      <p:sp>
        <p:nvSpPr>
          <p:cNvPr id="18" name="Rectangle 27"/>
          <p:cNvSpPr>
            <a:spLocks/>
          </p:cNvSpPr>
          <p:nvPr/>
        </p:nvSpPr>
        <p:spPr bwMode="auto">
          <a:xfrm>
            <a:off x="5377859" y="4522682"/>
            <a:ext cx="673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defRPr/>
            </a:pPr>
            <a:r>
              <a:rPr lang="en-US" sz="600" i="1" kern="600" spc="-20" dirty="0">
                <a:solidFill>
                  <a:prstClr val="black">
                    <a:lumMod val="65000"/>
                    <a:lumOff val="35000"/>
                  </a:prstClr>
                </a:solidFill>
                <a:ea typeface="ＭＳ Ｐゴシック" charset="0"/>
                <a:cs typeface="Arial"/>
                <a:sym typeface="Arial Italic" charset="0"/>
              </a:rPr>
              <a:t>Med/high dose ICS</a:t>
            </a:r>
          </a:p>
          <a:p>
            <a:pPr algn="ctr">
              <a:lnSpc>
                <a:spcPct val="90000"/>
              </a:lnSpc>
              <a:defRPr/>
            </a:pPr>
            <a:r>
              <a:rPr lang="en-US" sz="600" i="1" kern="600" spc="-20" dirty="0">
                <a:solidFill>
                  <a:prstClr val="black">
                    <a:lumMod val="65000"/>
                    <a:lumOff val="35000"/>
                  </a:prstClr>
                </a:solidFill>
                <a:ea typeface="ＭＳ Ｐゴシック" charset="0"/>
                <a:cs typeface="Arial"/>
                <a:sym typeface="Arial Italic" charset="0"/>
              </a:rPr>
              <a:t>Low </a:t>
            </a:r>
            <a:r>
              <a:rPr lang="en-US" sz="600" i="1" kern="600" spc="-20">
                <a:solidFill>
                  <a:prstClr val="black">
                    <a:lumMod val="65000"/>
                    <a:lumOff val="35000"/>
                  </a:prstClr>
                </a:solidFill>
                <a:ea typeface="ＭＳ Ｐゴシック" charset="0"/>
                <a:cs typeface="Arial"/>
                <a:sym typeface="Arial Italic" charset="0"/>
              </a:rPr>
              <a:t>dose </a:t>
            </a:r>
            <a:r>
              <a:rPr lang="en-US" sz="600" i="1" kern="600" spc="-20" smtClean="0">
                <a:solidFill>
                  <a:prstClr val="black">
                    <a:lumMod val="65000"/>
                    <a:lumOff val="35000"/>
                  </a:prstClr>
                </a:solidFill>
                <a:ea typeface="ＭＳ Ｐゴシック" charset="0"/>
                <a:cs typeface="Arial"/>
                <a:sym typeface="Arial Italic" charset="0"/>
              </a:rPr>
              <a:t>ICS + LTRA</a:t>
            </a:r>
            <a:endParaRPr lang="en-US" sz="600" i="1" kern="600" spc="-20" dirty="0">
              <a:solidFill>
                <a:prstClr val="black">
                  <a:lumMod val="65000"/>
                  <a:lumOff val="35000"/>
                </a:prstClr>
              </a:solidFill>
              <a:ea typeface="ＭＳ Ｐゴシック" charset="0"/>
              <a:cs typeface="Arial"/>
              <a:sym typeface="Arial Italic" charset="0"/>
            </a:endParaRPr>
          </a:p>
          <a:p>
            <a:pPr algn="ctr">
              <a:lnSpc>
                <a:spcPct val="90000"/>
              </a:lnSpc>
              <a:defRPr/>
            </a:pPr>
            <a:r>
              <a:rPr lang="en-US" sz="600" i="1" kern="600" spc="-20" dirty="0">
                <a:solidFill>
                  <a:prstClr val="black">
                    <a:lumMod val="65000"/>
                    <a:lumOff val="35000"/>
                  </a:prstClr>
                </a:solidFill>
                <a:ea typeface="ＭＳ Ｐゴシック" charset="0"/>
                <a:cs typeface="Arial"/>
                <a:sym typeface="Arial Italic" charset="0"/>
              </a:rPr>
              <a:t>(or + </a:t>
            </a:r>
            <a:r>
              <a:rPr lang="en-US" sz="600" i="1" kern="600" spc="-20" dirty="0" err="1">
                <a:solidFill>
                  <a:prstClr val="black">
                    <a:lumMod val="65000"/>
                    <a:lumOff val="35000"/>
                  </a:prstClr>
                </a:solidFill>
                <a:ea typeface="ＭＳ Ｐゴシック" charset="0"/>
                <a:cs typeface="Arial"/>
                <a:sym typeface="Arial Italic" charset="0"/>
              </a:rPr>
              <a:t>theoph</a:t>
            </a:r>
            <a:r>
              <a:rPr lang="en-US" sz="600" i="1" kern="600" spc="-20" dirty="0">
                <a:solidFill>
                  <a:prstClr val="black">
                    <a:lumMod val="65000"/>
                    <a:lumOff val="35000"/>
                  </a:prstClr>
                </a:solidFill>
                <a:ea typeface="ＭＳ Ｐゴシック" charset="0"/>
                <a:cs typeface="Arial"/>
                <a:sym typeface="Arial Italic" charset="0"/>
              </a:rPr>
              <a:t>*)</a:t>
            </a:r>
          </a:p>
        </p:txBody>
      </p:sp>
      <p:sp>
        <p:nvSpPr>
          <p:cNvPr id="19" name="Rectangle 30"/>
          <p:cNvSpPr>
            <a:spLocks/>
          </p:cNvSpPr>
          <p:nvPr/>
        </p:nvSpPr>
        <p:spPr bwMode="auto">
          <a:xfrm>
            <a:off x="2687935" y="4956215"/>
            <a:ext cx="271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50000"/>
              </a:lnSpc>
              <a:defRPr/>
            </a:pPr>
            <a:r>
              <a:rPr lang="en-US" sz="800" dirty="0">
                <a:solidFill>
                  <a:prstClr val="black">
                    <a:lumMod val="65000"/>
                    <a:lumOff val="35000"/>
                  </a:prstClr>
                </a:solidFill>
                <a:ea typeface="ＭＳ Ｐゴシック" charset="0"/>
                <a:cs typeface="ＭＳ Ｐゴシック" charset="0"/>
              </a:rPr>
              <a:t>As-needed short-acting beta</a:t>
            </a:r>
            <a:r>
              <a:rPr lang="en-US" sz="800" baseline="-25000" dirty="0">
                <a:solidFill>
                  <a:prstClr val="black">
                    <a:lumMod val="65000"/>
                    <a:lumOff val="35000"/>
                  </a:prstClr>
                </a:solidFill>
                <a:ea typeface="ＭＳ Ｐゴシック" charset="0"/>
                <a:cs typeface="ＭＳ Ｐゴシック" charset="0"/>
              </a:rPr>
              <a:t>2</a:t>
            </a:r>
            <a:r>
              <a:rPr lang="en-US" sz="800" dirty="0">
                <a:solidFill>
                  <a:prstClr val="black">
                    <a:lumMod val="65000"/>
                    <a:lumOff val="35000"/>
                  </a:prstClr>
                </a:solidFill>
                <a:ea typeface="ＭＳ Ｐゴシック" charset="0"/>
                <a:cs typeface="ＭＳ Ｐゴシック" charset="0"/>
              </a:rPr>
              <a:t>-agonist (SABA)</a:t>
            </a:r>
          </a:p>
        </p:txBody>
      </p:sp>
      <p:sp>
        <p:nvSpPr>
          <p:cNvPr id="20" name="Rectangle 31"/>
          <p:cNvSpPr>
            <a:spLocks/>
          </p:cNvSpPr>
          <p:nvPr/>
        </p:nvSpPr>
        <p:spPr bwMode="auto">
          <a:xfrm>
            <a:off x="5439073" y="4945103"/>
            <a:ext cx="16383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800" dirty="0">
                <a:solidFill>
                  <a:prstClr val="black">
                    <a:lumMod val="65000"/>
                    <a:lumOff val="35000"/>
                  </a:prstClr>
                </a:solidFill>
                <a:ea typeface="ＭＳ Ｐゴシック" charset="0"/>
                <a:cs typeface="ＭＳ Ｐゴシック" charset="0"/>
              </a:rPr>
              <a:t>As-needed SABA or </a:t>
            </a:r>
            <a:br>
              <a:rPr lang="en-US" sz="800" dirty="0">
                <a:solidFill>
                  <a:prstClr val="black">
                    <a:lumMod val="65000"/>
                    <a:lumOff val="35000"/>
                  </a:prstClr>
                </a:solidFill>
                <a:ea typeface="ＭＳ Ｐゴシック" charset="0"/>
                <a:cs typeface="ＭＳ Ｐゴシック" charset="0"/>
              </a:rPr>
            </a:br>
            <a:r>
              <a:rPr lang="en-US" sz="800" dirty="0">
                <a:solidFill>
                  <a:prstClr val="black">
                    <a:lumMod val="65000"/>
                    <a:lumOff val="35000"/>
                  </a:prstClr>
                </a:solidFill>
                <a:ea typeface="ＭＳ Ｐゴシック" charset="0"/>
                <a:cs typeface="ＭＳ Ｐゴシック" charset="0"/>
              </a:rPr>
              <a:t>low </a:t>
            </a:r>
            <a:r>
              <a:rPr lang="en-US" sz="800">
                <a:solidFill>
                  <a:prstClr val="black">
                    <a:lumMod val="65000"/>
                    <a:lumOff val="35000"/>
                  </a:prstClr>
                </a:solidFill>
                <a:ea typeface="ＭＳ Ｐゴシック" charset="0"/>
                <a:cs typeface="ＭＳ Ｐゴシック" charset="0"/>
              </a:rPr>
              <a:t>dose ICS/formoterol</a:t>
            </a:r>
            <a:r>
              <a:rPr lang="en-US" sz="800" baseline="30000">
                <a:solidFill>
                  <a:prstClr val="black">
                    <a:lumMod val="65000"/>
                    <a:lumOff val="35000"/>
                  </a:prstClr>
                </a:solidFill>
                <a:ea typeface="ＭＳ Ｐゴシック" charset="0"/>
                <a:cs typeface="ＭＳ Ｐゴシック" charset="0"/>
              </a:rPr>
              <a:t>#</a:t>
            </a:r>
            <a:endParaRPr lang="en-US" sz="800" baseline="30000" dirty="0">
              <a:solidFill>
                <a:prstClr val="black">
                  <a:lumMod val="65000"/>
                  <a:lumOff val="35000"/>
                </a:prstClr>
              </a:solidFill>
              <a:ea typeface="ＭＳ Ｐゴシック" charset="0"/>
              <a:cs typeface="ＭＳ Ｐゴシック" charset="0"/>
            </a:endParaRPr>
          </a:p>
        </p:txBody>
      </p:sp>
      <p:sp>
        <p:nvSpPr>
          <p:cNvPr id="21" name="Rectangle 32"/>
          <p:cNvSpPr>
            <a:spLocks/>
          </p:cNvSpPr>
          <p:nvPr/>
        </p:nvSpPr>
        <p:spPr bwMode="auto">
          <a:xfrm>
            <a:off x="5426377" y="4051935"/>
            <a:ext cx="5760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spAutoFit/>
          </a:bodyPr>
          <a:lstStyle/>
          <a:p>
            <a:pPr algn="ctr">
              <a:lnSpc>
                <a:spcPct val="110000"/>
              </a:lnSpc>
              <a:defRPr/>
            </a:pPr>
            <a:r>
              <a:rPr lang="en-US" sz="750" kern="700" dirty="0">
                <a:solidFill>
                  <a:prstClr val="black"/>
                </a:solidFill>
                <a:ea typeface="ＭＳ Ｐゴシック" charset="0"/>
                <a:cs typeface="ＭＳ Ｐゴシック" charset="0"/>
              </a:rPr>
              <a:t>Low dose </a:t>
            </a:r>
            <a:br>
              <a:rPr lang="en-US" sz="750" kern="700" dirty="0">
                <a:solidFill>
                  <a:prstClr val="black"/>
                </a:solidFill>
                <a:ea typeface="ＭＳ Ｐゴシック" charset="0"/>
                <a:cs typeface="ＭＳ Ｐゴシック" charset="0"/>
              </a:rPr>
            </a:br>
            <a:r>
              <a:rPr lang="en-US" sz="750" kern="700" dirty="0">
                <a:solidFill>
                  <a:prstClr val="black"/>
                </a:solidFill>
                <a:ea typeface="ＭＳ Ｐゴシック" charset="0"/>
                <a:cs typeface="ＭＳ Ｐゴシック" charset="0"/>
              </a:rPr>
              <a:t>ICS/LABA**</a:t>
            </a:r>
          </a:p>
        </p:txBody>
      </p:sp>
      <p:sp>
        <p:nvSpPr>
          <p:cNvPr id="22" name="Rectangle 33"/>
          <p:cNvSpPr>
            <a:spLocks/>
          </p:cNvSpPr>
          <p:nvPr/>
        </p:nvSpPr>
        <p:spPr bwMode="auto">
          <a:xfrm>
            <a:off x="6142587" y="3874135"/>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110000"/>
              </a:lnSpc>
              <a:defRPr/>
            </a:pPr>
            <a:r>
              <a:rPr lang="en-US" sz="750" kern="700" dirty="0">
                <a:solidFill>
                  <a:prstClr val="black"/>
                </a:solidFill>
                <a:ea typeface="ＭＳ Ｐゴシック" charset="0"/>
                <a:cs typeface="ＭＳ Ｐゴシック" charset="0"/>
              </a:rPr>
              <a:t>Med/high </a:t>
            </a:r>
            <a:br>
              <a:rPr lang="en-US" sz="750" kern="700" dirty="0">
                <a:solidFill>
                  <a:prstClr val="black"/>
                </a:solidFill>
                <a:ea typeface="ＭＳ Ｐゴシック" charset="0"/>
                <a:cs typeface="ＭＳ Ｐゴシック" charset="0"/>
              </a:rPr>
            </a:br>
            <a:r>
              <a:rPr lang="en-US" sz="750" kern="700" dirty="0">
                <a:solidFill>
                  <a:prstClr val="black"/>
                </a:solidFill>
                <a:ea typeface="ＭＳ Ｐゴシック" charset="0"/>
                <a:cs typeface="ＭＳ Ｐゴシック" charset="0"/>
              </a:rPr>
              <a:t>ICS/LABA</a:t>
            </a:r>
          </a:p>
        </p:txBody>
      </p:sp>
      <p:sp>
        <p:nvSpPr>
          <p:cNvPr id="23" name="Rectangle 11"/>
          <p:cNvSpPr>
            <a:spLocks/>
          </p:cNvSpPr>
          <p:nvPr/>
        </p:nvSpPr>
        <p:spPr bwMode="auto">
          <a:xfrm>
            <a:off x="5335052" y="1300123"/>
            <a:ext cx="1221488" cy="67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700" kern="700" dirty="0">
                <a:solidFill>
                  <a:prstClr val="black"/>
                </a:solidFill>
              </a:rPr>
              <a:t>Diagnosis</a:t>
            </a:r>
          </a:p>
          <a:p>
            <a:pPr eaLnBrk="1" hangingPunct="1">
              <a:lnSpc>
                <a:spcPct val="90000"/>
              </a:lnSpc>
              <a:spcBef>
                <a:spcPts val="425"/>
              </a:spcBef>
            </a:pPr>
            <a:r>
              <a:rPr lang="en-US" altLang="en-US" sz="700" kern="700" dirty="0">
                <a:solidFill>
                  <a:prstClr val="black"/>
                </a:solidFill>
              </a:rPr>
              <a:t>Symptom control &amp; risk factors</a:t>
            </a:r>
            <a:br>
              <a:rPr lang="en-US" altLang="en-US" sz="700" kern="700" dirty="0">
                <a:solidFill>
                  <a:prstClr val="black"/>
                </a:solidFill>
              </a:rPr>
            </a:br>
            <a:r>
              <a:rPr lang="en-US" altLang="en-US" sz="700" kern="700" dirty="0">
                <a:solidFill>
                  <a:prstClr val="black"/>
                </a:solidFill>
              </a:rPr>
              <a:t>(including lung function)</a:t>
            </a:r>
          </a:p>
          <a:p>
            <a:pPr eaLnBrk="1" hangingPunct="1">
              <a:spcBef>
                <a:spcPts val="425"/>
              </a:spcBef>
            </a:pPr>
            <a:r>
              <a:rPr lang="en-US" altLang="en-US" sz="700" kern="700" dirty="0">
                <a:solidFill>
                  <a:prstClr val="black"/>
                </a:solidFill>
              </a:rPr>
              <a:t>Inhaler technique &amp; adherence</a:t>
            </a:r>
          </a:p>
          <a:p>
            <a:pPr eaLnBrk="1" hangingPunct="1">
              <a:spcBef>
                <a:spcPts val="425"/>
              </a:spcBef>
            </a:pPr>
            <a:r>
              <a:rPr lang="en-US" altLang="en-US" sz="700" kern="700" dirty="0">
                <a:solidFill>
                  <a:prstClr val="black"/>
                </a:solidFill>
              </a:rPr>
              <a:t>Patient preference</a:t>
            </a:r>
          </a:p>
        </p:txBody>
      </p:sp>
      <p:sp>
        <p:nvSpPr>
          <p:cNvPr id="24" name="Rectangle 12"/>
          <p:cNvSpPr>
            <a:spLocks/>
          </p:cNvSpPr>
          <p:nvPr/>
        </p:nvSpPr>
        <p:spPr bwMode="auto">
          <a:xfrm>
            <a:off x="5532279" y="2386727"/>
            <a:ext cx="1270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700" kern="700" dirty="0">
                <a:solidFill>
                  <a:prstClr val="black"/>
                </a:solidFill>
              </a:rPr>
              <a:t>Asthma medications</a:t>
            </a:r>
          </a:p>
          <a:p>
            <a:pPr eaLnBrk="1" hangingPunct="1">
              <a:lnSpc>
                <a:spcPct val="90000"/>
              </a:lnSpc>
              <a:spcBef>
                <a:spcPts val="425"/>
              </a:spcBef>
            </a:pPr>
            <a:r>
              <a:rPr lang="en-US" altLang="en-US" sz="700" kern="700" dirty="0">
                <a:solidFill>
                  <a:prstClr val="black"/>
                </a:solidFill>
              </a:rPr>
              <a:t>Non-pharmacological strategies</a:t>
            </a:r>
          </a:p>
          <a:p>
            <a:pPr eaLnBrk="1" hangingPunct="1">
              <a:spcBef>
                <a:spcPts val="425"/>
              </a:spcBef>
            </a:pPr>
            <a:r>
              <a:rPr lang="en-US" altLang="en-US" sz="700" kern="700" dirty="0">
                <a:solidFill>
                  <a:prstClr val="black"/>
                </a:solidFill>
              </a:rPr>
              <a:t>Treat modifiable risk factors</a:t>
            </a:r>
          </a:p>
        </p:txBody>
      </p:sp>
      <p:sp>
        <p:nvSpPr>
          <p:cNvPr id="25" name="Rectangle 14"/>
          <p:cNvSpPr>
            <a:spLocks/>
          </p:cNvSpPr>
          <p:nvPr/>
        </p:nvSpPr>
        <p:spPr bwMode="auto">
          <a:xfrm>
            <a:off x="1725156" y="3730586"/>
            <a:ext cx="8699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800" b="1">
                <a:solidFill>
                  <a:srgbClr val="134679"/>
                </a:solidFill>
                <a:sym typeface="Arial Bold" charset="0"/>
              </a:rPr>
              <a:t>PREFERRED </a:t>
            </a:r>
            <a:br>
              <a:rPr lang="en-US" altLang="en-US" sz="800" b="1">
                <a:solidFill>
                  <a:srgbClr val="134679"/>
                </a:solidFill>
                <a:sym typeface="Arial Bold" charset="0"/>
              </a:rPr>
            </a:br>
            <a:r>
              <a:rPr lang="en-US" altLang="en-US" sz="800" b="1">
                <a:solidFill>
                  <a:srgbClr val="134679"/>
                </a:solidFill>
                <a:sym typeface="Arial Bold" charset="0"/>
              </a:rPr>
              <a:t>CONTROLLER </a:t>
            </a:r>
            <a:br>
              <a:rPr lang="en-US" altLang="en-US" sz="800" b="1">
                <a:solidFill>
                  <a:srgbClr val="134679"/>
                </a:solidFill>
                <a:sym typeface="Arial Bold" charset="0"/>
              </a:rPr>
            </a:br>
            <a:r>
              <a:rPr lang="en-US" altLang="en-US" sz="800" b="1">
                <a:solidFill>
                  <a:srgbClr val="134679"/>
                </a:solidFill>
                <a:sym typeface="Arial Bold" charset="0"/>
              </a:rPr>
              <a:t>CHOICE</a:t>
            </a:r>
          </a:p>
          <a:p>
            <a:pPr eaLnBrk="1" hangingPunct="1">
              <a:lnSpc>
                <a:spcPct val="90000"/>
              </a:lnSpc>
            </a:pPr>
            <a:endParaRPr lang="en-US" altLang="en-US" sz="800" b="1">
              <a:solidFill>
                <a:prstClr val="black"/>
              </a:solidFill>
            </a:endParaRPr>
          </a:p>
        </p:txBody>
      </p:sp>
      <p:sp>
        <p:nvSpPr>
          <p:cNvPr id="27" name="Rectangle 26"/>
          <p:cNvSpPr/>
          <p:nvPr/>
        </p:nvSpPr>
        <p:spPr bwMode="auto">
          <a:xfrm rot="18616622">
            <a:off x="3979213" y="1830829"/>
            <a:ext cx="1238984" cy="1125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900" b="1" dirty="0">
                <a:ln w="12700">
                  <a:noFill/>
                  <a:prstDash val="solid"/>
                </a:ln>
                <a:solidFill>
                  <a:prstClr val="white"/>
                </a:solidFill>
                <a:cs typeface="Arial"/>
              </a:rPr>
              <a:t>REVIEW RESPONSE</a:t>
            </a:r>
          </a:p>
        </p:txBody>
      </p:sp>
      <p:sp>
        <p:nvSpPr>
          <p:cNvPr id="28" name="Rectangle 27"/>
          <p:cNvSpPr/>
          <p:nvPr/>
        </p:nvSpPr>
        <p:spPr bwMode="auto">
          <a:xfrm rot="3533141">
            <a:off x="4070019" y="1841265"/>
            <a:ext cx="1163535" cy="1125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900" b="1" dirty="0">
                <a:ln w="12700">
                  <a:noFill/>
                  <a:prstDash val="solid"/>
                </a:ln>
                <a:solidFill>
                  <a:prstClr val="white"/>
                </a:solidFill>
                <a:cs typeface="Arial"/>
              </a:rPr>
              <a:t>ASSESS</a:t>
            </a:r>
          </a:p>
        </p:txBody>
      </p:sp>
      <p:sp>
        <p:nvSpPr>
          <p:cNvPr id="29" name="Rectangle 28"/>
          <p:cNvSpPr/>
          <p:nvPr/>
        </p:nvSpPr>
        <p:spPr bwMode="auto">
          <a:xfrm rot="21356104">
            <a:off x="4096128" y="2173361"/>
            <a:ext cx="1112503" cy="904202"/>
          </a:xfrm>
          <a:prstGeom prst="rect">
            <a:avLst/>
          </a:prstGeom>
          <a:noFill/>
        </p:spPr>
        <p:txBody>
          <a:bodyPr spcFirstLastPara="1" wrap="none">
            <a:prstTxWarp prst="textArchDown">
              <a:avLst>
                <a:gd name="adj" fmla="val 16604063"/>
              </a:avLst>
            </a:prstTxWarp>
            <a:spAutoFit/>
          </a:bodyPr>
          <a:lstStyle/>
          <a:p>
            <a:pPr algn="ctr">
              <a:defRPr/>
            </a:pPr>
            <a:r>
              <a:rPr lang="en-AU" sz="900" b="1" dirty="0">
                <a:ln w="12700">
                  <a:noFill/>
                  <a:prstDash val="solid"/>
                </a:ln>
                <a:solidFill>
                  <a:prstClr val="white"/>
                </a:solidFill>
                <a:ea typeface="ＭＳ Ｐゴシック" charset="0"/>
                <a:cs typeface="Arial"/>
              </a:rPr>
              <a:t>ADJUST TREATMENT</a:t>
            </a:r>
            <a:endParaRPr lang="en-US" sz="900" b="1" dirty="0">
              <a:ln w="12700">
                <a:noFill/>
                <a:prstDash val="solid"/>
              </a:ln>
              <a:solidFill>
                <a:prstClr val="white"/>
              </a:solidFill>
              <a:ea typeface="ＭＳ Ｐゴシック" charset="0"/>
              <a:cs typeface="ＭＳ Ｐゴシック" charset="0"/>
            </a:endParaRPr>
          </a:p>
        </p:txBody>
      </p:sp>
      <p:sp>
        <p:nvSpPr>
          <p:cNvPr id="30" name="Rectangle 20"/>
          <p:cNvSpPr>
            <a:spLocks/>
          </p:cNvSpPr>
          <p:nvPr/>
        </p:nvSpPr>
        <p:spPr bwMode="auto">
          <a:xfrm>
            <a:off x="6127605" y="4522682"/>
            <a:ext cx="576064" cy="33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550" i="1" kern="0" dirty="0">
                <a:solidFill>
                  <a:prstClr val="black">
                    <a:lumMod val="65000"/>
                    <a:lumOff val="35000"/>
                  </a:prstClr>
                </a:solidFill>
                <a:ea typeface="ＭＳ Ｐゴシック" charset="0"/>
                <a:cs typeface="Arial"/>
                <a:sym typeface="Arial Italic" charset="0"/>
              </a:rPr>
              <a:t>Add </a:t>
            </a:r>
            <a:r>
              <a:rPr lang="en-US" sz="550" i="1" kern="0" dirty="0" err="1">
                <a:solidFill>
                  <a:prstClr val="black">
                    <a:lumMod val="65000"/>
                    <a:lumOff val="35000"/>
                  </a:prstClr>
                </a:solidFill>
                <a:ea typeface="ＭＳ Ｐゴシック" charset="0"/>
                <a:cs typeface="Arial"/>
                <a:sym typeface="Arial Italic" charset="0"/>
              </a:rPr>
              <a:t>tiotropium</a:t>
            </a:r>
            <a:r>
              <a:rPr lang="en-US" sz="550" kern="700" dirty="0">
                <a:solidFill>
                  <a:prstClr val="black"/>
                </a:solidFill>
                <a:cs typeface="Arial"/>
              </a:rPr>
              <a:t>*</a:t>
            </a:r>
            <a:r>
              <a:rPr lang="en-US" sz="550" kern="700" baseline="30000" dirty="0">
                <a:solidFill>
                  <a:prstClr val="black"/>
                </a:solidFill>
                <a:cs typeface="Arial"/>
                <a:sym typeface="Wingdings 2"/>
              </a:rPr>
              <a:t></a:t>
            </a:r>
            <a:endParaRPr lang="en-US" sz="550" i="1" kern="0" dirty="0">
              <a:solidFill>
                <a:prstClr val="black">
                  <a:lumMod val="65000"/>
                  <a:lumOff val="35000"/>
                </a:prstClr>
              </a:solidFill>
              <a:ea typeface="ＭＳ Ｐゴシック" charset="0"/>
              <a:cs typeface="Arial"/>
              <a:sym typeface="Arial Italic" charset="0"/>
            </a:endParaRPr>
          </a:p>
          <a:p>
            <a:pPr>
              <a:lnSpc>
                <a:spcPct val="90000"/>
              </a:lnSpc>
              <a:defRPr/>
            </a:pPr>
            <a:r>
              <a:rPr lang="en-US" sz="550" i="1" kern="0" smtClean="0">
                <a:solidFill>
                  <a:prstClr val="black">
                    <a:lumMod val="65000"/>
                    <a:lumOff val="35000"/>
                  </a:prstClr>
                </a:solidFill>
                <a:ea typeface="ＭＳ Ｐゴシック" charset="0"/>
                <a:cs typeface="Arial"/>
                <a:sym typeface="Arial Italic" charset="0"/>
              </a:rPr>
              <a:t>Med/high </a:t>
            </a:r>
            <a:r>
              <a:rPr lang="en-US" sz="550" i="1" kern="0" dirty="0">
                <a:solidFill>
                  <a:prstClr val="black">
                    <a:lumMod val="65000"/>
                    <a:lumOff val="35000"/>
                  </a:prstClr>
                </a:solidFill>
                <a:ea typeface="ＭＳ Ｐゴシック" charset="0"/>
                <a:cs typeface="Arial"/>
                <a:sym typeface="Arial Italic" charset="0"/>
              </a:rPr>
              <a:t>dose </a:t>
            </a:r>
            <a:r>
              <a:rPr lang="en-US" sz="550" i="1" kern="0">
                <a:solidFill>
                  <a:prstClr val="black">
                    <a:lumMod val="65000"/>
                    <a:lumOff val="35000"/>
                  </a:prstClr>
                </a:solidFill>
                <a:ea typeface="ＭＳ Ｐゴシック" charset="0"/>
                <a:cs typeface="Arial"/>
                <a:sym typeface="Arial Italic" charset="0"/>
              </a:rPr>
              <a:t>ICS </a:t>
            </a:r>
            <a:r>
              <a:rPr lang="en-US" sz="550" i="1" kern="0" smtClean="0">
                <a:solidFill>
                  <a:prstClr val="black">
                    <a:lumMod val="65000"/>
                    <a:lumOff val="35000"/>
                  </a:prstClr>
                </a:solidFill>
                <a:ea typeface="ＭＳ Ｐゴシック" charset="0"/>
                <a:cs typeface="Arial"/>
                <a:sym typeface="Arial Italic" charset="0"/>
              </a:rPr>
              <a:t>+ </a:t>
            </a:r>
            <a:r>
              <a:rPr lang="en-US" sz="550" i="1" kern="0" dirty="0">
                <a:solidFill>
                  <a:prstClr val="black">
                    <a:lumMod val="65000"/>
                    <a:lumOff val="35000"/>
                  </a:prstClr>
                </a:solidFill>
                <a:ea typeface="ＭＳ Ｐゴシック" charset="0"/>
                <a:cs typeface="Arial"/>
                <a:sym typeface="Arial Italic" charset="0"/>
              </a:rPr>
              <a:t>LTRA </a:t>
            </a:r>
            <a:br>
              <a:rPr lang="en-US" sz="550" i="1" kern="0" dirty="0">
                <a:solidFill>
                  <a:prstClr val="black">
                    <a:lumMod val="65000"/>
                    <a:lumOff val="35000"/>
                  </a:prstClr>
                </a:solidFill>
                <a:ea typeface="ＭＳ Ｐゴシック" charset="0"/>
                <a:cs typeface="Arial"/>
                <a:sym typeface="Arial Italic" charset="0"/>
              </a:rPr>
            </a:br>
            <a:r>
              <a:rPr lang="en-US" sz="550" i="1" kern="0" dirty="0">
                <a:solidFill>
                  <a:prstClr val="black">
                    <a:lumMod val="65000"/>
                    <a:lumOff val="35000"/>
                  </a:prstClr>
                </a:solidFill>
                <a:ea typeface="ＭＳ Ｐゴシック" charset="0"/>
                <a:cs typeface="Arial"/>
                <a:sym typeface="Arial Italic" charset="0"/>
              </a:rPr>
              <a:t>(or + </a:t>
            </a:r>
            <a:r>
              <a:rPr lang="en-US" sz="550" i="1" kern="0" dirty="0" err="1">
                <a:solidFill>
                  <a:prstClr val="black">
                    <a:lumMod val="65000"/>
                    <a:lumOff val="35000"/>
                  </a:prstClr>
                </a:solidFill>
                <a:ea typeface="ＭＳ Ｐゴシック" charset="0"/>
                <a:cs typeface="Arial"/>
                <a:sym typeface="Arial Italic" charset="0"/>
              </a:rPr>
              <a:t>theoph</a:t>
            </a:r>
            <a:r>
              <a:rPr lang="en-US" sz="550" i="1" kern="0" dirty="0">
                <a:solidFill>
                  <a:prstClr val="black">
                    <a:lumMod val="65000"/>
                    <a:lumOff val="35000"/>
                  </a:prstClr>
                </a:solidFill>
                <a:ea typeface="ＭＳ Ｐゴシック" charset="0"/>
                <a:cs typeface="Arial"/>
                <a:sym typeface="Arial Italic" charset="0"/>
              </a:rPr>
              <a:t>*)</a:t>
            </a:r>
          </a:p>
        </p:txBody>
      </p:sp>
      <p:sp>
        <p:nvSpPr>
          <p:cNvPr id="31" name="Rectangle 21"/>
          <p:cNvSpPr>
            <a:spLocks/>
          </p:cNvSpPr>
          <p:nvPr/>
        </p:nvSpPr>
        <p:spPr bwMode="auto">
          <a:xfrm>
            <a:off x="6775191" y="4522682"/>
            <a:ext cx="43134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550" i="1" kern="0" dirty="0">
                <a:solidFill>
                  <a:prstClr val="black">
                    <a:lumMod val="65000"/>
                    <a:lumOff val="35000"/>
                  </a:prstClr>
                </a:solidFill>
                <a:ea typeface="ＭＳ Ｐゴシック" charset="0"/>
                <a:cs typeface="Arial"/>
                <a:sym typeface="Arial Italic" charset="0"/>
              </a:rPr>
              <a:t>Add low dose </a:t>
            </a:r>
            <a:br>
              <a:rPr lang="en-US" sz="550" i="1" kern="0" dirty="0">
                <a:solidFill>
                  <a:prstClr val="black">
                    <a:lumMod val="65000"/>
                    <a:lumOff val="35000"/>
                  </a:prstClr>
                </a:solidFill>
                <a:ea typeface="ＭＳ Ｐゴシック" charset="0"/>
                <a:cs typeface="Arial"/>
                <a:sym typeface="Arial Italic" charset="0"/>
              </a:rPr>
            </a:br>
            <a:r>
              <a:rPr lang="en-US" sz="550" i="1" kern="0" dirty="0">
                <a:solidFill>
                  <a:prstClr val="black">
                    <a:lumMod val="65000"/>
                    <a:lumOff val="35000"/>
                  </a:prstClr>
                </a:solidFill>
                <a:ea typeface="ＭＳ Ｐゴシック" charset="0"/>
                <a:cs typeface="Arial"/>
                <a:sym typeface="Arial Italic" charset="0"/>
              </a:rPr>
              <a:t>OCS</a:t>
            </a:r>
          </a:p>
        </p:txBody>
      </p:sp>
      <p:sp>
        <p:nvSpPr>
          <p:cNvPr id="32" name="Rectangle 34"/>
          <p:cNvSpPr>
            <a:spLocks/>
          </p:cNvSpPr>
          <p:nvPr/>
        </p:nvSpPr>
        <p:spPr bwMode="auto">
          <a:xfrm>
            <a:off x="6718228" y="3630989"/>
            <a:ext cx="567693" cy="7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750" kern="700">
                <a:solidFill>
                  <a:prstClr val="black"/>
                </a:solidFill>
                <a:cs typeface="Arial"/>
              </a:rPr>
              <a:t>Refer for add-on treatment </a:t>
            </a:r>
          </a:p>
          <a:p>
            <a:pPr algn="ctr">
              <a:lnSpc>
                <a:spcPct val="90000"/>
              </a:lnSpc>
              <a:defRPr/>
            </a:pPr>
            <a:r>
              <a:rPr lang="en-US" sz="625" kern="700">
                <a:solidFill>
                  <a:prstClr val="black"/>
                </a:solidFill>
                <a:cs typeface="Arial"/>
              </a:rPr>
              <a:t>e.g</a:t>
            </a:r>
            <a:r>
              <a:rPr lang="en-US" sz="625" kern="700" smtClean="0">
                <a:solidFill>
                  <a:prstClr val="black"/>
                </a:solidFill>
                <a:cs typeface="Arial"/>
              </a:rPr>
              <a:t>. </a:t>
            </a:r>
            <a:endParaRPr lang="en-US" sz="625" kern="700">
              <a:solidFill>
                <a:prstClr val="black"/>
              </a:solidFill>
              <a:cs typeface="Arial"/>
            </a:endParaRPr>
          </a:p>
          <a:p>
            <a:pPr algn="ctr">
              <a:lnSpc>
                <a:spcPct val="90000"/>
              </a:lnSpc>
              <a:defRPr/>
            </a:pPr>
            <a:r>
              <a:rPr lang="en-US" sz="550" kern="700" smtClean="0">
                <a:solidFill>
                  <a:prstClr val="black"/>
                </a:solidFill>
                <a:cs typeface="Arial"/>
              </a:rPr>
              <a:t>tiotropium,*</a:t>
            </a:r>
            <a:r>
              <a:rPr lang="en-US" sz="550" kern="700" baseline="30000" smtClean="0">
                <a:solidFill>
                  <a:prstClr val="black"/>
                </a:solidFill>
                <a:cs typeface="Arial"/>
                <a:sym typeface="Wingdings 2"/>
              </a:rPr>
              <a:t></a:t>
            </a:r>
            <a:r>
              <a:rPr lang="en-US" sz="550" kern="700" smtClean="0">
                <a:solidFill>
                  <a:prstClr val="black"/>
                </a:solidFill>
                <a:cs typeface="Arial"/>
              </a:rPr>
              <a:t> </a:t>
            </a:r>
            <a:br>
              <a:rPr lang="en-US" sz="550" kern="700" smtClean="0">
                <a:solidFill>
                  <a:prstClr val="black"/>
                </a:solidFill>
                <a:cs typeface="Arial"/>
              </a:rPr>
            </a:br>
            <a:r>
              <a:rPr lang="en-US" sz="550" kern="700" smtClean="0">
                <a:solidFill>
                  <a:prstClr val="black"/>
                </a:solidFill>
                <a:cs typeface="Arial"/>
              </a:rPr>
              <a:t>anti-IgE, </a:t>
            </a:r>
            <a:br>
              <a:rPr lang="en-US" sz="550" kern="700" smtClean="0">
                <a:solidFill>
                  <a:prstClr val="black"/>
                </a:solidFill>
                <a:cs typeface="Arial"/>
              </a:rPr>
            </a:br>
            <a:r>
              <a:rPr lang="en-US" sz="550" kern="700" smtClean="0">
                <a:solidFill>
                  <a:prstClr val="black"/>
                </a:solidFill>
                <a:cs typeface="Arial"/>
              </a:rPr>
              <a:t>anti-IL5/5R*</a:t>
            </a:r>
            <a:endParaRPr lang="en-US" sz="550" kern="700">
              <a:solidFill>
                <a:prstClr val="black"/>
              </a:solidFill>
              <a:cs typeface="Arial"/>
            </a:endParaRPr>
          </a:p>
        </p:txBody>
      </p:sp>
    </p:spTree>
    <p:extLst>
      <p:ext uri="{BB962C8B-B14F-4D97-AF65-F5344CB8AC3E}">
        <p14:creationId xmlns:p14="http://schemas.microsoft.com/office/powerpoint/2010/main" val="26303242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ea typeface="ヒラギノ角ゴ ProN W3" charset="-128"/>
              </a:rPr>
              <a:t>Stepwise management - pharmacotherapy</a:t>
            </a:r>
            <a:endParaRPr lang="en-AU"/>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4356" y="1063188"/>
            <a:ext cx="6010135" cy="55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7"/>
          <p:cNvSpPr>
            <a:spLocks/>
          </p:cNvSpPr>
          <p:nvPr/>
        </p:nvSpPr>
        <p:spPr bwMode="auto">
          <a:xfrm>
            <a:off x="7462838" y="4485151"/>
            <a:ext cx="1646237" cy="203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900" smtClean="0">
                <a:solidFill>
                  <a:srgbClr val="134679"/>
                </a:solidFill>
              </a:rPr>
              <a:t>*Not for children &lt;12 years</a:t>
            </a:r>
          </a:p>
          <a:p>
            <a:pPr eaLnBrk="1" hangingPunct="1">
              <a:spcBef>
                <a:spcPts val="600"/>
              </a:spcBef>
            </a:pPr>
            <a:r>
              <a:rPr lang="en-US" altLang="en-US" sz="900" smtClean="0">
                <a:solidFill>
                  <a:srgbClr val="134679"/>
                </a:solidFill>
              </a:rPr>
              <a:t>**For children 6-11 years, the </a:t>
            </a:r>
            <a:r>
              <a:rPr lang="en-US" altLang="en-US" sz="900" dirty="0">
                <a:solidFill>
                  <a:srgbClr val="134679"/>
                </a:solidFill>
              </a:rPr>
              <a:t>preferred Step </a:t>
            </a:r>
            <a:r>
              <a:rPr lang="en-US" altLang="en-US" sz="900">
                <a:solidFill>
                  <a:srgbClr val="134679"/>
                </a:solidFill>
              </a:rPr>
              <a:t>3 </a:t>
            </a:r>
            <a:r>
              <a:rPr lang="en-US" altLang="en-US" sz="900" smtClean="0">
                <a:solidFill>
                  <a:srgbClr val="134679"/>
                </a:solidFill>
              </a:rPr>
              <a:t>treatment is </a:t>
            </a:r>
            <a:r>
              <a:rPr lang="en-US" altLang="en-US" sz="900" dirty="0">
                <a:solidFill>
                  <a:srgbClr val="134679"/>
                </a:solidFill>
              </a:rPr>
              <a:t>medium dose ICS</a:t>
            </a:r>
          </a:p>
          <a:p>
            <a:pPr eaLnBrk="1" hangingPunct="1">
              <a:spcBef>
                <a:spcPts val="600"/>
              </a:spcBef>
            </a:pPr>
            <a:r>
              <a:rPr lang="en-US" altLang="en-US" sz="900" baseline="30000" smtClean="0">
                <a:solidFill>
                  <a:srgbClr val="134679"/>
                </a:solidFill>
              </a:rPr>
              <a:t>#</a:t>
            </a:r>
            <a:r>
              <a:rPr lang="en-US" altLang="en-US" sz="900" smtClean="0">
                <a:solidFill>
                  <a:srgbClr val="134679"/>
                </a:solidFill>
              </a:rPr>
              <a:t>For </a:t>
            </a:r>
            <a:r>
              <a:rPr lang="en-US" altLang="en-US" sz="900" dirty="0">
                <a:solidFill>
                  <a:srgbClr val="134679"/>
                </a:solidFill>
              </a:rPr>
              <a:t>patients prescribed BDP/</a:t>
            </a:r>
            <a:r>
              <a:rPr lang="en-US" altLang="en-US" sz="900" dirty="0" err="1">
                <a:solidFill>
                  <a:srgbClr val="134679"/>
                </a:solidFill>
              </a:rPr>
              <a:t>formoterol</a:t>
            </a:r>
            <a:r>
              <a:rPr lang="en-US" altLang="en-US" sz="900" dirty="0">
                <a:solidFill>
                  <a:srgbClr val="134679"/>
                </a:solidFill>
              </a:rPr>
              <a:t> or BUD/ </a:t>
            </a:r>
            <a:r>
              <a:rPr lang="en-US" altLang="en-US" sz="900" dirty="0" err="1">
                <a:solidFill>
                  <a:srgbClr val="134679"/>
                </a:solidFill>
              </a:rPr>
              <a:t>formoterol</a:t>
            </a:r>
            <a:r>
              <a:rPr lang="en-US" altLang="en-US" sz="900" dirty="0">
                <a:solidFill>
                  <a:srgbClr val="134679"/>
                </a:solidFill>
              </a:rPr>
              <a:t> maintenance and reliever </a:t>
            </a:r>
            <a:r>
              <a:rPr lang="en-US" altLang="en-US" sz="900" dirty="0" smtClean="0">
                <a:solidFill>
                  <a:srgbClr val="134679"/>
                </a:solidFill>
              </a:rPr>
              <a:t>therapy</a:t>
            </a:r>
          </a:p>
          <a:p>
            <a:pPr eaLnBrk="1" hangingPunct="1">
              <a:spcBef>
                <a:spcPts val="600"/>
              </a:spcBef>
            </a:pPr>
            <a:r>
              <a:rPr lang="en-AU" altLang="en-US" sz="900" smtClean="0">
                <a:solidFill>
                  <a:srgbClr val="134679"/>
                </a:solidFill>
                <a:sym typeface="Wingdings 2"/>
              </a:rPr>
              <a:t></a:t>
            </a:r>
            <a:r>
              <a:rPr lang="en-AU" altLang="en-US" sz="900" smtClean="0">
                <a:solidFill>
                  <a:srgbClr val="134679"/>
                </a:solidFill>
              </a:rPr>
              <a:t> </a:t>
            </a:r>
            <a:r>
              <a:rPr lang="en-AU" altLang="en-US" sz="900" dirty="0" err="1">
                <a:solidFill>
                  <a:srgbClr val="134679"/>
                </a:solidFill>
              </a:rPr>
              <a:t>Tiotropium</a:t>
            </a:r>
            <a:r>
              <a:rPr lang="en-AU" altLang="en-US" sz="900" dirty="0">
                <a:solidFill>
                  <a:srgbClr val="134679"/>
                </a:solidFill>
              </a:rPr>
              <a:t> </a:t>
            </a:r>
            <a:r>
              <a:rPr lang="en-AU" altLang="en-US" sz="900">
                <a:solidFill>
                  <a:srgbClr val="134679"/>
                </a:solidFill>
              </a:rPr>
              <a:t>by </a:t>
            </a:r>
            <a:r>
              <a:rPr lang="en-AU" altLang="en-US" sz="900" smtClean="0">
                <a:solidFill>
                  <a:srgbClr val="134679"/>
                </a:solidFill>
              </a:rPr>
              <a:t>mist </a:t>
            </a:r>
            <a:r>
              <a:rPr lang="en-AU" altLang="en-US" sz="900" dirty="0">
                <a:solidFill>
                  <a:srgbClr val="134679"/>
                </a:solidFill>
              </a:rPr>
              <a:t>inhaler </a:t>
            </a:r>
            <a:r>
              <a:rPr lang="en-AU" altLang="en-US" sz="900">
                <a:solidFill>
                  <a:srgbClr val="134679"/>
                </a:solidFill>
              </a:rPr>
              <a:t>is </a:t>
            </a:r>
            <a:r>
              <a:rPr lang="en-AU" altLang="en-US" sz="900" smtClean="0">
                <a:solidFill>
                  <a:srgbClr val="134679"/>
                </a:solidFill>
              </a:rPr>
              <a:t>an </a:t>
            </a:r>
            <a:r>
              <a:rPr lang="en-AU" altLang="en-US" sz="900" dirty="0">
                <a:solidFill>
                  <a:srgbClr val="134679"/>
                </a:solidFill>
              </a:rPr>
              <a:t>add-on treatment </a:t>
            </a:r>
            <a:r>
              <a:rPr lang="en-AU" altLang="en-US" sz="900">
                <a:solidFill>
                  <a:srgbClr val="134679"/>
                </a:solidFill>
              </a:rPr>
              <a:t>for </a:t>
            </a:r>
            <a:r>
              <a:rPr lang="en-AU" altLang="en-US" sz="900" smtClean="0">
                <a:solidFill>
                  <a:srgbClr val="134679"/>
                </a:solidFill>
              </a:rPr>
              <a:t>patients ≥12 years with </a:t>
            </a:r>
            <a:r>
              <a:rPr lang="en-AU" altLang="en-US" sz="900" dirty="0">
                <a:solidFill>
                  <a:srgbClr val="134679"/>
                </a:solidFill>
              </a:rPr>
              <a:t>a history </a:t>
            </a:r>
            <a:r>
              <a:rPr lang="en-AU" altLang="en-US" sz="900">
                <a:solidFill>
                  <a:srgbClr val="134679"/>
                </a:solidFill>
              </a:rPr>
              <a:t>of </a:t>
            </a:r>
            <a:r>
              <a:rPr lang="en-AU" altLang="en-US" sz="900" smtClean="0">
                <a:solidFill>
                  <a:srgbClr val="134679"/>
                </a:solidFill>
              </a:rPr>
              <a:t>exacerbations</a:t>
            </a:r>
            <a:endParaRPr lang="en-US" altLang="en-US" sz="900" dirty="0">
              <a:solidFill>
                <a:srgbClr val="134679"/>
              </a:solidFill>
            </a:endParaRPr>
          </a:p>
        </p:txBody>
      </p:sp>
      <p:sp>
        <p:nvSpPr>
          <p:cNvPr id="5" name="Rectangle 10"/>
          <p:cNvSpPr>
            <a:spLocks/>
          </p:cNvSpPr>
          <p:nvPr/>
        </p:nvSpPr>
        <p:spPr bwMode="auto">
          <a:xfrm>
            <a:off x="4853860" y="1412875"/>
            <a:ext cx="1968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dirty="0">
                <a:solidFill>
                  <a:prstClr val="black"/>
                </a:solidFill>
              </a:rPr>
              <a:t>Diagnosis</a:t>
            </a:r>
          </a:p>
          <a:p>
            <a:pPr eaLnBrk="1" hangingPunct="1">
              <a:lnSpc>
                <a:spcPct val="90000"/>
              </a:lnSpc>
              <a:spcBef>
                <a:spcPts val="525"/>
              </a:spcBef>
            </a:pPr>
            <a:r>
              <a:rPr lang="en-US" altLang="en-US" sz="1000" dirty="0">
                <a:solidFill>
                  <a:prstClr val="black"/>
                </a:solidFill>
              </a:rPr>
              <a:t>Symptom control &amp; risk factors</a:t>
            </a:r>
            <a:br>
              <a:rPr lang="en-US" altLang="en-US" sz="1000" dirty="0">
                <a:solidFill>
                  <a:prstClr val="black"/>
                </a:solidFill>
              </a:rPr>
            </a:br>
            <a:r>
              <a:rPr lang="en-US" altLang="en-US" sz="1000" dirty="0">
                <a:solidFill>
                  <a:prstClr val="black"/>
                </a:solidFill>
              </a:rPr>
              <a:t>(including lung function)</a:t>
            </a:r>
          </a:p>
          <a:p>
            <a:pPr eaLnBrk="1" hangingPunct="1">
              <a:lnSpc>
                <a:spcPct val="90000"/>
              </a:lnSpc>
              <a:spcBef>
                <a:spcPts val="525"/>
              </a:spcBef>
            </a:pPr>
            <a:r>
              <a:rPr lang="en-US" altLang="en-US" sz="1000" dirty="0">
                <a:solidFill>
                  <a:prstClr val="black"/>
                </a:solidFill>
              </a:rPr>
              <a:t>Inhaler technique &amp; adherence</a:t>
            </a:r>
          </a:p>
          <a:p>
            <a:pPr eaLnBrk="1" hangingPunct="1">
              <a:lnSpc>
                <a:spcPct val="90000"/>
              </a:lnSpc>
              <a:spcBef>
                <a:spcPts val="525"/>
              </a:spcBef>
            </a:pPr>
            <a:r>
              <a:rPr lang="en-US" altLang="en-US" sz="1000" dirty="0">
                <a:solidFill>
                  <a:prstClr val="black"/>
                </a:solidFill>
              </a:rPr>
              <a:t>Patient preference</a:t>
            </a:r>
          </a:p>
        </p:txBody>
      </p:sp>
      <p:sp>
        <p:nvSpPr>
          <p:cNvPr id="6" name="Rectangle 11"/>
          <p:cNvSpPr>
            <a:spLocks/>
          </p:cNvSpPr>
          <p:nvPr/>
        </p:nvSpPr>
        <p:spPr bwMode="auto">
          <a:xfrm>
            <a:off x="5103533" y="2843867"/>
            <a:ext cx="19939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Asthma medications</a:t>
            </a:r>
          </a:p>
          <a:p>
            <a:pPr eaLnBrk="1" hangingPunct="1">
              <a:lnSpc>
                <a:spcPct val="90000"/>
              </a:lnSpc>
              <a:spcBef>
                <a:spcPts val="525"/>
              </a:spcBef>
            </a:pPr>
            <a:r>
              <a:rPr lang="en-US" altLang="en-US" sz="1000">
                <a:solidFill>
                  <a:prstClr val="black"/>
                </a:solidFill>
              </a:rPr>
              <a:t>Non-pharmacological strategies</a:t>
            </a:r>
          </a:p>
          <a:p>
            <a:pPr eaLnBrk="1" hangingPunct="1">
              <a:lnSpc>
                <a:spcPct val="90000"/>
              </a:lnSpc>
              <a:spcBef>
                <a:spcPts val="525"/>
              </a:spcBef>
            </a:pPr>
            <a:r>
              <a:rPr lang="en-US" altLang="en-US" sz="1000">
                <a:solidFill>
                  <a:prstClr val="black"/>
                </a:solidFill>
              </a:rPr>
              <a:t>Treat modifiable risk factors</a:t>
            </a:r>
          </a:p>
        </p:txBody>
      </p:sp>
      <p:sp>
        <p:nvSpPr>
          <p:cNvPr id="7" name="Rectangle 12"/>
          <p:cNvSpPr>
            <a:spLocks/>
          </p:cNvSpPr>
          <p:nvPr/>
        </p:nvSpPr>
        <p:spPr bwMode="auto">
          <a:xfrm>
            <a:off x="1835150" y="2397779"/>
            <a:ext cx="1133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Symptoms</a:t>
            </a:r>
          </a:p>
          <a:p>
            <a:pPr eaLnBrk="1" hangingPunct="1">
              <a:lnSpc>
                <a:spcPct val="90000"/>
              </a:lnSpc>
              <a:spcBef>
                <a:spcPts val="525"/>
              </a:spcBef>
            </a:pPr>
            <a:r>
              <a:rPr lang="en-US" altLang="en-US" sz="1000">
                <a:solidFill>
                  <a:prstClr val="black"/>
                </a:solidFill>
              </a:rPr>
              <a:t>Exacerbations</a:t>
            </a:r>
          </a:p>
          <a:p>
            <a:pPr eaLnBrk="1" hangingPunct="1">
              <a:lnSpc>
                <a:spcPct val="90000"/>
              </a:lnSpc>
              <a:spcBef>
                <a:spcPts val="525"/>
              </a:spcBef>
            </a:pPr>
            <a:r>
              <a:rPr lang="en-US" altLang="en-US" sz="1000">
                <a:solidFill>
                  <a:prstClr val="black"/>
                </a:solidFill>
              </a:rPr>
              <a:t>Side-effects</a:t>
            </a:r>
          </a:p>
          <a:p>
            <a:pPr eaLnBrk="1" hangingPunct="1">
              <a:lnSpc>
                <a:spcPct val="90000"/>
              </a:lnSpc>
              <a:spcBef>
                <a:spcPts val="525"/>
              </a:spcBef>
            </a:pPr>
            <a:r>
              <a:rPr lang="en-US" altLang="en-US" sz="1000">
                <a:solidFill>
                  <a:prstClr val="black"/>
                </a:solidFill>
              </a:rPr>
              <a:t>Patient satisfaction</a:t>
            </a:r>
          </a:p>
          <a:p>
            <a:pPr eaLnBrk="1" hangingPunct="1">
              <a:lnSpc>
                <a:spcPct val="90000"/>
              </a:lnSpc>
              <a:spcBef>
                <a:spcPts val="525"/>
              </a:spcBef>
            </a:pPr>
            <a:r>
              <a:rPr lang="en-US" altLang="en-US" sz="1000">
                <a:solidFill>
                  <a:prstClr val="black"/>
                </a:solidFill>
              </a:rPr>
              <a:t>Lung function</a:t>
            </a:r>
          </a:p>
        </p:txBody>
      </p:sp>
      <p:sp>
        <p:nvSpPr>
          <p:cNvPr id="8" name="Rectangle 14"/>
          <p:cNvSpPr>
            <a:spLocks/>
          </p:cNvSpPr>
          <p:nvPr/>
        </p:nvSpPr>
        <p:spPr bwMode="auto">
          <a:xfrm>
            <a:off x="538163" y="5588654"/>
            <a:ext cx="800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solidFill>
                  <a:prstClr val="black"/>
                </a:solidFill>
                <a:latin typeface="Arial Italic" charset="0"/>
                <a:sym typeface="Arial Italic" charset="0"/>
              </a:rPr>
              <a:t>Other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controller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options</a:t>
            </a:r>
          </a:p>
        </p:txBody>
      </p:sp>
      <p:sp>
        <p:nvSpPr>
          <p:cNvPr id="9" name="Rectangle 15"/>
          <p:cNvSpPr>
            <a:spLocks/>
          </p:cNvSpPr>
          <p:nvPr/>
        </p:nvSpPr>
        <p:spPr bwMode="auto">
          <a:xfrm>
            <a:off x="601663" y="6270625"/>
            <a:ext cx="736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sym typeface="Arial Bold" charset="0"/>
              </a:rPr>
              <a:t>RELIEVER</a:t>
            </a:r>
          </a:p>
        </p:txBody>
      </p:sp>
      <p:sp>
        <p:nvSpPr>
          <p:cNvPr id="10" name="Rectangle 16"/>
          <p:cNvSpPr>
            <a:spLocks/>
          </p:cNvSpPr>
          <p:nvPr/>
        </p:nvSpPr>
        <p:spPr bwMode="auto">
          <a:xfrm>
            <a:off x="1437124" y="4583113"/>
            <a:ext cx="6175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1</a:t>
            </a:r>
          </a:p>
        </p:txBody>
      </p:sp>
      <p:sp>
        <p:nvSpPr>
          <p:cNvPr id="11" name="Rectangle 17"/>
          <p:cNvSpPr>
            <a:spLocks/>
          </p:cNvSpPr>
          <p:nvPr/>
        </p:nvSpPr>
        <p:spPr bwMode="auto">
          <a:xfrm>
            <a:off x="3128575" y="4583113"/>
            <a:ext cx="619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2</a:t>
            </a:r>
          </a:p>
        </p:txBody>
      </p:sp>
      <p:sp>
        <p:nvSpPr>
          <p:cNvPr id="12" name="Rectangle 18"/>
          <p:cNvSpPr>
            <a:spLocks/>
          </p:cNvSpPr>
          <p:nvPr/>
        </p:nvSpPr>
        <p:spPr bwMode="auto">
          <a:xfrm>
            <a:off x="4938886" y="4456113"/>
            <a:ext cx="8636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3</a:t>
            </a:r>
          </a:p>
        </p:txBody>
      </p:sp>
      <p:sp>
        <p:nvSpPr>
          <p:cNvPr id="13" name="Rectangle 19"/>
          <p:cNvSpPr>
            <a:spLocks/>
          </p:cNvSpPr>
          <p:nvPr/>
        </p:nvSpPr>
        <p:spPr bwMode="auto">
          <a:xfrm>
            <a:off x="5951386" y="4192588"/>
            <a:ext cx="7413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4</a:t>
            </a:r>
          </a:p>
        </p:txBody>
      </p:sp>
      <p:sp>
        <p:nvSpPr>
          <p:cNvPr id="14" name="Rectangle 20"/>
          <p:cNvSpPr>
            <a:spLocks/>
          </p:cNvSpPr>
          <p:nvPr/>
        </p:nvSpPr>
        <p:spPr bwMode="auto">
          <a:xfrm>
            <a:off x="6740068" y="3860800"/>
            <a:ext cx="6127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5</a:t>
            </a:r>
          </a:p>
        </p:txBody>
      </p:sp>
      <p:sp>
        <p:nvSpPr>
          <p:cNvPr id="15" name="Rectangle 21"/>
          <p:cNvSpPr>
            <a:spLocks/>
          </p:cNvSpPr>
          <p:nvPr/>
        </p:nvSpPr>
        <p:spPr bwMode="auto">
          <a:xfrm>
            <a:off x="1933187" y="5174644"/>
            <a:ext cx="3009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200" dirty="0">
                <a:solidFill>
                  <a:prstClr val="black"/>
                </a:solidFill>
              </a:rPr>
              <a:t>Low dose ICS</a:t>
            </a:r>
          </a:p>
        </p:txBody>
      </p:sp>
      <p:sp>
        <p:nvSpPr>
          <p:cNvPr id="16" name="Rectangle 22"/>
          <p:cNvSpPr>
            <a:spLocks/>
          </p:cNvSpPr>
          <p:nvPr/>
        </p:nvSpPr>
        <p:spPr bwMode="auto">
          <a:xfrm>
            <a:off x="1435536" y="5579745"/>
            <a:ext cx="6207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800" spc="-40" dirty="0">
                <a:solidFill>
                  <a:prstClr val="black">
                    <a:lumMod val="65000"/>
                    <a:lumOff val="35000"/>
                  </a:prstClr>
                </a:solidFill>
                <a:ea typeface="ＭＳ Ｐゴシック" charset="0"/>
                <a:cs typeface="Arial"/>
                <a:sym typeface="Arial Italic" charset="0"/>
              </a:rPr>
              <a:t>Consider low dose ICS </a:t>
            </a:r>
          </a:p>
        </p:txBody>
      </p:sp>
      <p:sp>
        <p:nvSpPr>
          <p:cNvPr id="17" name="Rectangle 23"/>
          <p:cNvSpPr>
            <a:spLocks/>
          </p:cNvSpPr>
          <p:nvPr/>
        </p:nvSpPr>
        <p:spPr bwMode="auto">
          <a:xfrm>
            <a:off x="1964937" y="5579745"/>
            <a:ext cx="2946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dirty="0">
                <a:solidFill>
                  <a:prstClr val="black">
                    <a:lumMod val="65000"/>
                    <a:lumOff val="35000"/>
                  </a:prstClr>
                </a:solidFill>
                <a:ea typeface="ＭＳ Ｐゴシック" charset="0"/>
                <a:cs typeface="Arial"/>
                <a:sym typeface="Arial Italic" charset="0"/>
              </a:rPr>
              <a:t>Leukotriene receptor antagonists (LTRA)</a:t>
            </a:r>
          </a:p>
          <a:p>
            <a:pPr algn="ctr">
              <a:defRPr/>
            </a:pPr>
            <a:r>
              <a:rPr lang="en-US" sz="850" i="1" kern="0" dirty="0">
                <a:solidFill>
                  <a:prstClr val="black">
                    <a:lumMod val="65000"/>
                    <a:lumOff val="35000"/>
                  </a:prstClr>
                </a:solidFill>
                <a:ea typeface="ＭＳ Ｐゴシック" charset="0"/>
                <a:cs typeface="Arial"/>
                <a:sym typeface="Arial Italic" charset="0"/>
              </a:rPr>
              <a:t>Low dose theophylline*</a:t>
            </a:r>
          </a:p>
        </p:txBody>
      </p:sp>
      <p:sp>
        <p:nvSpPr>
          <p:cNvPr id="18" name="Rectangle 24"/>
          <p:cNvSpPr>
            <a:spLocks/>
          </p:cNvSpPr>
          <p:nvPr/>
        </p:nvSpPr>
        <p:spPr bwMode="auto">
          <a:xfrm>
            <a:off x="4884458" y="5579745"/>
            <a:ext cx="972456"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800" spc="-10" dirty="0">
                <a:solidFill>
                  <a:prstClr val="black">
                    <a:lumMod val="65000"/>
                    <a:lumOff val="35000"/>
                  </a:prstClr>
                </a:solidFill>
                <a:ea typeface="ＭＳ Ｐゴシック" charset="0"/>
                <a:cs typeface="Arial"/>
                <a:sym typeface="Arial Italic" charset="0"/>
              </a:rPr>
              <a:t>Med/high dose ICS</a:t>
            </a:r>
          </a:p>
          <a:p>
            <a:pPr algn="ctr">
              <a:defRPr/>
            </a:pPr>
            <a:r>
              <a:rPr lang="en-US" sz="850" i="1" kern="800" spc="-10" dirty="0">
                <a:solidFill>
                  <a:prstClr val="black">
                    <a:lumMod val="65000"/>
                    <a:lumOff val="35000"/>
                  </a:prstClr>
                </a:solidFill>
                <a:ea typeface="ＭＳ Ｐゴシック" charset="0"/>
                <a:cs typeface="Arial"/>
                <a:sym typeface="Arial Italic" charset="0"/>
              </a:rPr>
              <a:t>Low </a:t>
            </a:r>
            <a:r>
              <a:rPr lang="en-US" sz="850" i="1" kern="800" spc="-10">
                <a:solidFill>
                  <a:prstClr val="black">
                    <a:lumMod val="65000"/>
                    <a:lumOff val="35000"/>
                  </a:prstClr>
                </a:solidFill>
                <a:ea typeface="ＭＳ Ｐゴシック" charset="0"/>
                <a:cs typeface="Arial"/>
                <a:sym typeface="Arial Italic" charset="0"/>
              </a:rPr>
              <a:t>dose </a:t>
            </a:r>
            <a:r>
              <a:rPr lang="en-US" sz="850" i="1" kern="800" spc="-10" smtClean="0">
                <a:solidFill>
                  <a:prstClr val="black">
                    <a:lumMod val="65000"/>
                    <a:lumOff val="35000"/>
                  </a:prstClr>
                </a:solidFill>
                <a:ea typeface="ＭＳ Ｐゴシック" charset="0"/>
                <a:cs typeface="Arial"/>
                <a:sym typeface="Arial Italic" charset="0"/>
              </a:rPr>
              <a:t>ICS + LTRA</a:t>
            </a:r>
            <a:endParaRPr lang="en-US" sz="850" i="1" kern="800" spc="-10" dirty="0">
              <a:solidFill>
                <a:prstClr val="black">
                  <a:lumMod val="65000"/>
                  <a:lumOff val="35000"/>
                </a:prstClr>
              </a:solidFill>
              <a:ea typeface="ＭＳ Ｐゴシック" charset="0"/>
              <a:cs typeface="Arial"/>
              <a:sym typeface="Arial Italic" charset="0"/>
            </a:endParaRPr>
          </a:p>
          <a:p>
            <a:pPr algn="ctr">
              <a:defRPr/>
            </a:pPr>
            <a:r>
              <a:rPr lang="en-US" sz="850" i="1" kern="800" spc="-10" dirty="0">
                <a:solidFill>
                  <a:prstClr val="black">
                    <a:lumMod val="65000"/>
                    <a:lumOff val="35000"/>
                  </a:prstClr>
                </a:solidFill>
                <a:ea typeface="ＭＳ Ｐゴシック" charset="0"/>
                <a:cs typeface="Arial"/>
                <a:sym typeface="Arial Italic" charset="0"/>
              </a:rPr>
              <a:t>(or + </a:t>
            </a:r>
            <a:r>
              <a:rPr lang="en-US" sz="850" i="1" kern="800" spc="-10" dirty="0" err="1">
                <a:solidFill>
                  <a:prstClr val="black">
                    <a:lumMod val="65000"/>
                    <a:lumOff val="35000"/>
                  </a:prstClr>
                </a:solidFill>
                <a:ea typeface="ＭＳ Ｐゴシック" charset="0"/>
                <a:cs typeface="Arial"/>
                <a:sym typeface="Arial Italic" charset="0"/>
              </a:rPr>
              <a:t>theoph</a:t>
            </a:r>
            <a:r>
              <a:rPr lang="en-US" sz="850" i="1" kern="800" spc="-10" dirty="0">
                <a:solidFill>
                  <a:prstClr val="black">
                    <a:lumMod val="65000"/>
                    <a:lumOff val="35000"/>
                  </a:prstClr>
                </a:solidFill>
                <a:ea typeface="ＭＳ Ｐゴシック" charset="0"/>
                <a:cs typeface="Arial"/>
                <a:sym typeface="Arial Italic" charset="0"/>
              </a:rPr>
              <a:t>*)</a:t>
            </a:r>
          </a:p>
        </p:txBody>
      </p:sp>
      <p:sp>
        <p:nvSpPr>
          <p:cNvPr id="19" name="Rectangle 27"/>
          <p:cNvSpPr>
            <a:spLocks/>
          </p:cNvSpPr>
          <p:nvPr/>
        </p:nvSpPr>
        <p:spPr bwMode="auto">
          <a:xfrm>
            <a:off x="1511300" y="6146800"/>
            <a:ext cx="35814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000" dirty="0">
                <a:solidFill>
                  <a:prstClr val="black">
                    <a:lumMod val="65000"/>
                    <a:lumOff val="35000"/>
                  </a:prstClr>
                </a:solidFill>
                <a:ea typeface="ＭＳ Ｐゴシック" charset="0"/>
                <a:cs typeface="ＭＳ Ｐゴシック" charset="0"/>
              </a:rPr>
              <a:t>As-needed short-acting beta</a:t>
            </a:r>
            <a:r>
              <a:rPr lang="en-US" sz="1000" baseline="-25000" dirty="0">
                <a:solidFill>
                  <a:prstClr val="black">
                    <a:lumMod val="65000"/>
                    <a:lumOff val="35000"/>
                  </a:prstClr>
                </a:solidFill>
                <a:ea typeface="ＭＳ Ｐゴシック" charset="0"/>
                <a:cs typeface="ＭＳ Ｐゴシック" charset="0"/>
              </a:rPr>
              <a:t>2</a:t>
            </a:r>
            <a:r>
              <a:rPr lang="en-US" sz="1000" dirty="0">
                <a:solidFill>
                  <a:prstClr val="black">
                    <a:lumMod val="65000"/>
                    <a:lumOff val="35000"/>
                  </a:prstClr>
                </a:solidFill>
                <a:ea typeface="ＭＳ Ｐゴシック" charset="0"/>
                <a:cs typeface="ＭＳ Ｐゴシック" charset="0"/>
              </a:rPr>
              <a:t>-agonist (SABA)</a:t>
            </a:r>
          </a:p>
        </p:txBody>
      </p:sp>
      <p:sp>
        <p:nvSpPr>
          <p:cNvPr id="20" name="Rectangle 28"/>
          <p:cNvSpPr>
            <a:spLocks/>
          </p:cNvSpPr>
          <p:nvPr/>
        </p:nvSpPr>
        <p:spPr bwMode="auto">
          <a:xfrm>
            <a:off x="5143500" y="6146800"/>
            <a:ext cx="2159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000" dirty="0">
                <a:solidFill>
                  <a:prstClr val="black">
                    <a:lumMod val="65000"/>
                    <a:lumOff val="35000"/>
                  </a:prstClr>
                </a:solidFill>
                <a:ea typeface="ＭＳ Ｐゴシック" charset="0"/>
                <a:cs typeface="ＭＳ Ｐゴシック" charset="0"/>
              </a:rPr>
              <a:t>As-needed SABA or </a:t>
            </a:r>
            <a:br>
              <a:rPr lang="en-US" sz="1000" dirty="0">
                <a:solidFill>
                  <a:prstClr val="black">
                    <a:lumMod val="65000"/>
                    <a:lumOff val="35000"/>
                  </a:prstClr>
                </a:solidFill>
                <a:ea typeface="ＭＳ Ｐゴシック" charset="0"/>
                <a:cs typeface="ＭＳ Ｐゴシック" charset="0"/>
              </a:rPr>
            </a:br>
            <a:r>
              <a:rPr lang="en-US" sz="1000" dirty="0">
                <a:solidFill>
                  <a:prstClr val="black">
                    <a:lumMod val="65000"/>
                    <a:lumOff val="35000"/>
                  </a:prstClr>
                </a:solidFill>
                <a:ea typeface="ＭＳ Ｐゴシック" charset="0"/>
                <a:cs typeface="ＭＳ Ｐゴシック" charset="0"/>
              </a:rPr>
              <a:t>low </a:t>
            </a:r>
            <a:r>
              <a:rPr lang="en-US" sz="1000">
                <a:solidFill>
                  <a:prstClr val="black">
                    <a:lumMod val="65000"/>
                    <a:lumOff val="35000"/>
                  </a:prstClr>
                </a:solidFill>
                <a:ea typeface="ＭＳ Ｐゴシック" charset="0"/>
                <a:cs typeface="ＭＳ Ｐゴシック" charset="0"/>
              </a:rPr>
              <a:t>dose </a:t>
            </a:r>
            <a:r>
              <a:rPr lang="en-US" sz="1000" smtClean="0">
                <a:solidFill>
                  <a:prstClr val="black">
                    <a:lumMod val="65000"/>
                    <a:lumOff val="35000"/>
                  </a:prstClr>
                </a:solidFill>
                <a:ea typeface="ＭＳ Ｐゴシック" charset="0"/>
                <a:cs typeface="ＭＳ Ｐゴシック" charset="0"/>
              </a:rPr>
              <a:t>ICS/formoterol</a:t>
            </a:r>
            <a:r>
              <a:rPr lang="en-US" sz="1000" baseline="30000" smtClean="0">
                <a:solidFill>
                  <a:prstClr val="black">
                    <a:lumMod val="65000"/>
                    <a:lumOff val="35000"/>
                  </a:prstClr>
                </a:solidFill>
                <a:ea typeface="ＭＳ Ｐゴシック" charset="0"/>
                <a:cs typeface="ＭＳ Ｐゴシック" charset="0"/>
              </a:rPr>
              <a:t>#</a:t>
            </a:r>
            <a:endParaRPr lang="en-US" sz="1000" baseline="30000" dirty="0">
              <a:solidFill>
                <a:prstClr val="black">
                  <a:lumMod val="65000"/>
                  <a:lumOff val="35000"/>
                </a:prstClr>
              </a:solidFill>
              <a:ea typeface="ＭＳ Ｐゴシック" charset="0"/>
              <a:cs typeface="ＭＳ Ｐゴシック" charset="0"/>
            </a:endParaRPr>
          </a:p>
        </p:txBody>
      </p:sp>
      <p:sp>
        <p:nvSpPr>
          <p:cNvPr id="21" name="Rectangle 29"/>
          <p:cNvSpPr>
            <a:spLocks/>
          </p:cNvSpPr>
          <p:nvPr/>
        </p:nvSpPr>
        <p:spPr bwMode="auto">
          <a:xfrm>
            <a:off x="4925393" y="5065106"/>
            <a:ext cx="8905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Low dose </a:t>
            </a:r>
            <a:br>
              <a:rPr lang="en-US" altLang="en-US" sz="1000" dirty="0">
                <a:solidFill>
                  <a:prstClr val="black"/>
                </a:solidFill>
              </a:rPr>
            </a:br>
            <a:r>
              <a:rPr lang="en-US" altLang="en-US" sz="1000">
                <a:solidFill>
                  <a:prstClr val="black"/>
                </a:solidFill>
              </a:rPr>
              <a:t>ICS/LABA</a:t>
            </a:r>
            <a:r>
              <a:rPr lang="en-US" altLang="en-US" sz="1000" smtClean="0">
                <a:solidFill>
                  <a:prstClr val="black"/>
                </a:solidFill>
              </a:rPr>
              <a:t>**</a:t>
            </a:r>
            <a:endParaRPr lang="en-US" altLang="en-US" sz="1000" dirty="0">
              <a:solidFill>
                <a:prstClr val="black"/>
              </a:solidFill>
            </a:endParaRPr>
          </a:p>
        </p:txBody>
      </p:sp>
      <p:sp>
        <p:nvSpPr>
          <p:cNvPr id="22" name="Rectangle 30"/>
          <p:cNvSpPr>
            <a:spLocks/>
          </p:cNvSpPr>
          <p:nvPr/>
        </p:nvSpPr>
        <p:spPr bwMode="auto">
          <a:xfrm>
            <a:off x="5962498" y="4806344"/>
            <a:ext cx="7191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Med/high </a:t>
            </a:r>
            <a:br>
              <a:rPr lang="en-US" altLang="en-US" sz="1000" dirty="0">
                <a:solidFill>
                  <a:prstClr val="black"/>
                </a:solidFill>
              </a:rPr>
            </a:br>
            <a:r>
              <a:rPr lang="en-US" altLang="en-US" sz="1000" dirty="0">
                <a:solidFill>
                  <a:prstClr val="black"/>
                </a:solidFill>
              </a:rPr>
              <a:t>ICS/LABA</a:t>
            </a:r>
          </a:p>
        </p:txBody>
      </p:sp>
      <p:sp>
        <p:nvSpPr>
          <p:cNvPr id="23" name="Rectangle 14"/>
          <p:cNvSpPr>
            <a:spLocks/>
          </p:cNvSpPr>
          <p:nvPr/>
        </p:nvSpPr>
        <p:spPr bwMode="auto">
          <a:xfrm>
            <a:off x="468313" y="4676775"/>
            <a:ext cx="869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900" b="1">
                <a:solidFill>
                  <a:srgbClr val="134679"/>
                </a:solidFill>
                <a:sym typeface="Arial Bold" charset="0"/>
              </a:rPr>
              <a:t>PREFERRED </a:t>
            </a:r>
            <a:br>
              <a:rPr lang="en-US" altLang="en-US" sz="900" b="1">
                <a:solidFill>
                  <a:srgbClr val="134679"/>
                </a:solidFill>
                <a:sym typeface="Arial Bold" charset="0"/>
              </a:rPr>
            </a:br>
            <a:r>
              <a:rPr lang="en-US" altLang="en-US" sz="900" b="1">
                <a:solidFill>
                  <a:srgbClr val="134679"/>
                </a:solidFill>
                <a:sym typeface="Arial Bold" charset="0"/>
              </a:rPr>
              <a:t>CONTROLLER </a:t>
            </a:r>
            <a:br>
              <a:rPr lang="en-US" altLang="en-US" sz="900" b="1">
                <a:solidFill>
                  <a:srgbClr val="134679"/>
                </a:solidFill>
                <a:sym typeface="Arial Bold" charset="0"/>
              </a:rPr>
            </a:br>
            <a:r>
              <a:rPr lang="en-US" altLang="en-US" sz="900" b="1">
                <a:solidFill>
                  <a:srgbClr val="134679"/>
                </a:solidFill>
                <a:sym typeface="Arial Bold" charset="0"/>
              </a:rPr>
              <a:t>CHOICE</a:t>
            </a:r>
          </a:p>
          <a:p>
            <a:pPr eaLnBrk="1" hangingPunct="1">
              <a:lnSpc>
                <a:spcPct val="90000"/>
              </a:lnSpc>
            </a:pPr>
            <a:endParaRPr lang="en-US" altLang="en-US" sz="800" b="1">
              <a:solidFill>
                <a:prstClr val="black"/>
              </a:solidFill>
            </a:endParaRPr>
          </a:p>
        </p:txBody>
      </p:sp>
      <p:sp>
        <p:nvSpPr>
          <p:cNvPr id="24" name="Rectangle 23"/>
          <p:cNvSpPr/>
          <p:nvPr/>
        </p:nvSpPr>
        <p:spPr>
          <a:xfrm rot="18616622">
            <a:off x="3080766" y="2053971"/>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a:ln w="12700">
                  <a:noFill/>
                  <a:prstDash val="solid"/>
                </a:ln>
                <a:solidFill>
                  <a:prstClr val="white"/>
                </a:solidFill>
                <a:cs typeface="Arial"/>
              </a:rPr>
              <a:t>REVIEW RESPONSE</a:t>
            </a:r>
          </a:p>
        </p:txBody>
      </p:sp>
      <p:sp>
        <p:nvSpPr>
          <p:cNvPr id="25" name="Rectangle 24"/>
          <p:cNvSpPr/>
          <p:nvPr/>
        </p:nvSpPr>
        <p:spPr>
          <a:xfrm rot="3533141">
            <a:off x="3184010" y="2063406"/>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smtClean="0">
                <a:ln w="12700">
                  <a:noFill/>
                  <a:prstDash val="solid"/>
                </a:ln>
                <a:solidFill>
                  <a:prstClr val="white"/>
                </a:solidFill>
                <a:cs typeface="Arial"/>
              </a:rPr>
              <a:t>ASSESS</a:t>
            </a:r>
            <a:endParaRPr lang="en-AU" sz="1150" b="1" dirty="0">
              <a:ln w="12700">
                <a:noFill/>
                <a:prstDash val="solid"/>
              </a:ln>
              <a:solidFill>
                <a:prstClr val="white"/>
              </a:solidFill>
              <a:cs typeface="Arial"/>
            </a:endParaRPr>
          </a:p>
        </p:txBody>
      </p:sp>
      <p:sp>
        <p:nvSpPr>
          <p:cNvPr id="26" name="Rectangle 25"/>
          <p:cNvSpPr/>
          <p:nvPr/>
        </p:nvSpPr>
        <p:spPr>
          <a:xfrm rot="20756897">
            <a:off x="3212290" y="2471857"/>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1150" b="1" dirty="0">
                <a:ln w="12700">
                  <a:noFill/>
                  <a:prstDash val="solid"/>
                </a:ln>
                <a:solidFill>
                  <a:prstClr val="white"/>
                </a:solidFill>
                <a:ea typeface="ＭＳ Ｐゴシック" charset="0"/>
                <a:cs typeface="Arial"/>
              </a:rPr>
              <a:t>ADJUST TREATMENT</a:t>
            </a:r>
            <a:endParaRPr lang="en-US" sz="1150" b="1" dirty="0">
              <a:ln w="12700">
                <a:noFill/>
                <a:prstDash val="solid"/>
              </a:ln>
              <a:solidFill>
                <a:prstClr val="white"/>
              </a:solidFill>
              <a:ea typeface="ＭＳ Ｐゴシック" charset="0"/>
              <a:cs typeface="ＭＳ Ｐゴシック" charset="0"/>
            </a:endParaRPr>
          </a:p>
        </p:txBody>
      </p:sp>
      <p:sp>
        <p:nvSpPr>
          <p:cNvPr id="27" name="Rectangle 20"/>
          <p:cNvSpPr>
            <a:spLocks/>
          </p:cNvSpPr>
          <p:nvPr/>
        </p:nvSpPr>
        <p:spPr bwMode="auto">
          <a:xfrm>
            <a:off x="5853755" y="5579745"/>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a:solidFill>
                  <a:prstClr val="black">
                    <a:lumMod val="65000"/>
                    <a:lumOff val="35000"/>
                  </a:prstClr>
                </a:solidFill>
                <a:ea typeface="ＭＳ Ｐゴシック" charset="0"/>
                <a:cs typeface="Arial"/>
                <a:sym typeface="Arial Italic" charset="0"/>
              </a:rPr>
              <a:t>Add </a:t>
            </a:r>
            <a:r>
              <a:rPr lang="en-US" sz="850" i="1" kern="0" smtClean="0">
                <a:solidFill>
                  <a:prstClr val="black">
                    <a:lumMod val="65000"/>
                    <a:lumOff val="35000"/>
                  </a:prstClr>
                </a:solidFill>
                <a:ea typeface="ＭＳ Ｐゴシック" charset="0"/>
                <a:cs typeface="Arial"/>
                <a:sym typeface="Arial Italic" charset="0"/>
              </a:rPr>
              <a:t>tiotropium</a:t>
            </a:r>
            <a:r>
              <a:rPr lang="en-US" sz="850" kern="700">
                <a:solidFill>
                  <a:prstClr val="black">
                    <a:lumMod val="65000"/>
                    <a:lumOff val="35000"/>
                  </a:prstClr>
                </a:solidFill>
                <a:cs typeface="Arial"/>
              </a:rPr>
              <a:t>*</a:t>
            </a:r>
            <a:r>
              <a:rPr lang="en-US" sz="850" kern="700" baseline="30000">
                <a:solidFill>
                  <a:prstClr val="black">
                    <a:lumMod val="65000"/>
                    <a:lumOff val="35000"/>
                  </a:prstClr>
                </a:solidFill>
                <a:cs typeface="Arial"/>
                <a:sym typeface="Wingdings 2"/>
              </a:rPr>
              <a:t></a:t>
            </a:r>
            <a:endParaRPr lang="en-US" sz="850" i="1" kern="0" dirty="0">
              <a:solidFill>
                <a:prstClr val="black">
                  <a:lumMod val="65000"/>
                  <a:lumOff val="35000"/>
                </a:prstClr>
              </a:solidFill>
              <a:ea typeface="ＭＳ Ｐゴシック" charset="0"/>
              <a:cs typeface="Arial"/>
              <a:sym typeface="Arial Italic" charset="0"/>
            </a:endParaRPr>
          </a:p>
          <a:p>
            <a:pPr algn="ctr">
              <a:defRPr/>
            </a:pPr>
            <a:r>
              <a:rPr lang="en-US" sz="850" i="1" kern="0" smtClean="0">
                <a:solidFill>
                  <a:prstClr val="black">
                    <a:lumMod val="65000"/>
                    <a:lumOff val="35000"/>
                  </a:prstClr>
                </a:solidFill>
                <a:ea typeface="ＭＳ Ｐゴシック" charset="0"/>
                <a:cs typeface="Arial"/>
                <a:sym typeface="Arial Italic" charset="0"/>
              </a:rPr>
              <a:t>Med/high dose </a:t>
            </a:r>
            <a:br>
              <a:rPr lang="en-US" sz="850" i="1" kern="0" smtClean="0">
                <a:solidFill>
                  <a:prstClr val="black">
                    <a:lumMod val="65000"/>
                    <a:lumOff val="35000"/>
                  </a:prstClr>
                </a:solidFill>
                <a:ea typeface="ＭＳ Ｐゴシック" charset="0"/>
                <a:cs typeface="Arial"/>
                <a:sym typeface="Arial Italic" charset="0"/>
              </a:rPr>
            </a:br>
            <a:r>
              <a:rPr lang="en-US" sz="850" i="1" kern="0" smtClean="0">
                <a:solidFill>
                  <a:prstClr val="black">
                    <a:lumMod val="65000"/>
                    <a:lumOff val="35000"/>
                  </a:prstClr>
                </a:solidFill>
                <a:ea typeface="ＭＳ Ｐゴシック" charset="0"/>
                <a:cs typeface="Arial"/>
                <a:sym typeface="Arial Italic" charset="0"/>
              </a:rPr>
              <a:t>ICS + </a:t>
            </a:r>
            <a:r>
              <a:rPr lang="en-US" sz="850" i="1" kern="0" dirty="0" smtClean="0">
                <a:solidFill>
                  <a:prstClr val="black">
                    <a:lumMod val="65000"/>
                    <a:lumOff val="35000"/>
                  </a:prstClr>
                </a:solidFill>
                <a:ea typeface="ＭＳ Ｐゴシック" charset="0"/>
                <a:cs typeface="Arial"/>
                <a:sym typeface="Arial Italic" charset="0"/>
              </a:rPr>
              <a:t>LTRA </a:t>
            </a:r>
            <a:br>
              <a:rPr lang="en-US" sz="850" i="1" kern="0" dirty="0" smtClean="0">
                <a:solidFill>
                  <a:prstClr val="black">
                    <a:lumMod val="65000"/>
                    <a:lumOff val="35000"/>
                  </a:prstClr>
                </a:solidFill>
                <a:ea typeface="ＭＳ Ｐゴシック" charset="0"/>
                <a:cs typeface="Arial"/>
                <a:sym typeface="Arial Italic" charset="0"/>
              </a:rPr>
            </a:br>
            <a:r>
              <a:rPr lang="en-US" sz="850" i="1" kern="0" dirty="0" smtClean="0">
                <a:solidFill>
                  <a:prstClr val="black">
                    <a:lumMod val="65000"/>
                    <a:lumOff val="35000"/>
                  </a:prstClr>
                </a:solidFill>
                <a:ea typeface="ＭＳ Ｐゴシック" charset="0"/>
                <a:cs typeface="Arial"/>
                <a:sym typeface="Arial Italic" charset="0"/>
              </a:rPr>
              <a:t>(or + </a:t>
            </a:r>
            <a:r>
              <a:rPr lang="en-US" sz="850" i="1" kern="0" dirty="0" err="1" smtClean="0">
                <a:solidFill>
                  <a:prstClr val="black">
                    <a:lumMod val="65000"/>
                    <a:lumOff val="35000"/>
                  </a:prstClr>
                </a:solidFill>
                <a:ea typeface="ＭＳ Ｐゴシック" charset="0"/>
                <a:cs typeface="Arial"/>
                <a:sym typeface="Arial Italic" charset="0"/>
              </a:rPr>
              <a:t>theoph</a:t>
            </a:r>
            <a:r>
              <a:rPr lang="en-US" sz="850" i="1" kern="0" dirty="0" smtClean="0">
                <a:solidFill>
                  <a:prstClr val="black">
                    <a:lumMod val="65000"/>
                    <a:lumOff val="35000"/>
                  </a:prstClr>
                </a:solidFill>
                <a:ea typeface="ＭＳ Ｐゴシック" charset="0"/>
                <a:cs typeface="Arial"/>
                <a:sym typeface="Arial Italic" charset="0"/>
              </a:rPr>
              <a:t>*)</a:t>
            </a:r>
            <a:endParaRPr lang="en-US" sz="850" i="1" kern="0" dirty="0">
              <a:solidFill>
                <a:prstClr val="black">
                  <a:lumMod val="65000"/>
                  <a:lumOff val="35000"/>
                </a:prstClr>
              </a:solidFill>
              <a:ea typeface="ＭＳ Ｐゴシック" charset="0"/>
              <a:cs typeface="Arial"/>
              <a:sym typeface="Arial Italic" charset="0"/>
            </a:endParaRPr>
          </a:p>
        </p:txBody>
      </p:sp>
      <p:sp>
        <p:nvSpPr>
          <p:cNvPr id="28" name="Rectangle 21"/>
          <p:cNvSpPr>
            <a:spLocks/>
          </p:cNvSpPr>
          <p:nvPr/>
        </p:nvSpPr>
        <p:spPr bwMode="auto">
          <a:xfrm>
            <a:off x="6702699" y="5579745"/>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smtClean="0">
                <a:solidFill>
                  <a:prstClr val="black">
                    <a:lumMod val="65000"/>
                    <a:lumOff val="35000"/>
                  </a:prstClr>
                </a:solidFill>
                <a:ea typeface="ＭＳ Ｐゴシック" charset="0"/>
                <a:cs typeface="Arial"/>
                <a:sym typeface="Arial Italic" charset="0"/>
              </a:rPr>
              <a:t>Add </a:t>
            </a:r>
            <a:r>
              <a:rPr lang="en-US" sz="850" i="1" kern="0" dirty="0">
                <a:solidFill>
                  <a:prstClr val="black">
                    <a:lumMod val="65000"/>
                    <a:lumOff val="35000"/>
                  </a:prstClr>
                </a:solidFill>
                <a:ea typeface="ＭＳ Ｐゴシック" charset="0"/>
                <a:cs typeface="Arial"/>
                <a:sym typeface="Arial Italic" charset="0"/>
              </a:rPr>
              <a:t>low </a:t>
            </a:r>
            <a:br>
              <a:rPr lang="en-US" sz="850" i="1" kern="0" dirty="0">
                <a:solidFill>
                  <a:prstClr val="black">
                    <a:lumMod val="65000"/>
                    <a:lumOff val="35000"/>
                  </a:prstClr>
                </a:solidFill>
                <a:ea typeface="ＭＳ Ｐゴシック" charset="0"/>
                <a:cs typeface="Arial"/>
                <a:sym typeface="Arial Italic" charset="0"/>
              </a:rPr>
            </a:br>
            <a:r>
              <a:rPr lang="en-US" sz="850" i="1" kern="0" dirty="0">
                <a:solidFill>
                  <a:prstClr val="black">
                    <a:lumMod val="65000"/>
                    <a:lumOff val="35000"/>
                  </a:prstClr>
                </a:solidFill>
                <a:ea typeface="ＭＳ Ｐゴシック" charset="0"/>
                <a:cs typeface="Arial"/>
                <a:sym typeface="Arial Italic" charset="0"/>
              </a:rPr>
              <a:t>dose OCS</a:t>
            </a:r>
          </a:p>
        </p:txBody>
      </p:sp>
      <p:sp>
        <p:nvSpPr>
          <p:cNvPr id="29" name="Rectangle 34"/>
          <p:cNvSpPr>
            <a:spLocks/>
          </p:cNvSpPr>
          <p:nvPr/>
        </p:nvSpPr>
        <p:spPr bwMode="auto">
          <a:xfrm>
            <a:off x="6733377" y="4406361"/>
            <a:ext cx="626156" cy="7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900" kern="700">
                <a:solidFill>
                  <a:prstClr val="black"/>
                </a:solidFill>
                <a:cs typeface="Arial"/>
              </a:rPr>
              <a:t>Refer for add-on treatment </a:t>
            </a:r>
          </a:p>
          <a:p>
            <a:pPr algn="ctr">
              <a:lnSpc>
                <a:spcPct val="90000"/>
              </a:lnSpc>
              <a:defRPr/>
            </a:pPr>
            <a:r>
              <a:rPr lang="en-US" sz="750" kern="700">
                <a:solidFill>
                  <a:prstClr val="black"/>
                </a:solidFill>
                <a:cs typeface="Arial"/>
              </a:rPr>
              <a:t>e.g</a:t>
            </a:r>
            <a:r>
              <a:rPr lang="en-US" sz="750" kern="700" smtClean="0">
                <a:solidFill>
                  <a:prstClr val="black"/>
                </a:solidFill>
                <a:cs typeface="Arial"/>
              </a:rPr>
              <a:t>. </a:t>
            </a:r>
            <a:endParaRPr lang="en-US" sz="750" kern="700">
              <a:solidFill>
                <a:prstClr val="black"/>
              </a:solidFill>
              <a:cs typeface="Arial"/>
            </a:endParaRPr>
          </a:p>
          <a:p>
            <a:pPr algn="ctr">
              <a:lnSpc>
                <a:spcPct val="90000"/>
              </a:lnSpc>
              <a:defRPr/>
            </a:pPr>
            <a:r>
              <a:rPr lang="en-US" sz="750" kern="700" smtClean="0">
                <a:solidFill>
                  <a:prstClr val="black"/>
                </a:solidFill>
                <a:cs typeface="Arial"/>
              </a:rPr>
              <a:t>tiotropium,*</a:t>
            </a:r>
            <a:r>
              <a:rPr lang="en-US" sz="750" kern="700" baseline="30000" smtClean="0">
                <a:solidFill>
                  <a:prstClr val="black"/>
                </a:solidFill>
                <a:cs typeface="Arial"/>
                <a:sym typeface="Wingdings 2"/>
              </a:rPr>
              <a:t></a:t>
            </a:r>
            <a:r>
              <a:rPr lang="en-US" sz="750" kern="700" smtClean="0">
                <a:solidFill>
                  <a:prstClr val="black"/>
                </a:solidFill>
                <a:cs typeface="Arial"/>
              </a:rPr>
              <a:t> anti-IgE, </a:t>
            </a:r>
            <a:br>
              <a:rPr lang="en-US" sz="750" kern="700" smtClean="0">
                <a:solidFill>
                  <a:prstClr val="black"/>
                </a:solidFill>
                <a:cs typeface="Arial"/>
              </a:rPr>
            </a:br>
            <a:r>
              <a:rPr lang="en-US" sz="750" kern="700" smtClean="0">
                <a:solidFill>
                  <a:prstClr val="black"/>
                </a:solidFill>
                <a:cs typeface="Arial"/>
              </a:rPr>
              <a:t>anti-IL5/5R*</a:t>
            </a:r>
            <a:endParaRPr lang="en-US" sz="750" kern="700">
              <a:solidFill>
                <a:prstClr val="black"/>
              </a:solidFill>
              <a:cs typeface="Arial"/>
            </a:endParaRPr>
          </a:p>
        </p:txBody>
      </p:sp>
      <p:sp>
        <p:nvSpPr>
          <p:cNvPr id="30" name="Rectangle 8"/>
          <p:cNvSpPr>
            <a:spLocks/>
          </p:cNvSpPr>
          <p:nvPr/>
        </p:nvSpPr>
        <p:spPr bwMode="auto">
          <a:xfrm>
            <a:off x="168275" y="6650038"/>
            <a:ext cx="2798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cs typeface="Arial" pitchFamily="34" charset="0"/>
                <a:sym typeface="Arial Italic" charset="0"/>
              </a:rPr>
              <a:t>GINA </a:t>
            </a:r>
            <a:r>
              <a:rPr lang="en-US" altLang="en-US" sz="1200" i="1" smtClean="0">
                <a:solidFill>
                  <a:srgbClr val="FFFFFF"/>
                </a:solidFill>
                <a:cs typeface="Arial" pitchFamily="34" charset="0"/>
                <a:sym typeface="Arial Italic" charset="0"/>
              </a:rPr>
              <a:t>2018, </a:t>
            </a:r>
            <a:r>
              <a:rPr lang="en-US" altLang="en-US" sz="1200" i="1" dirty="0">
                <a:solidFill>
                  <a:srgbClr val="FFFFFF"/>
                </a:solidFill>
                <a:cs typeface="Arial" pitchFamily="34" charset="0"/>
                <a:sym typeface="Arial Italic" charset="0"/>
              </a:rPr>
              <a:t>Box 3-5 </a:t>
            </a:r>
            <a:r>
              <a:rPr lang="en-US" altLang="en-US" sz="1200" i="1" dirty="0" smtClean="0">
                <a:solidFill>
                  <a:srgbClr val="FFFFFF"/>
                </a:solidFill>
                <a:cs typeface="Arial" pitchFamily="34" charset="0"/>
                <a:sym typeface="Arial Italic" charset="0"/>
              </a:rPr>
              <a:t> (2/8) (upper </a:t>
            </a:r>
            <a:r>
              <a:rPr lang="en-US" altLang="en-US" sz="1200" i="1" dirty="0">
                <a:solidFill>
                  <a:srgbClr val="FFFFFF"/>
                </a:solidFill>
                <a:cs typeface="Arial" pitchFamily="34" charset="0"/>
                <a:sym typeface="Arial Italic" charset="0"/>
              </a:rPr>
              <a:t>part)</a:t>
            </a:r>
          </a:p>
        </p:txBody>
      </p:sp>
    </p:spTree>
    <p:extLst>
      <p:ext uri="{BB962C8B-B14F-4D97-AF65-F5344CB8AC3E}">
        <p14:creationId xmlns:p14="http://schemas.microsoft.com/office/powerpoint/2010/main" val="33579996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2233748"/>
            <a:ext cx="7434000" cy="2989939"/>
          </a:xfrm>
          <a:prstGeom prst="rect">
            <a:avLst/>
          </a:prstGeom>
        </p:spPr>
      </p:pic>
      <p:pic>
        <p:nvPicPr>
          <p:cNvPr id="7885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2" name="Rectangle 6"/>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a:r>
              <a:rPr lang="en-US" altLang="en-US">
                <a:ea typeface="ヒラギノ角ゴ ProN W3" charset="-128"/>
              </a:rPr>
              <a:t>Stepwise management – additional components</a:t>
            </a:r>
            <a:endParaRPr lang="en-US" altLang="en-US" smtClean="0">
              <a:ea typeface="ヒラギノ角ゴ ProN W3" charset="-128"/>
            </a:endParaRPr>
          </a:p>
        </p:txBody>
      </p:sp>
      <p:sp>
        <p:nvSpPr>
          <p:cNvPr id="78853" name="Rectangle 7"/>
          <p:cNvSpPr>
            <a:spLocks/>
          </p:cNvSpPr>
          <p:nvPr/>
        </p:nvSpPr>
        <p:spPr bwMode="auto">
          <a:xfrm>
            <a:off x="158750" y="6650038"/>
            <a:ext cx="2843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3-5 </a:t>
            </a:r>
            <a:r>
              <a:rPr lang="en-US" altLang="en-US" sz="1200" i="1" dirty="0" smtClean="0">
                <a:solidFill>
                  <a:srgbClr val="FFFFFF"/>
                </a:solidFill>
                <a:latin typeface="Arial Italic" charset="0"/>
                <a:sym typeface="Arial Italic" charset="0"/>
              </a:rPr>
              <a:t> (3/8) (lower </a:t>
            </a:r>
            <a:r>
              <a:rPr lang="en-US" altLang="en-US" sz="1200" i="1" dirty="0">
                <a:solidFill>
                  <a:srgbClr val="FFFFFF"/>
                </a:solidFill>
                <a:latin typeface="Arial Italic" charset="0"/>
                <a:sym typeface="Arial Italic" charset="0"/>
              </a:rPr>
              <a:t>part)</a:t>
            </a:r>
          </a:p>
        </p:txBody>
      </p:sp>
      <p:sp>
        <p:nvSpPr>
          <p:cNvPr id="78855" name="Rectangle 10"/>
          <p:cNvSpPr>
            <a:spLocks/>
          </p:cNvSpPr>
          <p:nvPr/>
        </p:nvSpPr>
        <p:spPr bwMode="auto">
          <a:xfrm>
            <a:off x="344488" y="2629068"/>
            <a:ext cx="1274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700" b="1">
                <a:solidFill>
                  <a:srgbClr val="134679"/>
                </a:solidFill>
                <a:sym typeface="Arial Bold" charset="0"/>
              </a:rPr>
              <a:t>REMEMBER </a:t>
            </a:r>
            <a:br>
              <a:rPr lang="en-US" altLang="en-US" sz="1700" b="1">
                <a:solidFill>
                  <a:srgbClr val="134679"/>
                </a:solidFill>
                <a:sym typeface="Arial Bold" charset="0"/>
              </a:rPr>
            </a:br>
            <a:r>
              <a:rPr lang="en-US" altLang="en-US" sz="1700" b="1">
                <a:solidFill>
                  <a:srgbClr val="134679"/>
                </a:solidFill>
                <a:sym typeface="Arial Bold" charset="0"/>
              </a:rPr>
              <a:t>TO...</a:t>
            </a:r>
          </a:p>
        </p:txBody>
      </p:sp>
      <p:sp>
        <p:nvSpPr>
          <p:cNvPr id="3" name="TextBox 2"/>
          <p:cNvSpPr txBox="1"/>
          <p:nvPr/>
        </p:nvSpPr>
        <p:spPr>
          <a:xfrm>
            <a:off x="158750" y="5930944"/>
            <a:ext cx="2992664" cy="307777"/>
          </a:xfrm>
          <a:prstGeom prst="rect">
            <a:avLst/>
          </a:prstGeom>
          <a:noFill/>
        </p:spPr>
        <p:txBody>
          <a:bodyPr wrap="square" rtlCol="0">
            <a:spAutoFit/>
          </a:bodyPr>
          <a:lstStyle/>
          <a:p>
            <a:r>
              <a:rPr lang="en-AU" sz="1400" smtClean="0">
                <a:solidFill>
                  <a:srgbClr val="002060"/>
                </a:solidFill>
              </a:rPr>
              <a:t>SLIT: sublingual immunotherapy</a:t>
            </a:r>
          </a:p>
        </p:txBody>
      </p:sp>
      <p:sp>
        <p:nvSpPr>
          <p:cNvPr id="13" name="Rectangle 9"/>
          <p:cNvSpPr>
            <a:spLocks/>
          </p:cNvSpPr>
          <p:nvPr/>
        </p:nvSpPr>
        <p:spPr bwMode="auto">
          <a:xfrm>
            <a:off x="1992064" y="2348880"/>
            <a:ext cx="6756400" cy="266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174625" indent="-174625" eaLnBrk="0" hangingPunct="0">
              <a:tabLst>
                <a:tab pos="200025" algn="l"/>
              </a:tabLst>
              <a:defRPr sz="2400">
                <a:solidFill>
                  <a:schemeClr val="tx1"/>
                </a:solidFill>
                <a:latin typeface="Arial" pitchFamily="34" charset="0"/>
                <a:ea typeface="ＭＳ Ｐゴシック" pitchFamily="34" charset="-128"/>
              </a:defRPr>
            </a:lvl1pPr>
            <a:lvl2pPr marL="742950" indent="-285750" eaLnBrk="0" hangingPunct="0">
              <a:tabLst>
                <a:tab pos="200025" algn="l"/>
              </a:tabLst>
              <a:defRPr sz="2400">
                <a:solidFill>
                  <a:schemeClr val="tx1"/>
                </a:solidFill>
                <a:latin typeface="Arial" pitchFamily="34" charset="0"/>
                <a:ea typeface="ＭＳ Ｐゴシック" pitchFamily="34" charset="-128"/>
              </a:defRPr>
            </a:lvl2pPr>
            <a:lvl3pPr marL="1143000" indent="-228600" eaLnBrk="0" hangingPunct="0">
              <a:tabLst>
                <a:tab pos="200025" algn="l"/>
              </a:tabLst>
              <a:defRPr sz="2400">
                <a:solidFill>
                  <a:schemeClr val="tx1"/>
                </a:solidFill>
                <a:latin typeface="Arial" pitchFamily="34" charset="0"/>
                <a:ea typeface="ＭＳ Ｐゴシック" pitchFamily="34" charset="-128"/>
              </a:defRPr>
            </a:lvl3pPr>
            <a:lvl4pPr marL="1600200" indent="-228600" eaLnBrk="0" hangingPunct="0">
              <a:tabLst>
                <a:tab pos="200025" algn="l"/>
              </a:tabLst>
              <a:defRPr sz="2400">
                <a:solidFill>
                  <a:schemeClr val="tx1"/>
                </a:solidFill>
                <a:latin typeface="Arial" pitchFamily="34" charset="0"/>
                <a:ea typeface="ＭＳ Ｐゴシック" pitchFamily="34" charset="-128"/>
              </a:defRPr>
            </a:lvl4pPr>
            <a:lvl5pPr marL="2057400" indent="-228600" eaLnBrk="0" hangingPunct="0">
              <a:tabLst>
                <a:tab pos="20002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9pPr>
          </a:lstStyle>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Provide guided self-management education </a:t>
            </a: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Treat modifiable risk factors and comorbidities</a:t>
            </a: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400" dirty="0" smtClean="0">
                <a:solidFill>
                  <a:prstClr val="black"/>
                </a:solidFill>
              </a:rPr>
              <a:t>Advise about non-pharmacological therapies and strategies </a:t>
            </a:r>
            <a:endParaRPr lang="en-US" altLang="en-US" sz="1500" dirty="0" smtClean="0">
              <a:solidFill>
                <a:prstClr val="black"/>
              </a:solidFill>
            </a:endParaRP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Consider stepping up if … uncontrolled symptoms, exacerbations or risks, </a:t>
            </a:r>
            <a:br>
              <a:rPr lang="en-US" altLang="en-US" sz="1500" dirty="0" smtClean="0">
                <a:solidFill>
                  <a:prstClr val="black"/>
                </a:solidFill>
              </a:rPr>
            </a:br>
            <a:r>
              <a:rPr lang="en-US" altLang="en-US" sz="1500" dirty="0" smtClean="0">
                <a:solidFill>
                  <a:prstClr val="black"/>
                </a:solidFill>
              </a:rPr>
              <a:t>but check diagnosis, inhaler technique and adherence first</a:t>
            </a:r>
          </a:p>
          <a:p>
            <a:pPr eaLnBrk="1" hangingPunct="1">
              <a:lnSpc>
                <a:spcPct val="90000"/>
              </a:lnSpc>
              <a:spcBef>
                <a:spcPts val="850"/>
              </a:spcBef>
            </a:pPr>
            <a:r>
              <a:rPr lang="en-US" altLang="en-US" sz="1500" smtClean="0">
                <a:solidFill>
                  <a:prstClr val="black"/>
                </a:solidFill>
              </a:rPr>
              <a:t>•  </a:t>
            </a:r>
            <a:r>
              <a:rPr lang="en-US" altLang="en-US" sz="1500">
                <a:solidFill>
                  <a:prstClr val="black"/>
                </a:solidFill>
              </a:rPr>
              <a:t>Consider </a:t>
            </a:r>
            <a:r>
              <a:rPr lang="en-US" altLang="en-US" sz="1500" dirty="0">
                <a:solidFill>
                  <a:prstClr val="black"/>
                </a:solidFill>
              </a:rPr>
              <a:t>adding SLIT in adult HDM-sensitive patients with allergic rhinitis who have exacerbations despite ICS treatment, provided FEV1 is 70% predicted</a:t>
            </a: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Consider stepping down if … symptoms controlled for 3 months </a:t>
            </a:r>
            <a:br>
              <a:rPr lang="en-US" altLang="en-US" sz="1500" dirty="0" smtClean="0">
                <a:solidFill>
                  <a:prstClr val="black"/>
                </a:solidFill>
              </a:rPr>
            </a:br>
            <a:r>
              <a:rPr lang="en-US" altLang="en-US" sz="1500" dirty="0" smtClean="0">
                <a:solidFill>
                  <a:prstClr val="black"/>
                </a:solidFill>
              </a:rPr>
              <a:t>+ low risk for exacerbations</a:t>
            </a:r>
            <a:r>
              <a:rPr lang="en-US" altLang="en-US" sz="1500" smtClean="0">
                <a:solidFill>
                  <a:prstClr val="black"/>
                </a:solidFill>
              </a:rPr>
              <a:t>. Stopping ICS </a:t>
            </a:r>
            <a:r>
              <a:rPr lang="en-US" altLang="en-US" sz="1500" dirty="0" smtClean="0">
                <a:solidFill>
                  <a:prstClr val="black"/>
                </a:solidFill>
              </a:rPr>
              <a:t>is not advised.</a:t>
            </a:r>
            <a:endParaRPr lang="en-US" altLang="en-US" sz="1500" dirty="0">
              <a:solidFill>
                <a:prstClr val="black"/>
              </a:solidFill>
            </a:endParaRPr>
          </a:p>
        </p:txBody>
      </p:sp>
    </p:spTree>
    <p:extLst>
      <p:ext uri="{BB962C8B-B14F-4D97-AF65-F5344CB8AC3E}">
        <p14:creationId xmlns:p14="http://schemas.microsoft.com/office/powerpoint/2010/main" val="3593631137"/>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SLIDE 57-5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3" y="1398588"/>
            <a:ext cx="81010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6"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1 – as-needed inhaled short-acting </a:t>
            </a:r>
            <a:br>
              <a:rPr lang="en-US" altLang="en-US" smtClean="0">
                <a:ea typeface="ヒラギノ角ゴ ProN W3" charset="-128"/>
              </a:rPr>
            </a:br>
            <a:r>
              <a:rPr lang="en-US" altLang="en-US" smtClean="0">
                <a:ea typeface="ヒラギノ角ゴ ProN W3" charset="-128"/>
              </a:rPr>
              <a:t>beta</a:t>
            </a:r>
            <a:r>
              <a:rPr lang="en-US" altLang="en-US" baseline="-25000" smtClean="0">
                <a:ea typeface="ヒラギノ角ゴ ProN W3" charset="-128"/>
              </a:rPr>
              <a:t>2</a:t>
            </a:r>
            <a:r>
              <a:rPr lang="en-US" altLang="en-US" smtClean="0">
                <a:ea typeface="ヒラギノ角ゴ ProN W3" charset="-128"/>
              </a:rPr>
              <a:t>-agonist (SABA) (very few patients)</a:t>
            </a:r>
          </a:p>
        </p:txBody>
      </p:sp>
      <p:sp>
        <p:nvSpPr>
          <p:cNvPr id="79877" name="Rectangle 7"/>
          <p:cNvSpPr>
            <a:spLocks/>
          </p:cNvSpPr>
          <p:nvPr/>
        </p:nvSpPr>
        <p:spPr bwMode="auto">
          <a:xfrm>
            <a:off x="177800" y="6650038"/>
            <a:ext cx="2319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1 (4/8)</a:t>
            </a:r>
            <a:endParaRPr lang="en-US" altLang="en-US" sz="1200" i="1" dirty="0">
              <a:solidFill>
                <a:srgbClr val="FFFFFF"/>
              </a:solidFill>
              <a:latin typeface="Arial Italic" charset="0"/>
              <a:sym typeface="Arial Italic" charset="0"/>
            </a:endParaRPr>
          </a:p>
        </p:txBody>
      </p:sp>
      <p:sp>
        <p:nvSpPr>
          <p:cNvPr id="79878"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dirty="0">
                <a:solidFill>
                  <a:srgbClr val="134679"/>
                </a:solidFill>
                <a:latin typeface="Arial Bold" charset="0"/>
                <a:sym typeface="Arial Bold" charset="0"/>
              </a:rPr>
              <a:t>PREFERRED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CONTROLLER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CHOICE</a:t>
            </a:r>
          </a:p>
          <a:p>
            <a:pPr eaLnBrk="1" hangingPunct="1">
              <a:lnSpc>
                <a:spcPct val="120000"/>
              </a:lnSpc>
            </a:pPr>
            <a:endParaRPr lang="en-US" altLang="en-US" sz="900" b="1" dirty="0"/>
          </a:p>
        </p:txBody>
      </p:sp>
      <p:sp>
        <p:nvSpPr>
          <p:cNvPr id="79879"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79880"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79881" name="Rectangle 11"/>
          <p:cNvSpPr>
            <a:spLocks/>
          </p:cNvSpPr>
          <p:nvPr/>
        </p:nvSpPr>
        <p:spPr bwMode="auto">
          <a:xfrm>
            <a:off x="1285875" y="2995613"/>
            <a:ext cx="8270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79882" name="Rectangle 12"/>
          <p:cNvSpPr>
            <a:spLocks/>
          </p:cNvSpPr>
          <p:nvPr/>
        </p:nvSpPr>
        <p:spPr bwMode="auto">
          <a:xfrm>
            <a:off x="2132013" y="2992438"/>
            <a:ext cx="3835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79883" name="Rectangle 13"/>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79884" name="Rectangle 14"/>
          <p:cNvSpPr>
            <a:spLocks/>
          </p:cNvSpPr>
          <p:nvPr/>
        </p:nvSpPr>
        <p:spPr bwMode="auto">
          <a:xfrm>
            <a:off x="7085013" y="2557463"/>
            <a:ext cx="95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79885" name="Rectangle 15"/>
          <p:cNvSpPr>
            <a:spLocks/>
          </p:cNvSpPr>
          <p:nvPr/>
        </p:nvSpPr>
        <p:spPr bwMode="auto">
          <a:xfrm>
            <a:off x="8026400" y="2139950"/>
            <a:ext cx="762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79886"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77841" name="Rectangle 17"/>
          <p:cNvSpPr>
            <a:spLocks/>
          </p:cNvSpPr>
          <p:nvPr/>
        </p:nvSpPr>
        <p:spPr bwMode="auto">
          <a:xfrm>
            <a:off x="1279525" y="4452938"/>
            <a:ext cx="809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77842" name="Rectangle 18"/>
          <p:cNvSpPr>
            <a:spLocks/>
          </p:cNvSpPr>
          <p:nvPr/>
        </p:nvSpPr>
        <p:spPr bwMode="auto">
          <a:xfrm>
            <a:off x="2089150" y="4464050"/>
            <a:ext cx="3835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77843" name="Rectangle 19"/>
          <p:cNvSpPr>
            <a:spLocks/>
          </p:cNvSpPr>
          <p:nvPr/>
        </p:nvSpPr>
        <p:spPr bwMode="auto">
          <a:xfrm>
            <a:off x="5921375" y="4451350"/>
            <a:ext cx="1155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(or + </a:t>
            </a:r>
            <a:r>
              <a:rPr lang="en-US" sz="900" i="1" dirty="0" err="1">
                <a:solidFill>
                  <a:schemeClr val="tx1">
                    <a:lumMod val="65000"/>
                    <a:lumOff val="35000"/>
                  </a:schemeClr>
                </a:solidFill>
                <a:latin typeface="Arial"/>
                <a:ea typeface="ＭＳ Ｐゴシック" charset="0"/>
                <a:cs typeface="Arial"/>
                <a:sym typeface="Arial Italic" charset="0"/>
              </a:rPr>
              <a:t>theoph</a:t>
            </a:r>
            <a:r>
              <a:rPr lang="en-US" sz="900" i="1" dirty="0">
                <a:solidFill>
                  <a:schemeClr val="tx1">
                    <a:lumMod val="65000"/>
                    <a:lumOff val="35000"/>
                  </a:schemeClr>
                </a:solidFill>
                <a:latin typeface="Arial"/>
                <a:ea typeface="ＭＳ Ｐゴシック" charset="0"/>
                <a:cs typeface="Arial"/>
                <a:sym typeface="Arial Italic" charset="0"/>
              </a:rPr>
              <a:t>*)</a:t>
            </a:r>
          </a:p>
        </p:txBody>
      </p:sp>
      <p:sp>
        <p:nvSpPr>
          <p:cNvPr id="77846"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77847"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79894" name="Rectangle 24"/>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smtClean="0"/>
              <a:t>ICS/LABA**</a:t>
            </a:r>
            <a:endParaRPr lang="en-US" altLang="en-US" sz="1300"/>
          </a:p>
        </p:txBody>
      </p:sp>
      <p:sp>
        <p:nvSpPr>
          <p:cNvPr id="79895" name="Rectangle 25"/>
          <p:cNvSpPr>
            <a:spLocks/>
          </p:cNvSpPr>
          <p:nvPr/>
        </p:nvSpPr>
        <p:spPr bwMode="auto">
          <a:xfrm>
            <a:off x="7077075"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79897"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27" name="Rectangle 20"/>
          <p:cNvSpPr>
            <a:spLocks/>
          </p:cNvSpPr>
          <p:nvPr/>
        </p:nvSpPr>
        <p:spPr bwMode="auto">
          <a:xfrm>
            <a:off x="7164388" y="440289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smtClean="0">
                <a:solidFill>
                  <a:schemeClr val="tx1">
                    <a:lumMod val="65000"/>
                    <a:lumOff val="35000"/>
                  </a:schemeClr>
                </a:solidFill>
                <a:latin typeface="Arial"/>
                <a:ea typeface="ＭＳ Ｐゴシック" charset="0"/>
                <a:cs typeface="Arial"/>
                <a:sym typeface="Arial Italic" charset="0"/>
              </a:rPr>
              <a:t>Med/high </a:t>
            </a:r>
            <a:r>
              <a:rPr lang="en-US" sz="900" i="1" kern="0" dirty="0" smtClean="0">
                <a:solidFill>
                  <a:schemeClr val="tx1">
                    <a:lumMod val="65000"/>
                    <a:lumOff val="35000"/>
                  </a:schemeClr>
                </a:solidFill>
                <a:latin typeface="Arial"/>
                <a:ea typeface="ＭＳ Ｐゴシック" charset="0"/>
                <a:cs typeface="Arial"/>
                <a:sym typeface="Arial Italic" charset="0"/>
              </a:rPr>
              <a:t>dose </a:t>
            </a:r>
            <a:r>
              <a:rPr lang="en-US" sz="900" i="1" kern="0" smtClean="0">
                <a:solidFill>
                  <a:schemeClr val="tx1">
                    <a:lumMod val="65000"/>
                    <a:lumOff val="35000"/>
                  </a:schemeClr>
                </a:solidFill>
                <a:latin typeface="Arial"/>
                <a:ea typeface="ＭＳ Ｐゴシック" charset="0"/>
                <a:cs typeface="Arial"/>
                <a:sym typeface="Arial Italic" charset="0"/>
              </a:rPr>
              <a:t>ICS + </a:t>
            </a:r>
            <a:r>
              <a:rPr lang="en-US" sz="900" i="1" kern="0" dirty="0" smtClean="0">
                <a:solidFill>
                  <a:schemeClr val="tx1">
                    <a:lumMod val="65000"/>
                    <a:lumOff val="35000"/>
                  </a:schemeClr>
                </a:solidFill>
                <a:latin typeface="Arial"/>
                <a:ea typeface="ＭＳ Ｐゴシック" charset="0"/>
                <a:cs typeface="Arial"/>
                <a:sym typeface="Arial Italic" charset="0"/>
              </a:rPr>
              <a:t>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28" name="Rectangle 21"/>
          <p:cNvSpPr>
            <a:spLocks/>
          </p:cNvSpPr>
          <p:nvPr/>
        </p:nvSpPr>
        <p:spPr bwMode="auto">
          <a:xfrm>
            <a:off x="8172326" y="441559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
        <p:nvSpPr>
          <p:cNvPr id="29" name="Rectangle 34"/>
          <p:cNvSpPr>
            <a:spLocks/>
          </p:cNvSpPr>
          <p:nvPr/>
        </p:nvSpPr>
        <p:spPr bwMode="auto">
          <a:xfrm>
            <a:off x="8012112" y="293937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anti-IL5/5R*</a:t>
            </a:r>
            <a:endParaRPr lang="en-US" sz="900" kern="700">
              <a:latin typeface="Arial"/>
              <a:cs typeface="Arial"/>
            </a:endParaRPr>
          </a:p>
        </p:txBody>
      </p:sp>
      <p:grpSp>
        <p:nvGrpSpPr>
          <p:cNvPr id="30" name="Group 29"/>
          <p:cNvGrpSpPr>
            <a:grpSpLocks/>
          </p:cNvGrpSpPr>
          <p:nvPr/>
        </p:nvGrpSpPr>
        <p:grpSpPr bwMode="auto">
          <a:xfrm>
            <a:off x="6511925" y="445294"/>
            <a:ext cx="993775" cy="841375"/>
            <a:chOff x="0" y="0"/>
            <a:chExt cx="626" cy="530"/>
          </a:xfrm>
        </p:grpSpPr>
        <p:sp>
          <p:nvSpPr>
            <p:cNvPr id="31"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32" name="Rectangle 31"/>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602012904"/>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52805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mtClean="0">
                <a:ea typeface="ＭＳ Ｐゴシック" pitchFamily="34" charset="-128"/>
              </a:rPr>
              <a:t>Preferred option: as-needed inhaled short-acting beta</a:t>
            </a:r>
            <a:r>
              <a:rPr lang="en-AU" altLang="en-US" baseline="-25000" smtClean="0">
                <a:ea typeface="ＭＳ Ｐゴシック" pitchFamily="34" charset="-128"/>
              </a:rPr>
              <a:t>2</a:t>
            </a:r>
            <a:r>
              <a:rPr lang="en-AU" altLang="en-US" smtClean="0">
                <a:ea typeface="ＭＳ Ｐゴシック" pitchFamily="34" charset="-128"/>
              </a:rPr>
              <a:t>-agonist (SABA)</a:t>
            </a:r>
          </a:p>
          <a:p>
            <a:pPr lvl="1" eaLnBrk="1" hangingPunct="1"/>
            <a:r>
              <a:rPr lang="en-AU" altLang="en-US" smtClean="0">
                <a:ea typeface="ＭＳ Ｐゴシック" pitchFamily="34" charset="-128"/>
              </a:rPr>
              <a:t>SABAs are highly effective for relief of asthma symptoms</a:t>
            </a:r>
          </a:p>
          <a:p>
            <a:pPr lvl="1" eaLnBrk="1" hangingPunct="1"/>
            <a:r>
              <a:rPr lang="en-AU" altLang="en-US" smtClean="0">
                <a:ea typeface="ＭＳ Ｐゴシック" pitchFamily="34" charset="-128"/>
              </a:rPr>
              <a:t>However ….  there is insufficient evidence about the safety of treating asthma with SABA alone</a:t>
            </a:r>
          </a:p>
          <a:p>
            <a:pPr lvl="1" eaLnBrk="1" hangingPunct="1"/>
            <a:r>
              <a:rPr lang="en-AU" altLang="en-US" smtClean="0">
                <a:ea typeface="ＭＳ Ｐゴシック" pitchFamily="34" charset="-128"/>
              </a:rPr>
              <a:t>This option should be reserved for patients with infrequent symptoms (less than twice a month) of short duration, with no night waking due to asthma, and with no risk factors for exacerbations</a:t>
            </a:r>
          </a:p>
          <a:p>
            <a:pPr eaLnBrk="1" hangingPunct="1"/>
            <a:r>
              <a:rPr lang="en-AU" altLang="en-US" smtClean="0">
                <a:ea typeface="ＭＳ Ｐゴシック" pitchFamily="34" charset="-128"/>
              </a:rPr>
              <a:t>Other options</a:t>
            </a:r>
          </a:p>
          <a:p>
            <a:pPr lvl="1" eaLnBrk="1" hangingPunct="1"/>
            <a:r>
              <a:rPr lang="en-AU" altLang="en-US" smtClean="0">
                <a:ea typeface="ＭＳ Ｐゴシック" pitchFamily="34" charset="-128"/>
              </a:rPr>
              <a:t>Consider adding regular low dose inhaled corticosteroid (ICS) to reduce the risk of serious exacerbations </a:t>
            </a:r>
          </a:p>
        </p:txBody>
      </p:sp>
      <p:sp>
        <p:nvSpPr>
          <p:cNvPr id="80898"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1 – as-needed reliever inhaler</a:t>
            </a:r>
          </a:p>
        </p:txBody>
      </p:sp>
      <p:sp>
        <p:nvSpPr>
          <p:cNvPr id="80899"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grpSp>
        <p:nvGrpSpPr>
          <p:cNvPr id="5" name="Group 4"/>
          <p:cNvGrpSpPr>
            <a:grpSpLocks/>
          </p:cNvGrpSpPr>
          <p:nvPr/>
        </p:nvGrpSpPr>
        <p:grpSpPr bwMode="auto">
          <a:xfrm>
            <a:off x="7480074" y="4915694"/>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450513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0" descr="SLIDE 60-6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484313"/>
            <a:ext cx="78486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4"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2 – low-dose controller + as-needed </a:t>
            </a:r>
            <a:br>
              <a:rPr lang="en-US" altLang="en-US" smtClean="0">
                <a:ea typeface="ヒラギノ角ゴ ProN W3" charset="-128"/>
              </a:rPr>
            </a:br>
            <a:r>
              <a:rPr lang="en-US" altLang="en-US" smtClean="0">
                <a:ea typeface="ヒラギノ角ゴ ProN W3" charset="-128"/>
              </a:rPr>
              <a:t>inhaled SABA</a:t>
            </a:r>
          </a:p>
        </p:txBody>
      </p:sp>
      <p:sp>
        <p:nvSpPr>
          <p:cNvPr id="81925" name="Rectangle 7"/>
          <p:cNvSpPr>
            <a:spLocks/>
          </p:cNvSpPr>
          <p:nvPr/>
        </p:nvSpPr>
        <p:spPr bwMode="auto">
          <a:xfrm>
            <a:off x="160338" y="6650038"/>
            <a:ext cx="2420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2 (5/8)</a:t>
            </a:r>
            <a:endParaRPr lang="en-US" altLang="en-US" sz="1200" i="1" dirty="0">
              <a:solidFill>
                <a:srgbClr val="FFFFFF"/>
              </a:solidFill>
              <a:latin typeface="Arial Italic" charset="0"/>
              <a:sym typeface="Arial Italic" charset="0"/>
            </a:endParaRPr>
          </a:p>
        </p:txBody>
      </p:sp>
      <p:sp>
        <p:nvSpPr>
          <p:cNvPr id="81927"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81928"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dirty="0">
                <a:latin typeface="Arial Italic" charset="0"/>
                <a:sym typeface="Arial Italic" charset="0"/>
              </a:rPr>
              <a:t>Other </a:t>
            </a:r>
            <a:br>
              <a:rPr lang="en-US" altLang="en-US" sz="900" dirty="0">
                <a:latin typeface="Arial Italic" charset="0"/>
                <a:sym typeface="Arial Italic" charset="0"/>
              </a:rPr>
            </a:br>
            <a:r>
              <a:rPr lang="en-US" altLang="en-US" sz="900" dirty="0">
                <a:latin typeface="Arial Italic" charset="0"/>
                <a:sym typeface="Arial Italic" charset="0"/>
              </a:rPr>
              <a:t>controller </a:t>
            </a:r>
            <a:br>
              <a:rPr lang="en-US" altLang="en-US" sz="900" dirty="0">
                <a:latin typeface="Arial Italic" charset="0"/>
                <a:sym typeface="Arial Italic" charset="0"/>
              </a:rPr>
            </a:br>
            <a:r>
              <a:rPr lang="en-US" altLang="en-US" sz="900" dirty="0">
                <a:latin typeface="Arial Italic" charset="0"/>
                <a:sym typeface="Arial Italic" charset="0"/>
              </a:rPr>
              <a:t>options</a:t>
            </a:r>
          </a:p>
        </p:txBody>
      </p:sp>
      <p:sp>
        <p:nvSpPr>
          <p:cNvPr id="81929"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81930" name="Rectangle 11"/>
          <p:cNvSpPr>
            <a:spLocks/>
          </p:cNvSpPr>
          <p:nvPr/>
        </p:nvSpPr>
        <p:spPr bwMode="auto">
          <a:xfrm>
            <a:off x="1403350" y="2995613"/>
            <a:ext cx="720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81931" name="Rectangle 12"/>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81932" name="Rectangle 13"/>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81933" name="Rectangle 14"/>
          <p:cNvSpPr>
            <a:spLocks/>
          </p:cNvSpPr>
          <p:nvPr/>
        </p:nvSpPr>
        <p:spPr bwMode="auto">
          <a:xfrm>
            <a:off x="7085013" y="2557463"/>
            <a:ext cx="95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81934" name="Rectangle 15"/>
          <p:cNvSpPr>
            <a:spLocks/>
          </p:cNvSpPr>
          <p:nvPr/>
        </p:nvSpPr>
        <p:spPr bwMode="auto">
          <a:xfrm>
            <a:off x="8026400" y="2139950"/>
            <a:ext cx="762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81935"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59" name="Rectangle 17"/>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60" name="Rectangle 18"/>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61" name="Rectangle 19"/>
          <p:cNvSpPr>
            <a:spLocks/>
          </p:cNvSpPr>
          <p:nvPr/>
        </p:nvSpPr>
        <p:spPr bwMode="auto">
          <a:xfrm>
            <a:off x="5940425" y="4407808"/>
            <a:ext cx="1155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(or + </a:t>
            </a:r>
            <a:r>
              <a:rPr lang="en-US" sz="900" i="1" dirty="0" err="1">
                <a:solidFill>
                  <a:schemeClr val="tx1">
                    <a:lumMod val="65000"/>
                    <a:lumOff val="35000"/>
                  </a:schemeClr>
                </a:solidFill>
                <a:latin typeface="Arial"/>
                <a:ea typeface="ＭＳ Ｐゴシック" charset="0"/>
                <a:cs typeface="Arial"/>
                <a:sym typeface="Arial Italic" charset="0"/>
              </a:rPr>
              <a:t>theoph</a:t>
            </a:r>
            <a:r>
              <a:rPr lang="en-US" sz="900" i="1" dirty="0">
                <a:solidFill>
                  <a:schemeClr val="tx1">
                    <a:lumMod val="65000"/>
                    <a:lumOff val="35000"/>
                  </a:schemeClr>
                </a:solidFill>
                <a:latin typeface="Arial"/>
                <a:ea typeface="ＭＳ Ｐゴシック" charset="0"/>
                <a:cs typeface="Arial"/>
                <a:sym typeface="Arial Italic" charset="0"/>
              </a:rPr>
              <a:t>*)</a:t>
            </a:r>
          </a:p>
        </p:txBody>
      </p:sp>
      <p:sp>
        <p:nvSpPr>
          <p:cNvPr id="64"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65"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81943" name="Rectangle 24"/>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smtClean="0"/>
              <a:t>ICS/LABA**</a:t>
            </a:r>
            <a:endParaRPr lang="en-US" altLang="en-US" sz="1300"/>
          </a:p>
        </p:txBody>
      </p:sp>
      <p:sp>
        <p:nvSpPr>
          <p:cNvPr id="81944" name="Rectangle 25"/>
          <p:cNvSpPr>
            <a:spLocks/>
          </p:cNvSpPr>
          <p:nvPr/>
        </p:nvSpPr>
        <p:spPr bwMode="auto">
          <a:xfrm>
            <a:off x="7077075"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29"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30" name="Rectangle 34"/>
          <p:cNvSpPr>
            <a:spLocks/>
          </p:cNvSpPr>
          <p:nvPr/>
        </p:nvSpPr>
        <p:spPr bwMode="auto">
          <a:xfrm>
            <a:off x="8012112" y="293937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anti-IL5/5R*</a:t>
            </a:r>
            <a:endParaRPr lang="en-US" sz="900" kern="700">
              <a:latin typeface="Arial"/>
              <a:cs typeface="Arial"/>
            </a:endParaRPr>
          </a:p>
        </p:txBody>
      </p:sp>
      <p:sp>
        <p:nvSpPr>
          <p:cNvPr id="31" name="Rectangle 20"/>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smtClean="0">
                <a:solidFill>
                  <a:schemeClr val="tx1">
                    <a:lumMod val="65000"/>
                    <a:lumOff val="35000"/>
                  </a:schemeClr>
                </a:solidFill>
                <a:latin typeface="Arial"/>
                <a:ea typeface="ＭＳ Ｐゴシック" charset="0"/>
                <a:cs typeface="Arial"/>
                <a:sym typeface="Arial Italic" charset="0"/>
              </a:rPr>
              <a:t>Med/high </a:t>
            </a:r>
            <a:r>
              <a:rPr lang="en-US" sz="900" i="1" kern="0" dirty="0" smtClean="0">
                <a:solidFill>
                  <a:schemeClr val="tx1">
                    <a:lumMod val="65000"/>
                    <a:lumOff val="35000"/>
                  </a:schemeClr>
                </a:solidFill>
                <a:latin typeface="Arial"/>
                <a:ea typeface="ＭＳ Ｐゴシック" charset="0"/>
                <a:cs typeface="Arial"/>
                <a:sym typeface="Arial Italic" charset="0"/>
              </a:rPr>
              <a:t>dose </a:t>
            </a:r>
            <a:r>
              <a:rPr lang="en-US" sz="900" i="1" kern="0" smtClean="0">
                <a:solidFill>
                  <a:schemeClr val="tx1">
                    <a:lumMod val="65000"/>
                    <a:lumOff val="35000"/>
                  </a:schemeClr>
                </a:solidFill>
                <a:latin typeface="Arial"/>
                <a:ea typeface="ＭＳ Ｐゴシック" charset="0"/>
                <a:cs typeface="Arial"/>
                <a:sym typeface="Arial Italic" charset="0"/>
              </a:rPr>
              <a:t>ICS  + </a:t>
            </a:r>
            <a:r>
              <a:rPr lang="en-US" sz="900" i="1" kern="0" dirty="0" smtClean="0">
                <a:solidFill>
                  <a:schemeClr val="tx1">
                    <a:lumMod val="65000"/>
                    <a:lumOff val="35000"/>
                  </a:schemeClr>
                </a:solidFill>
                <a:latin typeface="Arial"/>
                <a:ea typeface="ＭＳ Ｐゴシック" charset="0"/>
                <a:cs typeface="Arial"/>
                <a:sym typeface="Arial Italic" charset="0"/>
              </a:rPr>
              <a:t>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32" name="Rectangle 21"/>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Tree>
    <p:extLst>
      <p:ext uri="{BB962C8B-B14F-4D97-AF65-F5344CB8AC3E}">
        <p14:creationId xmlns:p14="http://schemas.microsoft.com/office/powerpoint/2010/main" val="339993459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GINA program</a:t>
            </a:r>
            <a:endParaRPr lang="en-AU" dirty="0"/>
          </a:p>
        </p:txBody>
      </p:sp>
    </p:spTree>
    <p:extLst>
      <p:ext uri="{BB962C8B-B14F-4D97-AF65-F5344CB8AC3E}">
        <p14:creationId xmlns:p14="http://schemas.microsoft.com/office/powerpoint/2010/main" val="1552638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2213"/>
            <a:ext cx="8528050" cy="5208587"/>
          </a:xfrm>
        </p:spPr>
        <p:txBody>
          <a:bodyPr>
            <a:normAutofit fontScale="92500" lnSpcReduction="10000"/>
          </a:bodyPr>
          <a:lstStyle/>
          <a:p>
            <a:pPr eaLnBrk="1" fontAlgn="auto" hangingPunct="1">
              <a:lnSpc>
                <a:spcPct val="110000"/>
              </a:lnSpc>
              <a:spcAft>
                <a:spcPts val="0"/>
              </a:spcAft>
              <a:defRPr/>
            </a:pPr>
            <a:r>
              <a:rPr lang="en-AU" dirty="0" smtClean="0">
                <a:ea typeface="+mn-ea"/>
              </a:rPr>
              <a:t>Preferred option: regular low dose ICS with as-needed inhaled SABA</a:t>
            </a:r>
          </a:p>
          <a:p>
            <a:pPr lvl="1" eaLnBrk="1" fontAlgn="auto" hangingPunct="1">
              <a:lnSpc>
                <a:spcPct val="110000"/>
              </a:lnSpc>
              <a:spcAft>
                <a:spcPts val="0"/>
              </a:spcAft>
              <a:defRPr/>
            </a:pPr>
            <a:r>
              <a:rPr lang="en-AU" dirty="0" smtClean="0">
                <a:ea typeface="+mn-ea"/>
              </a:rPr>
              <a:t>Low dose ICS reduces symptoms and reduces risk of exacerbations and asthma-related hospitalization and death</a:t>
            </a:r>
          </a:p>
          <a:p>
            <a:pPr eaLnBrk="1" fontAlgn="auto" hangingPunct="1">
              <a:lnSpc>
                <a:spcPct val="110000"/>
              </a:lnSpc>
              <a:spcAft>
                <a:spcPts val="0"/>
              </a:spcAft>
              <a:defRPr/>
            </a:pPr>
            <a:r>
              <a:rPr lang="en-AU" dirty="0" smtClean="0">
                <a:ea typeface="+mn-ea"/>
              </a:rPr>
              <a:t>Other options</a:t>
            </a:r>
          </a:p>
          <a:p>
            <a:pPr lvl="1" eaLnBrk="1" fontAlgn="auto" hangingPunct="1">
              <a:lnSpc>
                <a:spcPct val="110000"/>
              </a:lnSpc>
              <a:spcAft>
                <a:spcPts val="0"/>
              </a:spcAft>
              <a:defRPr/>
            </a:pPr>
            <a:r>
              <a:rPr lang="en-AU" dirty="0" smtClean="0">
                <a:ea typeface="+mn-ea"/>
              </a:rPr>
              <a:t> Leukotriene receptor antagonists (LTRA) with as-needed SABA</a:t>
            </a:r>
          </a:p>
          <a:p>
            <a:pPr lvl="2" eaLnBrk="1" fontAlgn="auto" hangingPunct="1">
              <a:lnSpc>
                <a:spcPct val="110000"/>
              </a:lnSpc>
              <a:spcAft>
                <a:spcPts val="0"/>
              </a:spcAft>
              <a:defRPr/>
            </a:pPr>
            <a:r>
              <a:rPr lang="en-AU" dirty="0" smtClean="0">
                <a:ea typeface="+mn-ea"/>
              </a:rPr>
              <a:t>Less effective than low </a:t>
            </a:r>
            <a:r>
              <a:rPr lang="en-AU" smtClean="0">
                <a:ea typeface="+mn-ea"/>
              </a:rPr>
              <a:t>dose ICS, especially for preventing exacerbations</a:t>
            </a:r>
            <a:endParaRPr lang="en-AU" dirty="0" smtClean="0">
              <a:ea typeface="+mn-ea"/>
            </a:endParaRPr>
          </a:p>
          <a:p>
            <a:pPr lvl="2" eaLnBrk="1" fontAlgn="auto" hangingPunct="1">
              <a:lnSpc>
                <a:spcPct val="110000"/>
              </a:lnSpc>
              <a:spcAft>
                <a:spcPts val="0"/>
              </a:spcAft>
              <a:defRPr/>
            </a:pPr>
            <a:r>
              <a:rPr lang="en-AU" dirty="0" smtClean="0">
                <a:ea typeface="+mn-ea"/>
              </a:rPr>
              <a:t>May be used for some patients with both asthma and allergic rhinitis, or if patient will not use ICS </a:t>
            </a:r>
          </a:p>
          <a:p>
            <a:pPr lvl="1" eaLnBrk="1" fontAlgn="auto" hangingPunct="1">
              <a:lnSpc>
                <a:spcPct val="110000"/>
              </a:lnSpc>
              <a:spcAft>
                <a:spcPts val="0"/>
              </a:spcAft>
              <a:defRPr/>
            </a:pPr>
            <a:r>
              <a:rPr lang="en-AU" dirty="0" smtClean="0">
                <a:ea typeface="+mn-ea"/>
              </a:rPr>
              <a:t>Combination low dose ICS/long-acting beta</a:t>
            </a:r>
            <a:r>
              <a:rPr lang="en-AU" baseline="-25000" dirty="0" smtClean="0">
                <a:ea typeface="+mn-ea"/>
              </a:rPr>
              <a:t>2</a:t>
            </a:r>
            <a:r>
              <a:rPr lang="en-AU" dirty="0" smtClean="0">
                <a:ea typeface="+mn-ea"/>
              </a:rPr>
              <a:t>-agonist (LABA) </a:t>
            </a:r>
            <a:br>
              <a:rPr lang="en-AU" dirty="0" smtClean="0">
                <a:ea typeface="+mn-ea"/>
              </a:rPr>
            </a:br>
            <a:r>
              <a:rPr lang="en-AU" dirty="0" smtClean="0">
                <a:ea typeface="+mn-ea"/>
              </a:rPr>
              <a:t>with as-needed SABA</a:t>
            </a:r>
          </a:p>
          <a:p>
            <a:pPr lvl="2" eaLnBrk="1" fontAlgn="auto" hangingPunct="1">
              <a:lnSpc>
                <a:spcPct val="110000"/>
              </a:lnSpc>
              <a:spcAft>
                <a:spcPts val="0"/>
              </a:spcAft>
              <a:defRPr/>
            </a:pPr>
            <a:r>
              <a:rPr lang="en-AU" dirty="0" smtClean="0">
                <a:ea typeface="+mn-ea"/>
              </a:rPr>
              <a:t>Reduces symptoms and increases lung function compared with ICS</a:t>
            </a:r>
          </a:p>
          <a:p>
            <a:pPr lvl="2" eaLnBrk="1" fontAlgn="auto" hangingPunct="1">
              <a:lnSpc>
                <a:spcPct val="110000"/>
              </a:lnSpc>
              <a:spcAft>
                <a:spcPts val="0"/>
              </a:spcAft>
              <a:defRPr/>
            </a:pPr>
            <a:r>
              <a:rPr lang="en-AU" dirty="0" smtClean="0">
                <a:ea typeface="+mn-ea"/>
              </a:rPr>
              <a:t>More expensive, and does not further reduce exacerbations</a:t>
            </a:r>
          </a:p>
          <a:p>
            <a:pPr lvl="1" eaLnBrk="1" fontAlgn="auto" hangingPunct="1">
              <a:lnSpc>
                <a:spcPct val="110000"/>
              </a:lnSpc>
              <a:spcAft>
                <a:spcPts val="0"/>
              </a:spcAft>
              <a:defRPr/>
            </a:pPr>
            <a:r>
              <a:rPr lang="en-AU" dirty="0" smtClean="0">
                <a:ea typeface="+mn-ea"/>
              </a:rPr>
              <a:t>Intermittent ICS with as-needed SABA for purely seasonal allergic asthma with no interval symptoms</a:t>
            </a:r>
          </a:p>
          <a:p>
            <a:pPr lvl="2" eaLnBrk="1" fontAlgn="auto" hangingPunct="1">
              <a:lnSpc>
                <a:spcPct val="110000"/>
              </a:lnSpc>
              <a:spcAft>
                <a:spcPts val="0"/>
              </a:spcAft>
              <a:defRPr/>
            </a:pPr>
            <a:r>
              <a:rPr lang="en-AU" dirty="0" smtClean="0">
                <a:ea typeface="+mn-ea"/>
              </a:rPr>
              <a:t>Start ICS immediately symptoms commence, and continue for </a:t>
            </a:r>
            <a:br>
              <a:rPr lang="en-AU" dirty="0" smtClean="0">
                <a:ea typeface="+mn-ea"/>
              </a:rPr>
            </a:br>
            <a:r>
              <a:rPr lang="en-AU" dirty="0" smtClean="0">
                <a:ea typeface="+mn-ea"/>
              </a:rPr>
              <a:t>4 weeks after pollen season ends</a:t>
            </a:r>
            <a:endParaRPr lang="en-AU" dirty="0">
              <a:ea typeface="+mn-ea"/>
            </a:endParaRPr>
          </a:p>
        </p:txBody>
      </p:sp>
      <p:sp>
        <p:nvSpPr>
          <p:cNvPr id="82946"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2 – Low dose controller + as-needed SABA</a:t>
            </a:r>
          </a:p>
        </p:txBody>
      </p:sp>
      <p:sp>
        <p:nvSpPr>
          <p:cNvPr id="82947" name="TextBox 5"/>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spTree>
    <p:extLst>
      <p:ext uri="{BB962C8B-B14F-4D97-AF65-F5344CB8AC3E}">
        <p14:creationId xmlns:p14="http://schemas.microsoft.com/office/powerpoint/2010/main" val="2878117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SLIDE 63-6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1455738"/>
            <a:ext cx="7920037"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AutoShape 2"/>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839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4"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3 – one or two controllers + as-needed inhaled reliever</a:t>
            </a:r>
          </a:p>
        </p:txBody>
      </p:sp>
      <p:sp>
        <p:nvSpPr>
          <p:cNvPr id="83975" name="Rectangle 7"/>
          <p:cNvSpPr>
            <a:spLocks/>
          </p:cNvSpPr>
          <p:nvPr/>
        </p:nvSpPr>
        <p:spPr bwMode="auto">
          <a:xfrm>
            <a:off x="160338" y="6640513"/>
            <a:ext cx="269897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3 (6/8)</a:t>
            </a:r>
            <a:endParaRPr lang="en-US" altLang="en-US" sz="1200" i="1" dirty="0">
              <a:solidFill>
                <a:srgbClr val="FFFFFF"/>
              </a:solidFill>
              <a:latin typeface="Arial Italic" charset="0"/>
              <a:sym typeface="Arial Italic" charset="0"/>
            </a:endParaRPr>
          </a:p>
        </p:txBody>
      </p:sp>
      <p:sp>
        <p:nvSpPr>
          <p:cNvPr id="83977"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83978"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83979" name="Rectangle 11"/>
          <p:cNvSpPr>
            <a:spLocks/>
          </p:cNvSpPr>
          <p:nvPr/>
        </p:nvSpPr>
        <p:spPr bwMode="auto">
          <a:xfrm>
            <a:off x="1403350" y="2995613"/>
            <a:ext cx="792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83980" name="Rectangle 12"/>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83981" name="Rectangle 13"/>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83982" name="Rectangle 14"/>
          <p:cNvSpPr>
            <a:spLocks/>
          </p:cNvSpPr>
          <p:nvPr/>
        </p:nvSpPr>
        <p:spPr bwMode="auto">
          <a:xfrm>
            <a:off x="7092950" y="2557463"/>
            <a:ext cx="9445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83983" name="Rectangle 15"/>
          <p:cNvSpPr>
            <a:spLocks/>
          </p:cNvSpPr>
          <p:nvPr/>
        </p:nvSpPr>
        <p:spPr bwMode="auto">
          <a:xfrm>
            <a:off x="8027988" y="2139950"/>
            <a:ext cx="760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83984"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39" name="Rectangle 17"/>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40" name="Rectangle 18"/>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41" name="Rectangle 19"/>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(or + </a:t>
            </a:r>
            <a:r>
              <a:rPr lang="en-US" sz="900" i="1" kern="100" spc="-40" dirty="0" err="1">
                <a:solidFill>
                  <a:schemeClr val="tx1">
                    <a:lumMod val="65000"/>
                    <a:lumOff val="35000"/>
                  </a:schemeClr>
                </a:solidFill>
                <a:latin typeface="Arial"/>
                <a:ea typeface="ＭＳ Ｐゴシック" charset="0"/>
                <a:cs typeface="Arial"/>
                <a:sym typeface="Arial Italic" charset="0"/>
              </a:rPr>
              <a:t>theoph</a:t>
            </a:r>
            <a:r>
              <a:rPr lang="en-US" sz="900" i="1" kern="100" spc="-40" dirty="0">
                <a:solidFill>
                  <a:schemeClr val="tx1">
                    <a:lumMod val="65000"/>
                    <a:lumOff val="35000"/>
                  </a:schemeClr>
                </a:solidFill>
                <a:latin typeface="Arial"/>
                <a:ea typeface="ＭＳ Ｐゴシック" charset="0"/>
                <a:cs typeface="Arial"/>
                <a:sym typeface="Arial Italic" charset="0"/>
              </a:rPr>
              <a:t>*)</a:t>
            </a:r>
          </a:p>
        </p:txBody>
      </p:sp>
      <p:sp>
        <p:nvSpPr>
          <p:cNvPr id="44"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83992" name="Rectangle 24"/>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r>
              <a:rPr lang="en-US" altLang="en-US" sz="1300" smtClean="0"/>
              <a:t>**</a:t>
            </a:r>
            <a:endParaRPr lang="en-US" altLang="en-US" sz="1300"/>
          </a:p>
        </p:txBody>
      </p:sp>
      <p:sp>
        <p:nvSpPr>
          <p:cNvPr id="83993" name="Rectangle 25"/>
          <p:cNvSpPr>
            <a:spLocks/>
          </p:cNvSpPr>
          <p:nvPr/>
        </p:nvSpPr>
        <p:spPr bwMode="auto">
          <a:xfrm>
            <a:off x="7092950"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83995"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31"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32" name="Rectangle 34"/>
          <p:cNvSpPr>
            <a:spLocks/>
          </p:cNvSpPr>
          <p:nvPr/>
        </p:nvSpPr>
        <p:spPr bwMode="auto">
          <a:xfrm>
            <a:off x="8012112" y="293937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anti-IL5/5R*</a:t>
            </a:r>
            <a:endParaRPr lang="en-US" sz="900" kern="700">
              <a:latin typeface="Arial"/>
              <a:cs typeface="Arial"/>
            </a:endParaRPr>
          </a:p>
        </p:txBody>
      </p:sp>
      <p:sp>
        <p:nvSpPr>
          <p:cNvPr id="35"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36" name="Rectangle 20"/>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smtClean="0">
                <a:solidFill>
                  <a:schemeClr val="tx1">
                    <a:lumMod val="65000"/>
                    <a:lumOff val="35000"/>
                  </a:schemeClr>
                </a:solidFill>
                <a:latin typeface="Arial"/>
                <a:ea typeface="ＭＳ Ｐゴシック" charset="0"/>
                <a:cs typeface="Arial"/>
                <a:sym typeface="Arial Italic" charset="0"/>
              </a:rPr>
              <a:t>Med/high </a:t>
            </a:r>
            <a:r>
              <a:rPr lang="en-US" sz="900" i="1" kern="0" dirty="0" smtClean="0">
                <a:solidFill>
                  <a:schemeClr val="tx1">
                    <a:lumMod val="65000"/>
                    <a:lumOff val="35000"/>
                  </a:schemeClr>
                </a:solidFill>
                <a:latin typeface="Arial"/>
                <a:ea typeface="ＭＳ Ｐゴシック" charset="0"/>
                <a:cs typeface="Arial"/>
                <a:sym typeface="Arial Italic" charset="0"/>
              </a:rPr>
              <a:t>dose </a:t>
            </a:r>
            <a:r>
              <a:rPr lang="en-US" sz="900" i="1" kern="0" smtClean="0">
                <a:solidFill>
                  <a:schemeClr val="tx1">
                    <a:lumMod val="65000"/>
                    <a:lumOff val="35000"/>
                  </a:schemeClr>
                </a:solidFill>
                <a:latin typeface="Arial"/>
                <a:ea typeface="ＭＳ Ｐゴシック" charset="0"/>
                <a:cs typeface="Arial"/>
                <a:sym typeface="Arial Italic" charset="0"/>
              </a:rPr>
              <a:t>ICS + </a:t>
            </a:r>
            <a:r>
              <a:rPr lang="en-US" sz="900" i="1" kern="0" dirty="0" smtClean="0">
                <a:solidFill>
                  <a:schemeClr val="tx1">
                    <a:lumMod val="65000"/>
                    <a:lumOff val="35000"/>
                  </a:schemeClr>
                </a:solidFill>
                <a:latin typeface="Arial"/>
                <a:ea typeface="ＭＳ Ｐゴシック" charset="0"/>
                <a:cs typeface="Arial"/>
                <a:sym typeface="Arial Italic" charset="0"/>
              </a:rPr>
              <a:t>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37" name="Rectangle 21"/>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
        <p:nvSpPr>
          <p:cNvPr id="29"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394449095"/>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686800" cy="5570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AU" altLang="en-US" sz="1900" smtClean="0">
                <a:ea typeface="ＭＳ Ｐゴシック" pitchFamily="34" charset="-128"/>
              </a:rPr>
              <a:t>Before considering step-up</a:t>
            </a:r>
          </a:p>
          <a:p>
            <a:pPr lvl="1" eaLnBrk="1" hangingPunct="1"/>
            <a:r>
              <a:rPr lang="en-AU" altLang="en-US" sz="1700" smtClean="0">
                <a:ea typeface="ＭＳ Ｐゴシック" pitchFamily="34" charset="-128"/>
              </a:rPr>
              <a:t>Check inhaler technique and adherence, confirm diagnosis</a:t>
            </a:r>
          </a:p>
          <a:p>
            <a:pPr eaLnBrk="1" hangingPunct="1"/>
            <a:r>
              <a:rPr lang="en-AU" altLang="en-US" sz="1900" smtClean="0">
                <a:ea typeface="ＭＳ Ｐゴシック" pitchFamily="34" charset="-128"/>
              </a:rPr>
              <a:t>Adults/adolescents: preferred options are either combination low dose ICS/LABA maintenance with as-needed SABA, OR combination low dose ICS/formoterol maintenance and reliever regimen*</a:t>
            </a:r>
          </a:p>
          <a:p>
            <a:pPr lvl="1"/>
            <a:r>
              <a:rPr lang="en-AU" altLang="en-US" sz="1700" smtClean="0">
                <a:ea typeface="ＭＳ Ｐゴシック" pitchFamily="34" charset="-128"/>
              </a:rPr>
              <a:t>Adding LABA reduces symptoms and exacerbations and increases FEV</a:t>
            </a:r>
            <a:r>
              <a:rPr lang="en-AU" altLang="en-US" sz="1700" baseline="-25000" smtClean="0">
                <a:ea typeface="ＭＳ Ｐゴシック" pitchFamily="34" charset="-128"/>
              </a:rPr>
              <a:t>1</a:t>
            </a:r>
            <a:r>
              <a:rPr lang="en-AU" altLang="en-US" sz="1700" smtClean="0">
                <a:ea typeface="ＭＳ Ｐゴシック" pitchFamily="34" charset="-128"/>
              </a:rPr>
              <a:t>, while allowing a lower dose of ICS,</a:t>
            </a:r>
            <a:r>
              <a:rPr lang="en-AU" sz="1800" smtClean="0"/>
              <a:t> </a:t>
            </a:r>
            <a:r>
              <a:rPr lang="en-AU" sz="1700"/>
              <a:t>but with only a small reduction in reliever use </a:t>
            </a:r>
            <a:endParaRPr lang="en-AU" altLang="en-US" sz="1700" smtClean="0">
              <a:ea typeface="ＭＳ Ｐゴシック" pitchFamily="34" charset="-128"/>
            </a:endParaRPr>
          </a:p>
          <a:p>
            <a:pPr lvl="1" eaLnBrk="1" hangingPunct="1"/>
            <a:r>
              <a:rPr lang="en-AU" altLang="en-US" sz="1700" smtClean="0">
                <a:ea typeface="ＭＳ Ｐゴシック" pitchFamily="34" charset="-128"/>
              </a:rPr>
              <a:t>In at-risk patients, maintenance and reliever regimen significantly reduces exacerbations with similar level of symptom control and lower ICS doses compared with other regimens</a:t>
            </a:r>
          </a:p>
          <a:p>
            <a:pPr eaLnBrk="1" hangingPunct="1"/>
            <a:r>
              <a:rPr lang="en-AU" altLang="en-US" sz="1900" smtClean="0">
                <a:ea typeface="ＭＳ Ｐゴシック" pitchFamily="34" charset="-128"/>
              </a:rPr>
              <a:t>Children 6-11 years: preferred option is medium dose ICS with </a:t>
            </a:r>
            <a:br>
              <a:rPr lang="en-AU" altLang="en-US" sz="1900" smtClean="0">
                <a:ea typeface="ＭＳ Ｐゴシック" pitchFamily="34" charset="-128"/>
              </a:rPr>
            </a:br>
            <a:r>
              <a:rPr lang="en-AU" altLang="en-US" sz="1900" smtClean="0">
                <a:ea typeface="ＭＳ Ｐゴシック" pitchFamily="34" charset="-128"/>
              </a:rPr>
              <a:t>as-needed SABA</a:t>
            </a:r>
          </a:p>
          <a:p>
            <a:pPr eaLnBrk="1" hangingPunct="1"/>
            <a:r>
              <a:rPr lang="en-AU" altLang="en-US" sz="1900" smtClean="0">
                <a:ea typeface="ＭＳ Ｐゴシック" pitchFamily="34" charset="-128"/>
              </a:rPr>
              <a:t>Other options</a:t>
            </a:r>
          </a:p>
          <a:p>
            <a:pPr lvl="1" eaLnBrk="1" hangingPunct="1"/>
            <a:r>
              <a:rPr lang="en-AU" altLang="en-US" sz="1700" smtClean="0">
                <a:ea typeface="ＭＳ Ｐゴシック" pitchFamily="34" charset="-128"/>
              </a:rPr>
              <a:t>Adults/adolescents: Increase ICS dose or add LTRA or theophylline (less effective than ICS/LABA)</a:t>
            </a:r>
          </a:p>
          <a:p>
            <a:pPr lvl="1" eaLnBrk="1" hangingPunct="1"/>
            <a:r>
              <a:rPr lang="en-AU" altLang="en-US" sz="1700" smtClean="0">
                <a:ea typeface="ＭＳ Ｐゴシック" pitchFamily="34" charset="-128"/>
              </a:rPr>
              <a:t>Adults: consider adding SLIT (see Non-pharmacological interventions)</a:t>
            </a:r>
          </a:p>
          <a:p>
            <a:pPr lvl="1" eaLnBrk="1" hangingPunct="1"/>
            <a:r>
              <a:rPr lang="en-AU" altLang="en-US" sz="1700" smtClean="0">
                <a:ea typeface="ＭＳ Ｐゴシック" pitchFamily="34" charset="-128"/>
              </a:rPr>
              <a:t>Children 6-11 years – add LABA (similar effect as increasing ICS)</a:t>
            </a:r>
          </a:p>
          <a:p>
            <a:pPr eaLnBrk="1" hangingPunct="1"/>
            <a:endParaRPr lang="en-AU" altLang="en-US" sz="1900" smtClean="0">
              <a:ea typeface="ＭＳ Ｐゴシック" pitchFamily="34" charset="-128"/>
            </a:endParaRPr>
          </a:p>
        </p:txBody>
      </p:sp>
      <p:sp>
        <p:nvSpPr>
          <p:cNvPr id="84994"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3 – one or two controllers + as-needed inhaled reliever</a:t>
            </a:r>
          </a:p>
        </p:txBody>
      </p:sp>
      <p:sp>
        <p:nvSpPr>
          <p:cNvPr id="4" name="TextBox 3"/>
          <p:cNvSpPr txBox="1">
            <a:spLocks noChangeArrowheads="1"/>
          </p:cNvSpPr>
          <p:nvPr/>
        </p:nvSpPr>
        <p:spPr bwMode="auto">
          <a:xfrm>
            <a:off x="60325" y="6327775"/>
            <a:ext cx="779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400">
                <a:solidFill>
                  <a:srgbClr val="134679"/>
                </a:solidFill>
                <a:cs typeface="Arial" pitchFamily="34" charset="0"/>
              </a:rPr>
              <a:t>*Approved only for low dose beclometasone/formoterol and low dose budesonide/formoterol</a:t>
            </a:r>
          </a:p>
        </p:txBody>
      </p:sp>
      <p:sp>
        <p:nvSpPr>
          <p:cNvPr id="84996" name="TextBox 5"/>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grpSp>
        <p:nvGrpSpPr>
          <p:cNvPr id="6" name="Group 10"/>
          <p:cNvGrpSpPr>
            <a:grpSpLocks/>
          </p:cNvGrpSpPr>
          <p:nvPr/>
        </p:nvGrpSpPr>
        <p:grpSpPr bwMode="auto">
          <a:xfrm>
            <a:off x="8003716" y="3846282"/>
            <a:ext cx="993775" cy="841375"/>
            <a:chOff x="0" y="0"/>
            <a:chExt cx="626" cy="530"/>
          </a:xfrm>
        </p:grpSpPr>
        <p:sp>
          <p:nvSpPr>
            <p:cNvPr id="7"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65466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9" descr="SLIDE 66-6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484313"/>
            <a:ext cx="7993062"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AutoShape 2"/>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8601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2"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4 – two or more controllers + as-needed inhaled reliever</a:t>
            </a:r>
          </a:p>
        </p:txBody>
      </p:sp>
      <p:sp>
        <p:nvSpPr>
          <p:cNvPr id="86023" name="Rectangle 7"/>
          <p:cNvSpPr>
            <a:spLocks/>
          </p:cNvSpPr>
          <p:nvPr/>
        </p:nvSpPr>
        <p:spPr bwMode="auto">
          <a:xfrm>
            <a:off x="160338" y="6640513"/>
            <a:ext cx="2392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4 (7/8)</a:t>
            </a:r>
            <a:endParaRPr lang="en-US" altLang="en-US" sz="1200" i="1" dirty="0">
              <a:solidFill>
                <a:srgbClr val="FFFFFF"/>
              </a:solidFill>
              <a:latin typeface="Arial Italic" charset="0"/>
              <a:sym typeface="Arial Italic" charset="0"/>
            </a:endParaRPr>
          </a:p>
        </p:txBody>
      </p:sp>
      <p:sp>
        <p:nvSpPr>
          <p:cNvPr id="86025"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86026"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86027" name="Rectangle 11"/>
          <p:cNvSpPr>
            <a:spLocks/>
          </p:cNvSpPr>
          <p:nvPr/>
        </p:nvSpPr>
        <p:spPr bwMode="auto">
          <a:xfrm>
            <a:off x="1403350" y="2995613"/>
            <a:ext cx="792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86028" name="Rectangle 12"/>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86029" name="Rectangle 13"/>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86030" name="Rectangle 14"/>
          <p:cNvSpPr>
            <a:spLocks/>
          </p:cNvSpPr>
          <p:nvPr/>
        </p:nvSpPr>
        <p:spPr bwMode="auto">
          <a:xfrm>
            <a:off x="7092950" y="2557463"/>
            <a:ext cx="9445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86031" name="Rectangle 15"/>
          <p:cNvSpPr>
            <a:spLocks/>
          </p:cNvSpPr>
          <p:nvPr/>
        </p:nvSpPr>
        <p:spPr bwMode="auto">
          <a:xfrm>
            <a:off x="8027988" y="2139950"/>
            <a:ext cx="760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86032"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38" name="Rectangle 17"/>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39" name="Rectangle 18"/>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40" name="Rectangle 19"/>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(or + </a:t>
            </a:r>
            <a:r>
              <a:rPr lang="en-US" sz="900" i="1" kern="100" dirty="0" err="1">
                <a:solidFill>
                  <a:schemeClr val="tx1">
                    <a:lumMod val="65000"/>
                    <a:lumOff val="35000"/>
                  </a:schemeClr>
                </a:solidFill>
                <a:latin typeface="Arial"/>
                <a:ea typeface="ＭＳ Ｐゴシック" charset="0"/>
                <a:cs typeface="Arial"/>
                <a:sym typeface="Arial Italic" charset="0"/>
              </a:rPr>
              <a:t>theoph</a:t>
            </a:r>
            <a:r>
              <a:rPr lang="en-US" sz="900" i="1" kern="100" dirty="0">
                <a:solidFill>
                  <a:schemeClr val="tx1">
                    <a:lumMod val="65000"/>
                    <a:lumOff val="35000"/>
                  </a:schemeClr>
                </a:solidFill>
                <a:latin typeface="Arial"/>
                <a:ea typeface="ＭＳ Ｐゴシック" charset="0"/>
                <a:cs typeface="Arial"/>
                <a:sym typeface="Arial Italic" charset="0"/>
              </a:rPr>
              <a:t>*)</a:t>
            </a:r>
          </a:p>
        </p:txBody>
      </p:sp>
      <p:sp>
        <p:nvSpPr>
          <p:cNvPr id="43"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86040" name="Rectangle 24"/>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smtClean="0"/>
              <a:t>ICS/LABA**</a:t>
            </a:r>
            <a:endParaRPr lang="en-US" altLang="en-US" sz="1300"/>
          </a:p>
        </p:txBody>
      </p:sp>
      <p:sp>
        <p:nvSpPr>
          <p:cNvPr id="86041" name="Rectangle 25"/>
          <p:cNvSpPr>
            <a:spLocks/>
          </p:cNvSpPr>
          <p:nvPr/>
        </p:nvSpPr>
        <p:spPr bwMode="auto">
          <a:xfrm>
            <a:off x="7092950"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86043"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34"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35" name="Rectangle 34"/>
          <p:cNvSpPr>
            <a:spLocks/>
          </p:cNvSpPr>
          <p:nvPr/>
        </p:nvSpPr>
        <p:spPr bwMode="auto">
          <a:xfrm>
            <a:off x="8012112" y="2939375"/>
            <a:ext cx="847725" cy="9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anti-IL5/5R*</a:t>
            </a:r>
            <a:endParaRPr lang="en-US" sz="900" kern="700">
              <a:latin typeface="Arial"/>
              <a:cs typeface="Arial"/>
            </a:endParaRPr>
          </a:p>
        </p:txBody>
      </p:sp>
      <p:sp>
        <p:nvSpPr>
          <p:cNvPr id="42"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48" name="Rectangle 20"/>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smtClean="0">
                <a:solidFill>
                  <a:schemeClr val="tx1">
                    <a:lumMod val="65000"/>
                    <a:lumOff val="35000"/>
                  </a:schemeClr>
                </a:solidFill>
                <a:latin typeface="Arial"/>
                <a:ea typeface="ＭＳ Ｐゴシック" charset="0"/>
                <a:cs typeface="Arial"/>
                <a:sym typeface="Arial Italic" charset="0"/>
              </a:rPr>
              <a:t>Med/high </a:t>
            </a:r>
            <a:r>
              <a:rPr lang="en-US" sz="900" i="1" kern="0" dirty="0" smtClean="0">
                <a:solidFill>
                  <a:schemeClr val="tx1">
                    <a:lumMod val="65000"/>
                    <a:lumOff val="35000"/>
                  </a:schemeClr>
                </a:solidFill>
                <a:latin typeface="Arial"/>
                <a:ea typeface="ＭＳ Ｐゴシック" charset="0"/>
                <a:cs typeface="Arial"/>
                <a:sym typeface="Arial Italic" charset="0"/>
              </a:rPr>
              <a:t>dose </a:t>
            </a:r>
            <a:r>
              <a:rPr lang="en-US" sz="900" i="1" kern="0" smtClean="0">
                <a:solidFill>
                  <a:schemeClr val="tx1">
                    <a:lumMod val="65000"/>
                    <a:lumOff val="35000"/>
                  </a:schemeClr>
                </a:solidFill>
                <a:latin typeface="Arial"/>
                <a:ea typeface="ＭＳ Ｐゴシック" charset="0"/>
                <a:cs typeface="Arial"/>
                <a:sym typeface="Arial Italic" charset="0"/>
              </a:rPr>
              <a:t>ICS + </a:t>
            </a:r>
            <a:r>
              <a:rPr lang="en-US" sz="900" i="1" kern="0" dirty="0" smtClean="0">
                <a:solidFill>
                  <a:schemeClr val="tx1">
                    <a:lumMod val="65000"/>
                    <a:lumOff val="35000"/>
                  </a:schemeClr>
                </a:solidFill>
                <a:latin typeface="Arial"/>
                <a:ea typeface="ＭＳ Ｐゴシック" charset="0"/>
                <a:cs typeface="Arial"/>
                <a:sym typeface="Arial Italic" charset="0"/>
              </a:rPr>
              <a:t>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49" name="Rectangle 21"/>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
        <p:nvSpPr>
          <p:cNvPr id="29" name="Rectangle 23"/>
          <p:cNvSpPr>
            <a:spLocks/>
          </p:cNvSpPr>
          <p:nvPr/>
        </p:nvSpPr>
        <p:spPr bwMode="auto">
          <a:xfrm>
            <a:off x="4827486" y="6648679"/>
            <a:ext cx="4074320" cy="215444"/>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400">
                <a:solidFill>
                  <a:srgbClr val="FFFFFF"/>
                </a:solidFill>
                <a:cs typeface="Arial" pitchFamily="34" charset="0"/>
                <a:sym typeface="Arial" pitchFamily="34" charset="0"/>
              </a:rPr>
              <a:t>© Global Initiative for </a:t>
            </a:r>
            <a:r>
              <a:rPr lang="en-US" altLang="en-US" sz="1400" smtClean="0">
                <a:solidFill>
                  <a:srgbClr val="FFFFFF"/>
                </a:solidFill>
                <a:cs typeface="Arial" pitchFamily="34" charset="0"/>
                <a:sym typeface="Arial" pitchFamily="34" charset="0"/>
              </a:rPr>
              <a:t>Asthma    www.ginasthma.org</a:t>
            </a:r>
            <a:endParaRPr lang="en-US" altLang="en-US" sz="1400">
              <a:solidFill>
                <a:srgbClr val="FFFFFF"/>
              </a:solidFill>
              <a:cs typeface="Arial" pitchFamily="34" charset="0"/>
              <a:sym typeface="Arial" pitchFamily="34" charset="0"/>
            </a:endParaRPr>
          </a:p>
        </p:txBody>
      </p:sp>
    </p:spTree>
    <p:extLst>
      <p:ext uri="{BB962C8B-B14F-4D97-AF65-F5344CB8AC3E}">
        <p14:creationId xmlns:p14="http://schemas.microsoft.com/office/powerpoint/2010/main" val="3506643967"/>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68680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dirty="0" smtClean="0">
                <a:ea typeface="ＭＳ Ｐゴシック" pitchFamily="34" charset="-128"/>
              </a:rPr>
              <a:t>Before considering step-up</a:t>
            </a:r>
          </a:p>
          <a:p>
            <a:pPr lvl="1" eaLnBrk="1" hangingPunct="1"/>
            <a:r>
              <a:rPr lang="en-AU" altLang="en-US" dirty="0" smtClean="0">
                <a:ea typeface="ＭＳ Ｐゴシック" pitchFamily="34" charset="-128"/>
              </a:rPr>
              <a:t>Check inhaler technique and adherence</a:t>
            </a:r>
          </a:p>
          <a:p>
            <a:pPr eaLnBrk="1" hangingPunct="1"/>
            <a:r>
              <a:rPr lang="en-AU" altLang="en-US" dirty="0" smtClean="0">
                <a:ea typeface="ＭＳ Ｐゴシック" pitchFamily="34" charset="-128"/>
              </a:rPr>
              <a:t>Adults or adolescents: preferred option is combination low dose ICS/</a:t>
            </a:r>
            <a:r>
              <a:rPr lang="en-AU" altLang="en-US" dirty="0" err="1" smtClean="0">
                <a:ea typeface="ＭＳ Ｐゴシック" pitchFamily="34" charset="-128"/>
              </a:rPr>
              <a:t>formoterol</a:t>
            </a:r>
            <a:r>
              <a:rPr lang="en-AU" altLang="en-US" dirty="0" smtClean="0">
                <a:ea typeface="ＭＳ Ｐゴシック" pitchFamily="34" charset="-128"/>
              </a:rPr>
              <a:t> as maintenance and reliever regimen*, OR</a:t>
            </a:r>
            <a:br>
              <a:rPr lang="en-AU" altLang="en-US" dirty="0" smtClean="0">
                <a:ea typeface="ＭＳ Ｐゴシック" pitchFamily="34" charset="-128"/>
              </a:rPr>
            </a:br>
            <a:r>
              <a:rPr lang="en-AU" altLang="en-US" dirty="0" smtClean="0">
                <a:ea typeface="ＭＳ Ｐゴシック" pitchFamily="34" charset="-128"/>
              </a:rPr>
              <a:t>combination medium dose ICS/LABA with as-needed SABA</a:t>
            </a:r>
          </a:p>
          <a:p>
            <a:pPr eaLnBrk="1" hangingPunct="1"/>
            <a:r>
              <a:rPr lang="en-AU" altLang="en-US" dirty="0" smtClean="0">
                <a:ea typeface="ＭＳ Ｐゴシック" pitchFamily="34" charset="-128"/>
              </a:rPr>
              <a:t>Children 6–11 years: preferred option is to refer for expert advice</a:t>
            </a:r>
          </a:p>
          <a:p>
            <a:pPr eaLnBrk="1" hangingPunct="1"/>
            <a:r>
              <a:rPr lang="en-AU" altLang="en-US" dirty="0" smtClean="0">
                <a:ea typeface="ＭＳ Ｐゴシック" pitchFamily="34" charset="-128"/>
              </a:rPr>
              <a:t>Other options (adults or adolescents)</a:t>
            </a:r>
          </a:p>
          <a:p>
            <a:pPr lvl="1"/>
            <a:r>
              <a:rPr lang="en-AU" dirty="0" err="1"/>
              <a:t>Tiotropium</a:t>
            </a:r>
            <a:r>
              <a:rPr lang="en-AU" dirty="0"/>
              <a:t> </a:t>
            </a:r>
            <a:r>
              <a:rPr lang="en-AU"/>
              <a:t>by </a:t>
            </a:r>
            <a:r>
              <a:rPr lang="en-AU" smtClean="0"/>
              <a:t>mist </a:t>
            </a:r>
            <a:r>
              <a:rPr lang="en-AU" dirty="0"/>
              <a:t>inhaler may be used as add-on therapy </a:t>
            </a:r>
            <a:r>
              <a:rPr lang="en-AU"/>
              <a:t>for </a:t>
            </a:r>
            <a:r>
              <a:rPr lang="en-AU" smtClean="0"/>
              <a:t>patients aged ≥12 years </a:t>
            </a:r>
            <a:r>
              <a:rPr lang="en-AU" dirty="0" smtClean="0"/>
              <a:t>with </a:t>
            </a:r>
            <a:r>
              <a:rPr lang="en-AU" dirty="0"/>
              <a:t>a history of exacerbations </a:t>
            </a:r>
            <a:endParaRPr lang="en-AU" altLang="en-US" dirty="0" smtClean="0">
              <a:ea typeface="ＭＳ Ｐゴシック" pitchFamily="34" charset="-128"/>
            </a:endParaRPr>
          </a:p>
          <a:p>
            <a:pPr lvl="1" eaLnBrk="1" hangingPunct="1"/>
            <a:r>
              <a:rPr lang="en-AU" altLang="en-US" smtClean="0">
                <a:ea typeface="ＭＳ Ｐゴシック" pitchFamily="34" charset="-128"/>
              </a:rPr>
              <a:t>Adults: consider adding SLIT (see Non-pharmacological therapy)</a:t>
            </a:r>
          </a:p>
          <a:p>
            <a:pPr lvl="1" eaLnBrk="1" hangingPunct="1"/>
            <a:r>
              <a:rPr lang="en-AU" altLang="en-US" smtClean="0">
                <a:ea typeface="ＭＳ Ｐゴシック" pitchFamily="34" charset="-128"/>
              </a:rPr>
              <a:t>Trial </a:t>
            </a:r>
            <a:r>
              <a:rPr lang="en-AU" altLang="en-US" dirty="0" smtClean="0">
                <a:ea typeface="ＭＳ Ｐゴシック" pitchFamily="34" charset="-128"/>
              </a:rPr>
              <a:t>of high dose combination ICS/LABA, but little extra benefit and increased risk of side-effects</a:t>
            </a:r>
          </a:p>
          <a:p>
            <a:pPr lvl="1" eaLnBrk="1" hangingPunct="1"/>
            <a:r>
              <a:rPr lang="en-AU" altLang="en-US" dirty="0" smtClean="0">
                <a:ea typeface="ＭＳ Ｐゴシック" pitchFamily="34" charset="-128"/>
              </a:rPr>
              <a:t>Increase dosing frequency (for budesonide-containing inhalers)</a:t>
            </a:r>
          </a:p>
          <a:p>
            <a:pPr lvl="1" eaLnBrk="1" hangingPunct="1"/>
            <a:r>
              <a:rPr lang="en-AU" altLang="en-US" dirty="0" smtClean="0">
                <a:ea typeface="ＭＳ Ｐゴシック" pitchFamily="34" charset="-128"/>
              </a:rPr>
              <a:t>Add-on LTRA or low dose theophylline</a:t>
            </a:r>
          </a:p>
        </p:txBody>
      </p:sp>
      <p:sp>
        <p:nvSpPr>
          <p:cNvPr id="87042"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4 – two or more controllers + as-needed inhaled reliever</a:t>
            </a:r>
          </a:p>
        </p:txBody>
      </p:sp>
      <p:sp>
        <p:nvSpPr>
          <p:cNvPr id="87043" name="TextBox 5"/>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sp>
        <p:nvSpPr>
          <p:cNvPr id="8" name="TextBox 7"/>
          <p:cNvSpPr txBox="1">
            <a:spLocks noChangeArrowheads="1"/>
          </p:cNvSpPr>
          <p:nvPr/>
        </p:nvSpPr>
        <p:spPr bwMode="auto">
          <a:xfrm>
            <a:off x="60325" y="6327775"/>
            <a:ext cx="779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400">
                <a:solidFill>
                  <a:srgbClr val="134679"/>
                </a:solidFill>
                <a:cs typeface="Arial" pitchFamily="34" charset="0"/>
              </a:rPr>
              <a:t>*Approved only for low dose beclometasone/formoterol and low dose budesonide/formoterol</a:t>
            </a:r>
          </a:p>
        </p:txBody>
      </p:sp>
    </p:spTree>
    <p:extLst>
      <p:ext uri="{BB962C8B-B14F-4D97-AF65-F5344CB8AC3E}">
        <p14:creationId xmlns:p14="http://schemas.microsoft.com/office/powerpoint/2010/main" val="2159236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SLIDE 69-7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412875"/>
            <a:ext cx="78486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8"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5 – higher level care and/or add-on treatment</a:t>
            </a:r>
          </a:p>
        </p:txBody>
      </p:sp>
      <p:sp>
        <p:nvSpPr>
          <p:cNvPr id="88069" name="Rectangle 12"/>
          <p:cNvSpPr>
            <a:spLocks/>
          </p:cNvSpPr>
          <p:nvPr/>
        </p:nvSpPr>
        <p:spPr bwMode="auto">
          <a:xfrm>
            <a:off x="184150" y="6670675"/>
            <a:ext cx="2530021"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2018,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5 (8/8)</a:t>
            </a:r>
            <a:endParaRPr lang="en-US" altLang="en-US" sz="1200" i="1" dirty="0">
              <a:solidFill>
                <a:srgbClr val="FFFFFF"/>
              </a:solidFill>
              <a:latin typeface="Arial Italic" charset="0"/>
              <a:sym typeface="Arial Italic" charset="0"/>
            </a:endParaRPr>
          </a:p>
        </p:txBody>
      </p:sp>
      <p:sp>
        <p:nvSpPr>
          <p:cNvPr id="88071"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kern="0">
                <a:latin typeface="Arial Italic" charset="0"/>
                <a:sym typeface="Arial Italic" charset="0"/>
              </a:rPr>
              <a:t>Other </a:t>
            </a:r>
            <a:br>
              <a:rPr lang="en-US" altLang="en-US" sz="900" kern="0">
                <a:latin typeface="Arial Italic" charset="0"/>
                <a:sym typeface="Arial Italic" charset="0"/>
              </a:rPr>
            </a:br>
            <a:r>
              <a:rPr lang="en-US" altLang="en-US" sz="900" kern="0">
                <a:latin typeface="Arial Italic" charset="0"/>
                <a:sym typeface="Arial Italic" charset="0"/>
              </a:rPr>
              <a:t>controller </a:t>
            </a:r>
            <a:br>
              <a:rPr lang="en-US" altLang="en-US" sz="900" kern="0">
                <a:latin typeface="Arial Italic" charset="0"/>
                <a:sym typeface="Arial Italic" charset="0"/>
              </a:rPr>
            </a:br>
            <a:r>
              <a:rPr lang="en-US" altLang="en-US" sz="900" kern="0">
                <a:latin typeface="Arial Italic" charset="0"/>
                <a:sym typeface="Arial Italic" charset="0"/>
              </a:rPr>
              <a:t>options</a:t>
            </a:r>
          </a:p>
        </p:txBody>
      </p:sp>
      <p:sp>
        <p:nvSpPr>
          <p:cNvPr id="88072"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kern="0">
                <a:solidFill>
                  <a:srgbClr val="134679"/>
                </a:solidFill>
                <a:latin typeface="Arial Bold" charset="0"/>
                <a:sym typeface="Arial Bold" charset="0"/>
              </a:rPr>
              <a:t>RELIEVER</a:t>
            </a:r>
          </a:p>
        </p:txBody>
      </p:sp>
      <p:sp>
        <p:nvSpPr>
          <p:cNvPr id="88073" name="Rectangle 11"/>
          <p:cNvSpPr>
            <a:spLocks/>
          </p:cNvSpPr>
          <p:nvPr/>
        </p:nvSpPr>
        <p:spPr bwMode="auto">
          <a:xfrm>
            <a:off x="1331913" y="2995613"/>
            <a:ext cx="86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1</a:t>
            </a:r>
          </a:p>
        </p:txBody>
      </p:sp>
      <p:sp>
        <p:nvSpPr>
          <p:cNvPr id="88074" name="Rectangle 12"/>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2</a:t>
            </a:r>
          </a:p>
        </p:txBody>
      </p:sp>
      <p:sp>
        <p:nvSpPr>
          <p:cNvPr id="88075" name="Rectangle 13"/>
          <p:cNvSpPr>
            <a:spLocks/>
          </p:cNvSpPr>
          <p:nvPr/>
        </p:nvSpPr>
        <p:spPr bwMode="auto">
          <a:xfrm>
            <a:off x="6011863" y="2900363"/>
            <a:ext cx="11525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3</a:t>
            </a:r>
          </a:p>
        </p:txBody>
      </p:sp>
      <p:sp>
        <p:nvSpPr>
          <p:cNvPr id="88076" name="Rectangle 14"/>
          <p:cNvSpPr>
            <a:spLocks/>
          </p:cNvSpPr>
          <p:nvPr/>
        </p:nvSpPr>
        <p:spPr bwMode="auto">
          <a:xfrm>
            <a:off x="7154863" y="2557463"/>
            <a:ext cx="9461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4</a:t>
            </a:r>
          </a:p>
        </p:txBody>
      </p:sp>
      <p:sp>
        <p:nvSpPr>
          <p:cNvPr id="88077" name="Rectangle 15"/>
          <p:cNvSpPr>
            <a:spLocks/>
          </p:cNvSpPr>
          <p:nvPr/>
        </p:nvSpPr>
        <p:spPr bwMode="auto">
          <a:xfrm>
            <a:off x="8101013" y="2139950"/>
            <a:ext cx="758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5</a:t>
            </a:r>
          </a:p>
        </p:txBody>
      </p:sp>
      <p:sp>
        <p:nvSpPr>
          <p:cNvPr id="88078"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kern="0"/>
              <a:t>Low dose ICS</a:t>
            </a:r>
          </a:p>
        </p:txBody>
      </p:sp>
      <p:sp>
        <p:nvSpPr>
          <p:cNvPr id="44" name="Rectangle 17"/>
          <p:cNvSpPr>
            <a:spLocks/>
          </p:cNvSpPr>
          <p:nvPr/>
        </p:nvSpPr>
        <p:spPr bwMode="auto">
          <a:xfrm>
            <a:off x="1331913" y="4452938"/>
            <a:ext cx="863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45" name="Rectangle 18"/>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46" name="Rectangle 19"/>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49"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kern="0" dirty="0">
                <a:solidFill>
                  <a:schemeClr val="tx1">
                    <a:lumMod val="65000"/>
                    <a:lumOff val="35000"/>
                  </a:schemeClr>
                </a:solidFill>
                <a:latin typeface="Arial" charset="0"/>
                <a:ea typeface="ＭＳ Ｐゴシック" charset="0"/>
                <a:cs typeface="ＭＳ Ｐゴシック" charset="0"/>
              </a:rPr>
              <a:t>As-needed short-acting beta</a:t>
            </a:r>
            <a:r>
              <a:rPr lang="en-US" sz="1300" kern="0" baseline="-25000" dirty="0">
                <a:solidFill>
                  <a:schemeClr val="tx1">
                    <a:lumMod val="65000"/>
                    <a:lumOff val="35000"/>
                  </a:schemeClr>
                </a:solidFill>
                <a:latin typeface="Arial" charset="0"/>
                <a:ea typeface="ＭＳ Ｐゴシック" charset="0"/>
                <a:cs typeface="ＭＳ Ｐゴシック" charset="0"/>
              </a:rPr>
              <a:t>2</a:t>
            </a:r>
            <a:r>
              <a:rPr lang="en-US" sz="1300" kern="0" dirty="0">
                <a:solidFill>
                  <a:schemeClr val="tx1">
                    <a:lumMod val="65000"/>
                    <a:lumOff val="35000"/>
                  </a:schemeClr>
                </a:solidFill>
                <a:latin typeface="Arial" charset="0"/>
                <a:ea typeface="ＭＳ Ｐゴシック" charset="0"/>
                <a:cs typeface="ＭＳ Ｐゴシック" charset="0"/>
              </a:rPr>
              <a:t>-agonist (SABA)</a:t>
            </a:r>
          </a:p>
        </p:txBody>
      </p:sp>
      <p:sp>
        <p:nvSpPr>
          <p:cNvPr id="88086" name="Rectangle 24"/>
          <p:cNvSpPr>
            <a:spLocks/>
          </p:cNvSpPr>
          <p:nvPr/>
        </p:nvSpPr>
        <p:spPr bwMode="auto">
          <a:xfrm>
            <a:off x="6011863" y="3732213"/>
            <a:ext cx="115252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kern="0"/>
              <a:t>Low dose </a:t>
            </a:r>
            <a:br>
              <a:rPr lang="en-US" altLang="en-US" sz="1300" kern="0"/>
            </a:br>
            <a:r>
              <a:rPr lang="en-US" altLang="en-US" sz="1300" kern="0" smtClean="0"/>
              <a:t>ICS/LABA**</a:t>
            </a:r>
            <a:endParaRPr lang="en-US" altLang="en-US" sz="1300" kern="0"/>
          </a:p>
        </p:txBody>
      </p:sp>
      <p:sp>
        <p:nvSpPr>
          <p:cNvPr id="88087" name="Rectangle 25"/>
          <p:cNvSpPr>
            <a:spLocks/>
          </p:cNvSpPr>
          <p:nvPr/>
        </p:nvSpPr>
        <p:spPr bwMode="auto">
          <a:xfrm>
            <a:off x="7092950" y="3419475"/>
            <a:ext cx="10080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kern="0"/>
              <a:t>Med/high </a:t>
            </a:r>
            <a:br>
              <a:rPr lang="en-US" altLang="en-US" sz="1300" kern="0"/>
            </a:br>
            <a:r>
              <a:rPr lang="en-US" altLang="en-US" sz="1300" kern="0"/>
              <a:t>ICS/LABA</a:t>
            </a:r>
          </a:p>
        </p:txBody>
      </p:sp>
      <p:sp>
        <p:nvSpPr>
          <p:cNvPr id="88089"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kern="0">
                <a:solidFill>
                  <a:srgbClr val="134679"/>
                </a:solidFill>
                <a:latin typeface="Arial Bold" charset="0"/>
                <a:sym typeface="Arial Bold" charset="0"/>
              </a:rPr>
              <a:t>PREFERRED </a:t>
            </a:r>
            <a:br>
              <a:rPr lang="en-US" altLang="en-US" sz="900" b="1" kern="0">
                <a:solidFill>
                  <a:srgbClr val="134679"/>
                </a:solidFill>
                <a:latin typeface="Arial Bold" charset="0"/>
                <a:sym typeface="Arial Bold" charset="0"/>
              </a:rPr>
            </a:br>
            <a:r>
              <a:rPr lang="en-US" altLang="en-US" sz="900" b="1" kern="0">
                <a:solidFill>
                  <a:srgbClr val="134679"/>
                </a:solidFill>
                <a:latin typeface="Arial Bold" charset="0"/>
                <a:sym typeface="Arial Bold" charset="0"/>
              </a:rPr>
              <a:t>CONTROLLER </a:t>
            </a:r>
            <a:br>
              <a:rPr lang="en-US" altLang="en-US" sz="900" b="1" kern="0">
                <a:solidFill>
                  <a:srgbClr val="134679"/>
                </a:solidFill>
                <a:latin typeface="Arial Bold" charset="0"/>
                <a:sym typeface="Arial Bold" charset="0"/>
              </a:rPr>
            </a:br>
            <a:r>
              <a:rPr lang="en-US" altLang="en-US" sz="900" b="1" kern="0">
                <a:solidFill>
                  <a:srgbClr val="134679"/>
                </a:solidFill>
                <a:latin typeface="Arial Bold" charset="0"/>
                <a:sym typeface="Arial Bold" charset="0"/>
              </a:rPr>
              <a:t>CHOICE</a:t>
            </a:r>
          </a:p>
          <a:p>
            <a:pPr eaLnBrk="1" hangingPunct="1">
              <a:lnSpc>
                <a:spcPct val="120000"/>
              </a:lnSpc>
            </a:pPr>
            <a:endParaRPr lang="en-US" altLang="en-US" sz="900" b="1" kern="0"/>
          </a:p>
        </p:txBody>
      </p:sp>
      <p:sp>
        <p:nvSpPr>
          <p:cNvPr id="32"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33" name="Rectangle 34"/>
          <p:cNvSpPr>
            <a:spLocks/>
          </p:cNvSpPr>
          <p:nvPr/>
        </p:nvSpPr>
        <p:spPr bwMode="auto">
          <a:xfrm>
            <a:off x="8041140" y="2939375"/>
            <a:ext cx="847725" cy="9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anti-IL5/5R*</a:t>
            </a:r>
            <a:endParaRPr lang="en-US" sz="900" kern="700">
              <a:latin typeface="Arial"/>
              <a:cs typeface="Arial"/>
            </a:endParaRPr>
          </a:p>
        </p:txBody>
      </p:sp>
      <p:sp>
        <p:nvSpPr>
          <p:cNvPr id="36"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37" name="Rectangle 20"/>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smtClean="0">
                <a:solidFill>
                  <a:schemeClr val="tx1">
                    <a:lumMod val="65000"/>
                    <a:lumOff val="35000"/>
                  </a:schemeClr>
                </a:solidFill>
                <a:latin typeface="Arial"/>
                <a:ea typeface="ＭＳ Ｐゴシック" charset="0"/>
                <a:cs typeface="Arial"/>
                <a:sym typeface="Arial Italic" charset="0"/>
              </a:rPr>
              <a:t>Med/high </a:t>
            </a:r>
            <a:r>
              <a:rPr lang="en-US" sz="900" i="1" kern="0" dirty="0" smtClean="0">
                <a:solidFill>
                  <a:schemeClr val="tx1">
                    <a:lumMod val="65000"/>
                    <a:lumOff val="35000"/>
                  </a:schemeClr>
                </a:solidFill>
                <a:latin typeface="Arial"/>
                <a:ea typeface="ＭＳ Ｐゴシック" charset="0"/>
                <a:cs typeface="Arial"/>
                <a:sym typeface="Arial Italic" charset="0"/>
              </a:rPr>
              <a:t>dose </a:t>
            </a:r>
            <a:r>
              <a:rPr lang="en-US" sz="900" i="1" kern="0" smtClean="0">
                <a:solidFill>
                  <a:schemeClr val="tx1">
                    <a:lumMod val="65000"/>
                    <a:lumOff val="35000"/>
                  </a:schemeClr>
                </a:solidFill>
                <a:latin typeface="Arial"/>
                <a:ea typeface="ＭＳ Ｐゴシック" charset="0"/>
                <a:cs typeface="Arial"/>
                <a:sym typeface="Arial Italic" charset="0"/>
              </a:rPr>
              <a:t>ICS + </a:t>
            </a:r>
            <a:r>
              <a:rPr lang="en-US" sz="900" i="1" kern="0" dirty="0" smtClean="0">
                <a:solidFill>
                  <a:schemeClr val="tx1">
                    <a:lumMod val="65000"/>
                    <a:lumOff val="35000"/>
                  </a:schemeClr>
                </a:solidFill>
                <a:latin typeface="Arial"/>
                <a:ea typeface="ＭＳ Ｐゴシック" charset="0"/>
                <a:cs typeface="Arial"/>
                <a:sym typeface="Arial Italic" charset="0"/>
              </a:rPr>
              <a:t>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41" name="Rectangle 21"/>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Tree>
    <p:extLst>
      <p:ext uri="{BB962C8B-B14F-4D97-AF65-F5344CB8AC3E}">
        <p14:creationId xmlns:p14="http://schemas.microsoft.com/office/powerpoint/2010/main" val="1980507423"/>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362857" y="1192213"/>
            <a:ext cx="8781143" cy="5432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AU" altLang="en-US" sz="2000" dirty="0" smtClean="0">
                <a:ea typeface="ＭＳ Ｐゴシック" pitchFamily="34" charset="-128"/>
              </a:rPr>
              <a:t>Preferred option is referral for specialist investigation and consideration of add-on treatment</a:t>
            </a:r>
          </a:p>
          <a:p>
            <a:pPr lvl="1" eaLnBrk="1" hangingPunct="1"/>
            <a:r>
              <a:rPr lang="en-AU" altLang="en-US" sz="1800" dirty="0" smtClean="0">
                <a:ea typeface="ＭＳ Ｐゴシック" pitchFamily="34" charset="-128"/>
              </a:rPr>
              <a:t>If symptoms uncontrolled or exacerbations persist despite Step 4 treatment, check inhaler technique and adherence before referring</a:t>
            </a:r>
          </a:p>
          <a:p>
            <a:pPr lvl="1" eaLnBrk="1" hangingPunct="1"/>
            <a:r>
              <a:rPr lang="en-AU" altLang="en-US" sz="1800" smtClean="0">
                <a:ea typeface="ＭＳ Ｐゴシック" pitchFamily="34" charset="-128"/>
              </a:rPr>
              <a:t>Add-on tiotropium for patients ≥12 years with history of exacerbations</a:t>
            </a:r>
          </a:p>
          <a:p>
            <a:pPr lvl="1" eaLnBrk="1" hangingPunct="1"/>
            <a:r>
              <a:rPr lang="en-AU" altLang="en-US" sz="1800" smtClean="0">
                <a:ea typeface="ＭＳ Ｐゴシック" pitchFamily="34" charset="-128"/>
              </a:rPr>
              <a:t>Add-on anti-IgE (omalizumab) for patients with severe </a:t>
            </a:r>
            <a:r>
              <a:rPr lang="en-AU" altLang="en-US" sz="1800" dirty="0" smtClean="0">
                <a:ea typeface="ＭＳ Ｐゴシック" pitchFamily="34" charset="-128"/>
              </a:rPr>
              <a:t>allergic </a:t>
            </a:r>
            <a:r>
              <a:rPr lang="en-AU" altLang="en-US" sz="1800" smtClean="0">
                <a:ea typeface="ＭＳ Ｐゴシック" pitchFamily="34" charset="-128"/>
              </a:rPr>
              <a:t>asthma </a:t>
            </a:r>
          </a:p>
          <a:p>
            <a:pPr lvl="1"/>
            <a:r>
              <a:rPr lang="en-AU" sz="1800"/>
              <a:t>Add-on </a:t>
            </a:r>
            <a:r>
              <a:rPr lang="en-AU" sz="1800" smtClean="0"/>
              <a:t>anti-IL5 (mepolizumab (</a:t>
            </a:r>
            <a:r>
              <a:rPr lang="en-AU" sz="1800"/>
              <a:t>SC, ≥12 yrs) </a:t>
            </a:r>
            <a:r>
              <a:rPr lang="en-AU" sz="1800" smtClean="0"/>
              <a:t>or reslizumab (</a:t>
            </a:r>
            <a:r>
              <a:rPr lang="en-AU" sz="1800"/>
              <a:t>IV, ≥</a:t>
            </a:r>
            <a:r>
              <a:rPr lang="en-AU" sz="1800" smtClean="0"/>
              <a:t>18 </a:t>
            </a:r>
            <a:r>
              <a:rPr lang="en-AU" sz="1800"/>
              <a:t>yrs)) </a:t>
            </a:r>
            <a:r>
              <a:rPr lang="en-AU" sz="1800" smtClean="0"/>
              <a:t>or anti-IL5R (benralizumab (SC, </a:t>
            </a:r>
            <a:r>
              <a:rPr lang="en-AU" sz="1800"/>
              <a:t>≥12 </a:t>
            </a:r>
            <a:r>
              <a:rPr lang="en-AU" sz="1800" smtClean="0"/>
              <a:t>yrs)) for </a:t>
            </a:r>
            <a:r>
              <a:rPr lang="en-AU" sz="1800"/>
              <a:t>severe eosinophilic </a:t>
            </a:r>
            <a:r>
              <a:rPr lang="en-AU" sz="1800" smtClean="0"/>
              <a:t>asthma</a:t>
            </a:r>
            <a:endParaRPr lang="en-AU" altLang="en-US" sz="1800" dirty="0" smtClean="0">
              <a:ea typeface="ＭＳ Ｐゴシック" pitchFamily="34" charset="-128"/>
            </a:endParaRPr>
          </a:p>
          <a:p>
            <a:pPr eaLnBrk="1" hangingPunct="1"/>
            <a:r>
              <a:rPr lang="en-AU" altLang="en-US" sz="2000" dirty="0" smtClean="0">
                <a:ea typeface="ＭＳ Ｐゴシック" pitchFamily="34" charset="-128"/>
              </a:rPr>
              <a:t>Other add-on treatment options at Step 5 include:</a:t>
            </a:r>
          </a:p>
          <a:p>
            <a:pPr lvl="1" eaLnBrk="1" hangingPunct="1"/>
            <a:r>
              <a:rPr lang="en-AU" altLang="en-US" sz="1800" smtClean="0">
                <a:ea typeface="ＭＳ Ｐゴシック" pitchFamily="34" charset="-128"/>
              </a:rPr>
              <a:t>Sputum-guided </a:t>
            </a:r>
            <a:r>
              <a:rPr lang="en-AU" altLang="en-US" sz="1800" dirty="0" smtClean="0">
                <a:ea typeface="ＭＳ Ｐゴシック" pitchFamily="34" charset="-128"/>
              </a:rPr>
              <a:t>treatment: this is available in specialized </a:t>
            </a:r>
            <a:r>
              <a:rPr lang="en-AU" altLang="en-US" sz="1800" dirty="0" err="1" smtClean="0">
                <a:ea typeface="ＭＳ Ｐゴシック" pitchFamily="34" charset="-128"/>
              </a:rPr>
              <a:t>centers</a:t>
            </a:r>
            <a:r>
              <a:rPr lang="en-AU" altLang="en-US" sz="1800" dirty="0" smtClean="0">
                <a:ea typeface="ＭＳ Ｐゴシック" pitchFamily="34" charset="-128"/>
              </a:rPr>
              <a:t>; reduces exacerbations and/or corticosteroid dose</a:t>
            </a:r>
          </a:p>
          <a:p>
            <a:pPr lvl="1" eaLnBrk="1" hangingPunct="1"/>
            <a:r>
              <a:rPr lang="en-AU" altLang="en-US" sz="1800" dirty="0" smtClean="0">
                <a:ea typeface="ＭＳ Ｐゴシック" pitchFamily="34" charset="-128"/>
              </a:rPr>
              <a:t>Add-on low dose oral corticosteroids (≤7.5mg/day prednisone equivalent): this may benefit some patients, but has significant systemic side-effects. Assess and monitor for osteoporosis</a:t>
            </a:r>
          </a:p>
          <a:p>
            <a:r>
              <a:rPr lang="en-AU" altLang="en-US" smtClean="0">
                <a:ea typeface="ＭＳ Ｐゴシック" pitchFamily="34" charset="-128"/>
              </a:rPr>
              <a:t>In 2018, GINA will publish a practical pocket guide about assessment and treatment of difficult-to-treat and severe asthma</a:t>
            </a:r>
            <a:endParaRPr lang="en-AU" altLang="en-US" dirty="0" smtClean="0">
              <a:ea typeface="ＭＳ Ｐゴシック" pitchFamily="34" charset="-128"/>
            </a:endParaRPr>
          </a:p>
        </p:txBody>
      </p:sp>
      <p:sp>
        <p:nvSpPr>
          <p:cNvPr id="89090"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5 – higher level care and/or add-on treatment</a:t>
            </a:r>
          </a:p>
        </p:txBody>
      </p:sp>
      <p:sp>
        <p:nvSpPr>
          <p:cNvPr id="89091" name="TextBox 5"/>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2018</a:t>
            </a:r>
            <a:endParaRPr lang="en-AU" altLang="en-US" sz="1200" i="1" dirty="0">
              <a:solidFill>
                <a:schemeClr val="bg1"/>
              </a:solidFill>
            </a:endParaRPr>
          </a:p>
        </p:txBody>
      </p:sp>
      <p:grpSp>
        <p:nvGrpSpPr>
          <p:cNvPr id="8" name="Group 10"/>
          <p:cNvGrpSpPr>
            <a:grpSpLocks/>
          </p:cNvGrpSpPr>
          <p:nvPr/>
        </p:nvGrpSpPr>
        <p:grpSpPr bwMode="auto">
          <a:xfrm>
            <a:off x="6626447" y="391882"/>
            <a:ext cx="993775" cy="841375"/>
            <a:chOff x="0" y="0"/>
            <a:chExt cx="626" cy="530"/>
          </a:xfrm>
        </p:grpSpPr>
        <p:sp>
          <p:nvSpPr>
            <p:cNvPr id="9"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0"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2018</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321929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Low, medium and high dose inhaled corticosteroids </a:t>
            </a:r>
            <a:br>
              <a:rPr lang="en-AU" dirty="0" smtClean="0"/>
            </a:br>
            <a:r>
              <a:rPr lang="en-AU" dirty="0" smtClean="0"/>
              <a:t>Adults and adolescents (≥12 years)</a:t>
            </a:r>
            <a:endParaRPr lang="en-AU" sz="2000" dirty="0"/>
          </a:p>
        </p:txBody>
      </p:sp>
      <p:sp>
        <p:nvSpPr>
          <p:cNvPr id="3" name="Content Placeholder 2"/>
          <p:cNvSpPr>
            <a:spLocks noGrp="1"/>
          </p:cNvSpPr>
          <p:nvPr>
            <p:ph idx="1"/>
          </p:nvPr>
        </p:nvSpPr>
        <p:spPr>
          <a:xfrm>
            <a:off x="195942" y="4888600"/>
            <a:ext cx="8527143" cy="1426482"/>
          </a:xfrm>
        </p:spPr>
        <p:txBody>
          <a:bodyPr>
            <a:normAutofit/>
          </a:bodyPr>
          <a:lstStyle/>
          <a:p>
            <a:pPr marL="261938" lvl="1" indent="-180975"/>
            <a:r>
              <a:rPr lang="en-AU" sz="1800" dirty="0" smtClean="0"/>
              <a:t>This is not a table of equivalence, but of estimated clinical comparability</a:t>
            </a:r>
          </a:p>
          <a:p>
            <a:pPr marL="261938" lvl="1" indent="-180975"/>
            <a:r>
              <a:rPr lang="en-AU" sz="1800" dirty="0" smtClean="0"/>
              <a:t>Most </a:t>
            </a:r>
            <a:r>
              <a:rPr lang="en-AU" sz="1800" dirty="0"/>
              <a:t>of the clinical benefit from ICS is seen at low </a:t>
            </a:r>
            <a:r>
              <a:rPr lang="en-AU" sz="1800" dirty="0" smtClean="0"/>
              <a:t>doses</a:t>
            </a:r>
          </a:p>
          <a:p>
            <a:pPr marL="261938" lvl="1" indent="-180975"/>
            <a:r>
              <a:rPr lang="en-AU" sz="1800" dirty="0" smtClean="0"/>
              <a:t>High doses are arbitrary, but for most ICS are those that, with prolonged use, are associated with increased risk of systemic side-effects</a:t>
            </a:r>
            <a:endParaRPr lang="en-AU" sz="1800" dirty="0"/>
          </a:p>
        </p:txBody>
      </p:sp>
      <p:graphicFrame>
        <p:nvGraphicFramePr>
          <p:cNvPr id="5" name="Content Placeholder 3"/>
          <p:cNvGraphicFramePr>
            <a:graphicFrameLocks/>
          </p:cNvGraphicFramePr>
          <p:nvPr>
            <p:extLst>
              <p:ext uri="{D42A27DB-BD31-4B8C-83A1-F6EECF244321}">
                <p14:modId xmlns:p14="http://schemas.microsoft.com/office/powerpoint/2010/main" val="365516062"/>
              </p:ext>
            </p:extLst>
          </p:nvPr>
        </p:nvGraphicFramePr>
        <p:xfrm>
          <a:off x="435430" y="1174589"/>
          <a:ext cx="8178102" cy="3672000"/>
        </p:xfrm>
        <a:graphic>
          <a:graphicData uri="http://schemas.openxmlformats.org/drawingml/2006/table">
            <a:tbl>
              <a:tblPr firstRow="1" bandRow="1">
                <a:tableStyleId>{7E9639D4-E3E2-4D34-9284-5A2195B3D0D7}</a:tableStyleId>
              </a:tblPr>
              <a:tblGrid>
                <a:gridCol w="3850820"/>
                <a:gridCol w="1528763"/>
                <a:gridCol w="1414463"/>
                <a:gridCol w="1384056"/>
              </a:tblGrid>
              <a:tr h="396000">
                <a:tc>
                  <a:txBody>
                    <a:bodyPr/>
                    <a:lstStyle/>
                    <a:p>
                      <a:pPr algn="l"/>
                      <a:r>
                        <a:rPr lang="en-AU" sz="1800" baseline="0" dirty="0" smtClean="0">
                          <a:solidFill>
                            <a:srgbClr val="134679"/>
                          </a:solidFill>
                          <a:latin typeface="Arial" panose="020B0604020202020204" pitchFamily="34" charset="0"/>
                          <a:cs typeface="Arial" panose="020B0604020202020204" pitchFamily="34" charset="0"/>
                        </a:rPr>
                        <a:t>Inhaled corticosteroid</a:t>
                      </a:r>
                      <a:endParaRPr lang="en-AU" sz="1800" baseline="0" dirty="0">
                        <a:solidFill>
                          <a:srgbClr val="134679"/>
                        </a:solidFill>
                        <a:latin typeface="Arial" panose="020B0604020202020204" pitchFamily="34" charset="0"/>
                        <a:cs typeface="Arial" panose="020B0604020202020204" pitchFamily="34" charset="0"/>
                      </a:endParaRPr>
                    </a:p>
                  </a:txBody>
                  <a:tcPr marL="90000" marR="90000" marT="72000" marB="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gridSpan="3">
                  <a:txBody>
                    <a:bodyPr/>
                    <a:lstStyle/>
                    <a:p>
                      <a:pPr algn="ctr"/>
                      <a:r>
                        <a:rPr lang="en-AU" sz="1800" dirty="0" smtClean="0">
                          <a:solidFill>
                            <a:srgbClr val="134679"/>
                          </a:solidFill>
                        </a:rPr>
                        <a:t>Total daily dose (mcg)</a:t>
                      </a:r>
                      <a:endParaRPr lang="en-AU" sz="1800" dirty="0">
                        <a:solidFill>
                          <a:srgbClr val="134679"/>
                        </a:solidFill>
                      </a:endParaRPr>
                    </a:p>
                  </a:txBody>
                  <a:tcPr marL="90000" marR="90000" marT="72000" marB="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dirty="0"/>
                    </a:p>
                  </a:txBody>
                  <a:tcPr marL="90000" marR="90000" marT="72000" marB="72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dirty="0"/>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396000">
                <a:tc>
                  <a:txBody>
                    <a:bodyPr/>
                    <a:lstStyle/>
                    <a:p>
                      <a:pPr algn="l"/>
                      <a:endParaRPr lang="en-AU" sz="1800" baseline="0" dirty="0">
                        <a:solidFill>
                          <a:srgbClr val="134679"/>
                        </a:solidFill>
                        <a:latin typeface="Arial" panose="020B0604020202020204" pitchFamily="34" charset="0"/>
                        <a:cs typeface="Arial" panose="020B0604020202020204" pitchFamily="34" charset="0"/>
                      </a:endParaRPr>
                    </a:p>
                  </a:txBody>
                  <a:tcPr marL="90000" marR="90000" marT="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Arial" panose="020B0604020202020204" pitchFamily="34" charset="0"/>
                          <a:cs typeface="Arial" panose="020B0604020202020204" pitchFamily="34" charset="0"/>
                        </a:rPr>
                        <a:t>Low</a:t>
                      </a:r>
                      <a:endParaRPr lang="en-AU" sz="1600" b="1" baseline="0" dirty="0">
                        <a:solidFill>
                          <a:srgbClr val="134679"/>
                        </a:solidFill>
                        <a:latin typeface="Arial" panose="020B0604020202020204" pitchFamily="34" charset="0"/>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Arial" panose="020B0604020202020204" pitchFamily="34" charset="0"/>
                          <a:cs typeface="Arial" panose="020B0604020202020204" pitchFamily="34" charset="0"/>
                        </a:rPr>
                        <a:t>Medium</a:t>
                      </a:r>
                      <a:endParaRPr lang="en-AU" sz="1600" b="1" baseline="0" dirty="0">
                        <a:solidFill>
                          <a:srgbClr val="134679"/>
                        </a:solidFill>
                        <a:latin typeface="Arial" panose="020B0604020202020204" pitchFamily="34" charset="0"/>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Arial" panose="020B0604020202020204" pitchFamily="34" charset="0"/>
                          <a:cs typeface="Arial" panose="020B0604020202020204" pitchFamily="34" charset="0"/>
                        </a:rPr>
                        <a:t>High</a:t>
                      </a:r>
                      <a:endParaRPr lang="en-AU" sz="1600" b="1" baseline="0" dirty="0">
                        <a:solidFill>
                          <a:srgbClr val="134679"/>
                        </a:solidFill>
                        <a:latin typeface="Arial" panose="020B0604020202020204" pitchFamily="34" charset="0"/>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Beclometasone dipropionate (CFC)</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200–500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&gt;500–1000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&gt;1000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Beclometasone dipropionate</a:t>
                      </a:r>
                      <a:r>
                        <a:rPr lang="en-AU" sz="1700" baseline="0" dirty="0" smtClean="0">
                          <a:solidFill>
                            <a:srgbClr val="134679"/>
                          </a:solidFill>
                          <a:latin typeface="Arial" panose="020B0604020202020204" pitchFamily="34" charset="0"/>
                          <a:cs typeface="Arial" panose="020B0604020202020204" pitchFamily="34" charset="0"/>
                        </a:rPr>
                        <a:t> (HFA)</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&gt;200–400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kumimoji="0" lang="en-AU" sz="17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Budesonide (DPI)</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200–400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&gt;400–800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&gt;800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Ciclesonide (HFA)</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80–160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&gt;160–320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&gt;320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Fluticasone</a:t>
                      </a:r>
                      <a:r>
                        <a:rPr lang="en-AU" sz="1700" baseline="0" smtClean="0">
                          <a:solidFill>
                            <a:srgbClr val="134679"/>
                          </a:solidFill>
                          <a:latin typeface="Arial" panose="020B0604020202020204" pitchFamily="34" charset="0"/>
                          <a:cs typeface="Arial" panose="020B0604020202020204" pitchFamily="34" charset="0"/>
                        </a:rPr>
                        <a:t> furoate (DPI)</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100</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n.a.</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200</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Fluticasone propionate (DPI or HFA)</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100–250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&gt;250–500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&gt;500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Mometasone furoate </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110–220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&gt;220–440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&gt;440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Triamcinolone acetonide</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400–1000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&gt;1000–2000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3-6 (1/2)</a:t>
            </a:r>
            <a:endParaRPr lang="en-AU" sz="1200" i="1" dirty="0">
              <a:solidFill>
                <a:prstClr val="white"/>
              </a:solidFill>
            </a:endParaRPr>
          </a:p>
        </p:txBody>
      </p:sp>
    </p:spTree>
    <p:extLst>
      <p:ext uri="{BB962C8B-B14F-4D97-AF65-F5344CB8AC3E}">
        <p14:creationId xmlns:p14="http://schemas.microsoft.com/office/powerpoint/2010/main" val="31149836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Low, medium and high dose inhaled corticosteroids</a:t>
            </a:r>
            <a:br>
              <a:rPr lang="en-AU" dirty="0" smtClean="0"/>
            </a:br>
            <a:r>
              <a:rPr lang="en-AU" dirty="0" smtClean="0"/>
              <a:t>Children 6–11 years</a:t>
            </a:r>
            <a:endParaRPr lang="en-AU" sz="2000" dirty="0"/>
          </a:p>
        </p:txBody>
      </p:sp>
      <p:sp>
        <p:nvSpPr>
          <p:cNvPr id="3" name="Content Placeholder 2"/>
          <p:cNvSpPr>
            <a:spLocks noGrp="1"/>
          </p:cNvSpPr>
          <p:nvPr>
            <p:ph idx="1"/>
          </p:nvPr>
        </p:nvSpPr>
        <p:spPr>
          <a:xfrm>
            <a:off x="195942" y="5532660"/>
            <a:ext cx="8527143" cy="1428772"/>
          </a:xfrm>
        </p:spPr>
        <p:txBody>
          <a:bodyPr>
            <a:normAutofit/>
          </a:bodyPr>
          <a:lstStyle/>
          <a:p>
            <a:pPr marL="261938" lvl="1" indent="-180975"/>
            <a:r>
              <a:rPr lang="en-AU" sz="1600" dirty="0" smtClean="0"/>
              <a:t>This is not a table of equivalence, but of estimated clinical comparability</a:t>
            </a:r>
          </a:p>
          <a:p>
            <a:pPr marL="261938" lvl="1" indent="-180975"/>
            <a:r>
              <a:rPr lang="en-AU" sz="1600" dirty="0" smtClean="0"/>
              <a:t>Most </a:t>
            </a:r>
            <a:r>
              <a:rPr lang="en-AU" sz="1600" dirty="0"/>
              <a:t>of the clinical benefit from ICS is seen at low </a:t>
            </a:r>
            <a:r>
              <a:rPr lang="en-AU" sz="1600" dirty="0" smtClean="0"/>
              <a:t>doses</a:t>
            </a:r>
          </a:p>
          <a:p>
            <a:pPr marL="261938" lvl="1" indent="-180975"/>
            <a:r>
              <a:rPr lang="en-AU" sz="1600" dirty="0" smtClean="0"/>
              <a:t>High doses are arbitrary, but for most ICS are those that, with prolonged use, are associated with increased risk of systemic side-effects</a:t>
            </a:r>
            <a:endParaRPr lang="en-AU" sz="1600" dirty="0"/>
          </a:p>
        </p:txBody>
      </p:sp>
      <p:graphicFrame>
        <p:nvGraphicFramePr>
          <p:cNvPr id="5" name="Content Placeholder 3"/>
          <p:cNvGraphicFramePr>
            <a:graphicFrameLocks/>
          </p:cNvGraphicFramePr>
          <p:nvPr>
            <p:extLst>
              <p:ext uri="{D42A27DB-BD31-4B8C-83A1-F6EECF244321}">
                <p14:modId xmlns:p14="http://schemas.microsoft.com/office/powerpoint/2010/main" val="1645579756"/>
              </p:ext>
            </p:extLst>
          </p:nvPr>
        </p:nvGraphicFramePr>
        <p:xfrm>
          <a:off x="435430" y="1174589"/>
          <a:ext cx="8178102" cy="4356000"/>
        </p:xfrm>
        <a:graphic>
          <a:graphicData uri="http://schemas.openxmlformats.org/drawingml/2006/table">
            <a:tbl>
              <a:tblPr firstRow="1" bandRow="1">
                <a:tableStyleId>{7E9639D4-E3E2-4D34-9284-5A2195B3D0D7}</a:tableStyleId>
              </a:tblPr>
              <a:tblGrid>
                <a:gridCol w="3850820"/>
                <a:gridCol w="1528763"/>
                <a:gridCol w="1414463"/>
                <a:gridCol w="1384056"/>
              </a:tblGrid>
              <a:tr h="396000">
                <a:tc>
                  <a:txBody>
                    <a:bodyPr/>
                    <a:lstStyle/>
                    <a:p>
                      <a:pPr algn="l"/>
                      <a:r>
                        <a:rPr lang="en-AU" sz="1800" baseline="0" dirty="0" smtClean="0">
                          <a:solidFill>
                            <a:srgbClr val="134679"/>
                          </a:solidFill>
                          <a:latin typeface="+mj-lt"/>
                          <a:cs typeface="Arial" panose="020B0604020202020204" pitchFamily="34" charset="0"/>
                        </a:rPr>
                        <a:t>Inhaled corticosteroid</a:t>
                      </a:r>
                      <a:endParaRPr lang="en-AU" sz="1800" baseline="0" dirty="0">
                        <a:solidFill>
                          <a:srgbClr val="134679"/>
                        </a:solidFill>
                        <a:latin typeface="+mj-lt"/>
                        <a:cs typeface="Arial" panose="020B0604020202020204" pitchFamily="34" charset="0"/>
                      </a:endParaRPr>
                    </a:p>
                  </a:txBody>
                  <a:tcPr marL="90000" marR="90000" marT="72000" marB="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gridSpan="3">
                  <a:txBody>
                    <a:bodyPr/>
                    <a:lstStyle/>
                    <a:p>
                      <a:pPr algn="ctr"/>
                      <a:r>
                        <a:rPr lang="en-AU" sz="1800" dirty="0" smtClean="0">
                          <a:solidFill>
                            <a:srgbClr val="134679"/>
                          </a:solidFill>
                          <a:latin typeface="+mj-lt"/>
                        </a:rPr>
                        <a:t>Total daily dose (mcg)</a:t>
                      </a:r>
                      <a:endParaRPr lang="en-AU" sz="1800" dirty="0">
                        <a:solidFill>
                          <a:srgbClr val="134679"/>
                        </a:solidFill>
                        <a:latin typeface="+mj-lt"/>
                      </a:endParaRPr>
                    </a:p>
                  </a:txBody>
                  <a:tcPr marL="90000" marR="90000" marT="72000" marB="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dirty="0"/>
                    </a:p>
                  </a:txBody>
                  <a:tcPr marL="90000" marR="90000" marT="72000" marB="72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dirty="0"/>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360000">
                <a:tc>
                  <a:txBody>
                    <a:bodyPr/>
                    <a:lstStyle/>
                    <a:p>
                      <a:pPr algn="l"/>
                      <a:endParaRPr lang="en-AU" sz="1800" baseline="0" dirty="0">
                        <a:solidFill>
                          <a:srgbClr val="134679"/>
                        </a:solidFill>
                        <a:latin typeface="+mj-lt"/>
                        <a:cs typeface="Arial" panose="020B0604020202020204" pitchFamily="34" charset="0"/>
                      </a:endParaRPr>
                    </a:p>
                  </a:txBody>
                  <a:tcPr marL="90000" marR="90000" marT="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mj-lt"/>
                          <a:cs typeface="Arial" panose="020B0604020202020204" pitchFamily="34" charset="0"/>
                        </a:rPr>
                        <a:t>Low</a:t>
                      </a:r>
                      <a:endParaRPr lang="en-AU" sz="1600" b="1" baseline="0" dirty="0">
                        <a:solidFill>
                          <a:srgbClr val="134679"/>
                        </a:solidFill>
                        <a:latin typeface="+mj-lt"/>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mj-lt"/>
                          <a:cs typeface="Arial" panose="020B0604020202020204" pitchFamily="34" charset="0"/>
                        </a:rPr>
                        <a:t>Medium</a:t>
                      </a:r>
                      <a:endParaRPr lang="en-AU" sz="1600" b="1" baseline="0" dirty="0">
                        <a:solidFill>
                          <a:srgbClr val="134679"/>
                        </a:solidFill>
                        <a:latin typeface="+mj-lt"/>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mj-lt"/>
                          <a:cs typeface="Arial" panose="020B0604020202020204" pitchFamily="34" charset="0"/>
                        </a:rPr>
                        <a:t>High</a:t>
                      </a:r>
                      <a:endParaRPr lang="en-AU" sz="1600" b="1" baseline="0" dirty="0">
                        <a:solidFill>
                          <a:srgbClr val="134679"/>
                        </a:solidFill>
                        <a:latin typeface="+mj-lt"/>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Beclometasone dipropionate (CFC)</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&gt;200–400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Beclometasone dipropionate</a:t>
                      </a:r>
                      <a:r>
                        <a:rPr lang="en-AU" sz="1700" baseline="0" dirty="0" smtClean="0">
                          <a:solidFill>
                            <a:srgbClr val="134679"/>
                          </a:solidFill>
                          <a:latin typeface="Arial" panose="020B0604020202020204" pitchFamily="34" charset="0"/>
                          <a:cs typeface="Arial" panose="020B0604020202020204" pitchFamily="34" charset="0"/>
                        </a:rPr>
                        <a:t> (HFA)</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50–100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&gt;100–200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kumimoji="0" lang="en-AU" sz="17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Budesonide (DPI)</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&gt;200–400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Budesonide (</a:t>
                      </a:r>
                      <a:r>
                        <a:rPr lang="en-AU" sz="1700" dirty="0" err="1" smtClean="0">
                          <a:solidFill>
                            <a:srgbClr val="134679"/>
                          </a:solidFill>
                          <a:latin typeface="Arial" panose="020B0604020202020204" pitchFamily="34" charset="0"/>
                          <a:cs typeface="Arial" panose="020B0604020202020204" pitchFamily="34" charset="0"/>
                        </a:rPr>
                        <a:t>nebules</a:t>
                      </a:r>
                      <a:r>
                        <a:rPr lang="en-AU" sz="1700" dirty="0" smtClean="0">
                          <a:solidFill>
                            <a:srgbClr val="134679"/>
                          </a:solidFill>
                          <a:latin typeface="Arial" panose="020B0604020202020204" pitchFamily="34" charset="0"/>
                          <a:cs typeface="Arial" panose="020B0604020202020204" pitchFamily="34" charset="0"/>
                        </a:rPr>
                        <a:t>)</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250–500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&gt;500–1000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&gt;1000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Ciclesonide (HFA)</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80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&gt;80–160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&gt;160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Fluticasone furoate (DPI)</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n.a.</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700" smtClean="0">
                          <a:solidFill>
                            <a:srgbClr val="134679"/>
                          </a:solidFill>
                          <a:latin typeface="Arial" panose="020B0604020202020204" pitchFamily="34" charset="0"/>
                          <a:cs typeface="Arial" panose="020B0604020202020204" pitchFamily="34" charset="0"/>
                        </a:rPr>
                        <a:t>n.a.</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700" smtClean="0">
                          <a:solidFill>
                            <a:srgbClr val="134679"/>
                          </a:solidFill>
                          <a:latin typeface="Arial" panose="020B0604020202020204" pitchFamily="34" charset="0"/>
                          <a:cs typeface="Arial" panose="020B0604020202020204" pitchFamily="34" charset="0"/>
                        </a:rPr>
                        <a:t>n.a.</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Fluticasone propionate (DPI)</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&gt;200–400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Fluticasone propionate (HFA)</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&gt;200–500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&gt;500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Mometasone furoate </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110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≥220–&lt;440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≥440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Triamcinolone acetonide</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400–800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&gt;800–1200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&gt;1200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3-6 (2/2)</a:t>
            </a:r>
            <a:endParaRPr lang="en-AU" sz="1200" i="1" dirty="0">
              <a:solidFill>
                <a:prstClr val="white"/>
              </a:solidFill>
            </a:endParaRPr>
          </a:p>
        </p:txBody>
      </p:sp>
    </p:spTree>
    <p:extLst>
      <p:ext uri="{BB962C8B-B14F-4D97-AF65-F5344CB8AC3E}">
        <p14:creationId xmlns:p14="http://schemas.microsoft.com/office/powerpoint/2010/main" val="14758378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AU" dirty="0" smtClean="0"/>
              <a:t>How often should asthma be reviewed?</a:t>
            </a:r>
          </a:p>
          <a:p>
            <a:pPr lvl="1"/>
            <a:r>
              <a:rPr lang="en-AU" dirty="0" smtClean="0"/>
              <a:t>1-3 months after treatment started, then every 3-12 months</a:t>
            </a:r>
          </a:p>
          <a:p>
            <a:pPr lvl="1"/>
            <a:r>
              <a:rPr lang="en-AU" dirty="0" smtClean="0"/>
              <a:t>During pregnancy, every 4-6 weeks</a:t>
            </a:r>
          </a:p>
          <a:p>
            <a:pPr lvl="1"/>
            <a:r>
              <a:rPr lang="en-AU" dirty="0" smtClean="0"/>
              <a:t>After an exacerbation, within 1 week</a:t>
            </a:r>
          </a:p>
          <a:p>
            <a:r>
              <a:rPr lang="en-AU" dirty="0" smtClean="0"/>
              <a:t>Stepping up asthma treatment</a:t>
            </a:r>
          </a:p>
          <a:p>
            <a:pPr lvl="1"/>
            <a:r>
              <a:rPr lang="en-AU" i="1" dirty="0" smtClean="0"/>
              <a:t>Sustained step-up</a:t>
            </a:r>
            <a:r>
              <a:rPr lang="en-AU" dirty="0" smtClean="0"/>
              <a:t>, for at least 2-3 months if asthma poorly controlled</a:t>
            </a:r>
          </a:p>
          <a:p>
            <a:pPr lvl="2"/>
            <a:r>
              <a:rPr lang="en-AU" dirty="0" smtClean="0"/>
              <a:t>Important: first check for common causes (symptoms not due to asthma, incorrect inhaler technique, poor adherence)</a:t>
            </a:r>
          </a:p>
          <a:p>
            <a:pPr lvl="1"/>
            <a:r>
              <a:rPr lang="en-AU" i="1" dirty="0" smtClean="0"/>
              <a:t>Short-term step-up</a:t>
            </a:r>
            <a:r>
              <a:rPr lang="en-AU" dirty="0" smtClean="0"/>
              <a:t>, for 1-2 weeks, e.g. with viral infection or allergen</a:t>
            </a:r>
          </a:p>
          <a:p>
            <a:pPr lvl="2"/>
            <a:r>
              <a:rPr lang="en-AU" dirty="0" smtClean="0"/>
              <a:t>May be initiated by patient with written asthma action plan</a:t>
            </a:r>
          </a:p>
          <a:p>
            <a:pPr lvl="1"/>
            <a:r>
              <a:rPr lang="en-AU" i="1" dirty="0" smtClean="0"/>
              <a:t>Day-to-day adjustment</a:t>
            </a:r>
          </a:p>
          <a:p>
            <a:pPr lvl="2"/>
            <a:r>
              <a:rPr lang="en-AU" dirty="0" smtClean="0"/>
              <a:t>For patients prescribed low-dose ICS/formoterol maintenance and reliever regimen*</a:t>
            </a:r>
          </a:p>
          <a:p>
            <a:r>
              <a:rPr lang="en-AU" dirty="0" smtClean="0"/>
              <a:t>Stepping down asthma treatment</a:t>
            </a:r>
          </a:p>
          <a:p>
            <a:pPr lvl="1"/>
            <a:r>
              <a:rPr lang="en-AU" dirty="0" smtClean="0"/>
              <a:t>Consider step-down after good control maintained for 3 months</a:t>
            </a:r>
          </a:p>
          <a:p>
            <a:pPr lvl="1"/>
            <a:r>
              <a:rPr lang="en-AU" dirty="0" smtClean="0"/>
              <a:t>Find each patient’s minimum effective dose, that </a:t>
            </a:r>
            <a:r>
              <a:rPr lang="en-AU" smtClean="0"/>
              <a:t>controls symptoms and minimizes risk of exacerbations</a:t>
            </a:r>
            <a:endParaRPr lang="en-AU" dirty="0" smtClean="0"/>
          </a:p>
          <a:p>
            <a:pPr lvl="1"/>
            <a:endParaRPr lang="en-AU" dirty="0"/>
          </a:p>
        </p:txBody>
      </p:sp>
      <p:sp>
        <p:nvSpPr>
          <p:cNvPr id="2" name="Title 1"/>
          <p:cNvSpPr>
            <a:spLocks noGrp="1"/>
          </p:cNvSpPr>
          <p:nvPr>
            <p:ph type="title"/>
          </p:nvPr>
        </p:nvSpPr>
        <p:spPr/>
        <p:txBody>
          <a:bodyPr/>
          <a:lstStyle/>
          <a:p>
            <a:r>
              <a:rPr lang="en-AU" smtClean="0"/>
              <a:t>Reviewing response and adjusting treatment</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
        <p:nvSpPr>
          <p:cNvPr id="7" name="TextBox 6"/>
          <p:cNvSpPr txBox="1"/>
          <p:nvPr/>
        </p:nvSpPr>
        <p:spPr>
          <a:xfrm>
            <a:off x="59963" y="6328225"/>
            <a:ext cx="7792266" cy="307777"/>
          </a:xfrm>
          <a:prstGeom prst="rect">
            <a:avLst/>
          </a:prstGeom>
          <a:noFill/>
        </p:spPr>
        <p:txBody>
          <a:bodyPr wrap="square" rtlCol="0">
            <a:spAutoFit/>
          </a:bodyPr>
          <a:lstStyle/>
          <a:p>
            <a:r>
              <a:rPr lang="en-AU" sz="1400" dirty="0" smtClean="0">
                <a:solidFill>
                  <a:srgbClr val="134679"/>
                </a:solidFill>
                <a:latin typeface="Arial" panose="020B0604020202020204" pitchFamily="34" charset="0"/>
                <a:cs typeface="Arial" panose="020B0604020202020204" pitchFamily="34" charset="0"/>
              </a:rPr>
              <a:t>*Approved only for low dose beclometasone/formoterol and low dose budesonide/formoterol</a:t>
            </a:r>
            <a:endParaRPr lang="en-AU" sz="1400" dirty="0">
              <a:solidFill>
                <a:srgbClr val="134679"/>
              </a:solidFill>
              <a:latin typeface="Arial" panose="020B0604020202020204" pitchFamily="34" charset="0"/>
              <a:cs typeface="Arial" panose="020B0604020202020204" pitchFamily="34" charset="0"/>
            </a:endParaRPr>
          </a:p>
        </p:txBody>
      </p:sp>
      <p:grpSp>
        <p:nvGrpSpPr>
          <p:cNvPr id="8" name="Group 7"/>
          <p:cNvGrpSpPr>
            <a:grpSpLocks noChangeAspect="1"/>
          </p:cNvGrpSpPr>
          <p:nvPr/>
        </p:nvGrpSpPr>
        <p:grpSpPr>
          <a:xfrm>
            <a:off x="7597556" y="1281096"/>
            <a:ext cx="1445356" cy="1452698"/>
            <a:chOff x="6189663" y="1714500"/>
            <a:chExt cx="2500312" cy="2513013"/>
          </a:xfrm>
        </p:grpSpPr>
        <p:pic>
          <p:nvPicPr>
            <p:cNvPr id="9" name="Picture 8" descr="SLIDE 4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9663" y="1714500"/>
              <a:ext cx="2500312"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rot="18616622">
              <a:off x="6464226" y="2243600"/>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700" b="1" kern="1100" dirty="0">
                  <a:ln w="12700">
                    <a:noFill/>
                    <a:prstDash val="solid"/>
                  </a:ln>
                  <a:solidFill>
                    <a:schemeClr val="bg1"/>
                  </a:solidFill>
                  <a:cs typeface="Arial"/>
                </a:rPr>
                <a:t>REVIEW RESPONSE</a:t>
              </a:r>
            </a:p>
          </p:txBody>
        </p:sp>
        <p:sp>
          <p:nvSpPr>
            <p:cNvPr id="11" name="Rectangle 10"/>
            <p:cNvSpPr/>
            <p:nvPr/>
          </p:nvSpPr>
          <p:spPr>
            <a:xfrm rot="3533141">
              <a:off x="6640168" y="2221503"/>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700" b="1" dirty="0" smtClean="0">
                  <a:ln w="12700">
                    <a:noFill/>
                    <a:prstDash val="solid"/>
                  </a:ln>
                  <a:solidFill>
                    <a:schemeClr val="bg1"/>
                  </a:solidFill>
                  <a:cs typeface="Arial"/>
                </a:rPr>
                <a:t>ASSESS</a:t>
              </a:r>
              <a:endParaRPr lang="en-AU" sz="700" b="1" dirty="0">
                <a:ln w="12700">
                  <a:noFill/>
                  <a:prstDash val="solid"/>
                </a:ln>
                <a:solidFill>
                  <a:schemeClr val="bg1"/>
                </a:solidFill>
                <a:cs typeface="Arial"/>
              </a:endParaRPr>
            </a:p>
          </p:txBody>
        </p:sp>
        <p:sp>
          <p:nvSpPr>
            <p:cNvPr id="12" name="Rectangle 11"/>
            <p:cNvSpPr/>
            <p:nvPr/>
          </p:nvSpPr>
          <p:spPr>
            <a:xfrm rot="21356104">
              <a:off x="6639982" y="2702652"/>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700" b="1" kern="1100" dirty="0">
                  <a:ln w="12700">
                    <a:noFill/>
                    <a:prstDash val="solid"/>
                  </a:ln>
                  <a:solidFill>
                    <a:schemeClr val="bg1"/>
                  </a:solidFill>
                  <a:latin typeface="Arial"/>
                  <a:ea typeface="ＭＳ Ｐゴシック" charset="0"/>
                  <a:cs typeface="Arial"/>
                </a:rPr>
                <a:t>ADJUST TREATMENT</a:t>
              </a:r>
              <a:endParaRPr lang="en-US" sz="700" b="1" kern="1100" dirty="0">
                <a:ln w="12700">
                  <a:noFill/>
                  <a:prstDash val="solid"/>
                </a:ln>
                <a:solidFill>
                  <a:schemeClr val="bg1"/>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65104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 increase appreciation of asthma as a global public health problem</a:t>
            </a:r>
          </a:p>
          <a:p>
            <a:r>
              <a:rPr lang="en-US" dirty="0" smtClean="0"/>
              <a:t>To present key recommendations for diagnosis and management of asthma</a:t>
            </a:r>
          </a:p>
          <a:p>
            <a:r>
              <a:rPr lang="en-US" dirty="0" smtClean="0"/>
              <a:t>To provide strategies to adapt recommendations to varying health needs, services, and resources</a:t>
            </a:r>
          </a:p>
          <a:p>
            <a:r>
              <a:rPr lang="en-US" dirty="0" smtClean="0"/>
              <a:t>To identify areas for future investigation of particular significance to the global community</a:t>
            </a:r>
            <a:endParaRPr lang="en-AU" dirty="0"/>
          </a:p>
        </p:txBody>
      </p:sp>
      <p:sp>
        <p:nvSpPr>
          <p:cNvPr id="2" name="Title 1"/>
          <p:cNvSpPr>
            <a:spLocks noGrp="1"/>
          </p:cNvSpPr>
          <p:nvPr>
            <p:ph type="title"/>
          </p:nvPr>
        </p:nvSpPr>
        <p:spPr/>
        <p:txBody>
          <a:bodyPr/>
          <a:lstStyle/>
          <a:p>
            <a:r>
              <a:rPr lang="en-AU" smtClean="0"/>
              <a:t>GINA Program Objectives</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6304428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2695"/>
            <a:ext cx="8527348" cy="5569801"/>
          </a:xfrm>
        </p:spPr>
        <p:txBody>
          <a:bodyPr>
            <a:normAutofit fontScale="85000" lnSpcReduction="20000"/>
          </a:bodyPr>
          <a:lstStyle/>
          <a:p>
            <a:pPr lvl="0">
              <a:lnSpc>
                <a:spcPct val="120000"/>
              </a:lnSpc>
            </a:pPr>
            <a:r>
              <a:rPr lang="en-AU" dirty="0" smtClean="0"/>
              <a:t>Aim</a:t>
            </a:r>
          </a:p>
          <a:p>
            <a:pPr lvl="1">
              <a:lnSpc>
                <a:spcPct val="120000"/>
              </a:lnSpc>
            </a:pPr>
            <a:r>
              <a:rPr lang="en-AU" dirty="0" smtClean="0"/>
              <a:t>To find the lowest dose that controls symptoms and exacerbations, and minimizes the risk of side-effects</a:t>
            </a:r>
          </a:p>
          <a:p>
            <a:pPr lvl="0">
              <a:lnSpc>
                <a:spcPct val="120000"/>
              </a:lnSpc>
            </a:pPr>
            <a:r>
              <a:rPr lang="en-AU" dirty="0" smtClean="0"/>
              <a:t>When to consider stepping down</a:t>
            </a:r>
          </a:p>
          <a:p>
            <a:pPr lvl="1">
              <a:lnSpc>
                <a:spcPct val="120000"/>
              </a:lnSpc>
            </a:pPr>
            <a:r>
              <a:rPr lang="en-AU" dirty="0" smtClean="0"/>
              <a:t>When symptoms have been well controlled and lung function stable for </a:t>
            </a:r>
            <a:br>
              <a:rPr lang="en-AU" dirty="0" smtClean="0"/>
            </a:br>
            <a:r>
              <a:rPr lang="en-AU" dirty="0" smtClean="0"/>
              <a:t>≥3 months </a:t>
            </a:r>
          </a:p>
          <a:p>
            <a:pPr lvl="1">
              <a:lnSpc>
                <a:spcPct val="120000"/>
              </a:lnSpc>
            </a:pPr>
            <a:r>
              <a:rPr lang="en-AU" dirty="0" smtClean="0"/>
              <a:t>No respiratory infection, patient not travelling, not pregnant</a:t>
            </a:r>
          </a:p>
          <a:p>
            <a:pPr lvl="0">
              <a:lnSpc>
                <a:spcPct val="120000"/>
              </a:lnSpc>
            </a:pPr>
            <a:r>
              <a:rPr lang="en-AU" dirty="0" smtClean="0"/>
              <a:t>Prepare for step-down</a:t>
            </a:r>
          </a:p>
          <a:p>
            <a:pPr lvl="1">
              <a:lnSpc>
                <a:spcPct val="120000"/>
              </a:lnSpc>
            </a:pPr>
            <a:r>
              <a:rPr lang="en-AU" dirty="0" smtClean="0"/>
              <a:t>Record the level of symptom control and consider risk factors</a:t>
            </a:r>
          </a:p>
          <a:p>
            <a:pPr lvl="1">
              <a:lnSpc>
                <a:spcPct val="120000"/>
              </a:lnSpc>
            </a:pPr>
            <a:r>
              <a:rPr lang="en-AU" dirty="0" smtClean="0"/>
              <a:t>Make sure the patient has a written asthma action plan</a:t>
            </a:r>
          </a:p>
          <a:p>
            <a:pPr lvl="1">
              <a:lnSpc>
                <a:spcPct val="120000"/>
              </a:lnSpc>
            </a:pPr>
            <a:r>
              <a:rPr lang="en-AU" dirty="0" smtClean="0"/>
              <a:t>Book a follow-up visit in 1-3 months</a:t>
            </a:r>
          </a:p>
          <a:p>
            <a:pPr lvl="0">
              <a:lnSpc>
                <a:spcPct val="120000"/>
              </a:lnSpc>
            </a:pPr>
            <a:r>
              <a:rPr lang="en-AU" dirty="0" smtClean="0"/>
              <a:t>Step down through available formulations</a:t>
            </a:r>
          </a:p>
          <a:p>
            <a:pPr lvl="1">
              <a:lnSpc>
                <a:spcPct val="120000"/>
              </a:lnSpc>
            </a:pPr>
            <a:r>
              <a:rPr lang="en-AU" dirty="0" smtClean="0"/>
              <a:t>Stepping down ICS doses by 25–50% at 3 month intervals is feasible and safe for </a:t>
            </a:r>
            <a:r>
              <a:rPr lang="en-AU" smtClean="0"/>
              <a:t>most patients </a:t>
            </a:r>
            <a:r>
              <a:rPr lang="en-AU" sz="1900" i="1"/>
              <a:t>(Hagan et al, Allergy 2014)</a:t>
            </a:r>
            <a:endParaRPr lang="en-AU" dirty="0" smtClean="0"/>
          </a:p>
          <a:p>
            <a:pPr lvl="1">
              <a:lnSpc>
                <a:spcPct val="120000"/>
              </a:lnSpc>
            </a:pPr>
            <a:r>
              <a:rPr lang="en-AU" dirty="0" smtClean="0"/>
              <a:t>See </a:t>
            </a:r>
            <a:r>
              <a:rPr lang="en-AU" smtClean="0"/>
              <a:t>GINA 2018 </a:t>
            </a:r>
            <a:r>
              <a:rPr lang="en-AU" dirty="0" smtClean="0"/>
              <a:t>report Box 3-7 for specific step-down options</a:t>
            </a:r>
          </a:p>
          <a:p>
            <a:pPr>
              <a:lnSpc>
                <a:spcPct val="120000"/>
              </a:lnSpc>
            </a:pPr>
            <a:r>
              <a:rPr lang="en-AU" dirty="0" smtClean="0"/>
              <a:t>Stopping ICS is not recommended in adults </a:t>
            </a:r>
            <a:r>
              <a:rPr lang="en-AU" smtClean="0"/>
              <a:t>with asthma because of risk of exacerbations </a:t>
            </a:r>
            <a:r>
              <a:rPr lang="en-AU" sz="1900" i="1" smtClean="0"/>
              <a:t>(Rank et al, JACI 2013)</a:t>
            </a:r>
            <a:endParaRPr lang="en-AU" i="1" dirty="0"/>
          </a:p>
        </p:txBody>
      </p:sp>
      <p:sp>
        <p:nvSpPr>
          <p:cNvPr id="2" name="Title 1"/>
          <p:cNvSpPr>
            <a:spLocks noGrp="1"/>
          </p:cNvSpPr>
          <p:nvPr>
            <p:ph type="title"/>
          </p:nvPr>
        </p:nvSpPr>
        <p:spPr/>
        <p:txBody>
          <a:bodyPr/>
          <a:lstStyle/>
          <a:p>
            <a:r>
              <a:rPr lang="en-AU" smtClean="0"/>
              <a:t>General principles for stepping down controller treatment</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 </a:t>
            </a:r>
            <a:r>
              <a:rPr lang="en-AU" sz="1200" i="1" dirty="0" smtClean="0">
                <a:solidFill>
                  <a:schemeClr val="bg1"/>
                </a:solidFill>
              </a:rPr>
              <a:t>Box 3-7</a:t>
            </a:r>
            <a:endParaRPr lang="en-AU" sz="1200" i="1" dirty="0">
              <a:solidFill>
                <a:schemeClr val="bg1"/>
              </a:solidFill>
            </a:endParaRPr>
          </a:p>
        </p:txBody>
      </p:sp>
    </p:spTree>
    <p:extLst>
      <p:ext uri="{BB962C8B-B14F-4D97-AF65-F5344CB8AC3E}">
        <p14:creationId xmlns:p14="http://schemas.microsoft.com/office/powerpoint/2010/main" val="183233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10000"/>
              </a:lnSpc>
            </a:pPr>
            <a:r>
              <a:rPr lang="en-AU" dirty="0" smtClean="0"/>
              <a:t>Provide skills and support for guided asthma self-management</a:t>
            </a:r>
          </a:p>
          <a:p>
            <a:pPr lvl="1">
              <a:lnSpc>
                <a:spcPct val="110000"/>
              </a:lnSpc>
            </a:pPr>
            <a:r>
              <a:rPr lang="en-AU" dirty="0" smtClean="0"/>
              <a:t>This comprises self-monitoring of symptoms and/or PEF,  a written asthma action plan and regular medical review</a:t>
            </a:r>
          </a:p>
          <a:p>
            <a:pPr>
              <a:lnSpc>
                <a:spcPct val="110000"/>
              </a:lnSpc>
            </a:pPr>
            <a:r>
              <a:rPr lang="en-AU" dirty="0" smtClean="0"/>
              <a:t>Prescribe medications or regimen that minimize exacerbations</a:t>
            </a:r>
          </a:p>
          <a:p>
            <a:pPr lvl="1">
              <a:lnSpc>
                <a:spcPct val="110000"/>
              </a:lnSpc>
            </a:pPr>
            <a:r>
              <a:rPr lang="en-AU" dirty="0" smtClean="0"/>
              <a:t>ICS-containing controller medications reduce risk of exacerbations</a:t>
            </a:r>
          </a:p>
          <a:p>
            <a:pPr lvl="1">
              <a:lnSpc>
                <a:spcPct val="110000"/>
              </a:lnSpc>
            </a:pPr>
            <a:r>
              <a:rPr lang="en-AU" dirty="0" smtClean="0"/>
              <a:t>For patients with ≥1 exacerbations in previous year, consider low-dose ICS/formoterol maintenance and reliever regimen*</a:t>
            </a:r>
          </a:p>
          <a:p>
            <a:pPr>
              <a:lnSpc>
                <a:spcPct val="110000"/>
              </a:lnSpc>
            </a:pPr>
            <a:r>
              <a:rPr lang="en-AU" dirty="0" smtClean="0"/>
              <a:t>Encourage avoidance of tobacco smoke </a:t>
            </a:r>
            <a:r>
              <a:rPr lang="en-AU" dirty="0" smtClean="0">
                <a:solidFill>
                  <a:srgbClr val="134679"/>
                </a:solidFill>
              </a:rPr>
              <a:t>(active or ETS)</a:t>
            </a:r>
          </a:p>
          <a:p>
            <a:pPr lvl="1">
              <a:lnSpc>
                <a:spcPct val="110000"/>
              </a:lnSpc>
            </a:pPr>
            <a:r>
              <a:rPr lang="en-AU" dirty="0" smtClean="0"/>
              <a:t>Provide smoking cessation advice and resources at every visit</a:t>
            </a:r>
          </a:p>
          <a:p>
            <a:pPr>
              <a:lnSpc>
                <a:spcPct val="110000"/>
              </a:lnSpc>
            </a:pPr>
            <a:r>
              <a:rPr lang="en-AU" dirty="0" smtClean="0"/>
              <a:t>For patients with severe asthma</a:t>
            </a:r>
          </a:p>
          <a:p>
            <a:pPr lvl="1">
              <a:lnSpc>
                <a:spcPct val="110000"/>
              </a:lnSpc>
            </a:pPr>
            <a:r>
              <a:rPr lang="en-AU" dirty="0" smtClean="0"/>
              <a:t>Refer to a specialist </a:t>
            </a:r>
            <a:r>
              <a:rPr lang="en-AU" dirty="0" err="1" smtClean="0"/>
              <a:t>center</a:t>
            </a:r>
            <a:r>
              <a:rPr lang="en-AU" dirty="0" smtClean="0"/>
              <a:t>, if available, for consideration of add-on medications and/or sputum-guided treatment</a:t>
            </a:r>
          </a:p>
          <a:p>
            <a:pPr>
              <a:lnSpc>
                <a:spcPct val="110000"/>
              </a:lnSpc>
            </a:pPr>
            <a:r>
              <a:rPr lang="en-AU" dirty="0" smtClean="0"/>
              <a:t>For patients with confirmed food allergy:</a:t>
            </a:r>
          </a:p>
          <a:p>
            <a:pPr lvl="1">
              <a:lnSpc>
                <a:spcPct val="110000"/>
              </a:lnSpc>
            </a:pPr>
            <a:r>
              <a:rPr lang="en-AU" dirty="0" smtClean="0"/>
              <a:t>Appropriate food avoidance</a:t>
            </a:r>
          </a:p>
          <a:p>
            <a:pPr lvl="1">
              <a:lnSpc>
                <a:spcPct val="110000"/>
              </a:lnSpc>
            </a:pPr>
            <a:r>
              <a:rPr lang="en-AU" dirty="0" smtClean="0"/>
              <a:t>Ensure availability of injectable epinephrine for anaphylaxis</a:t>
            </a:r>
          </a:p>
          <a:p>
            <a:pPr>
              <a:lnSpc>
                <a:spcPct val="110000"/>
              </a:lnSpc>
            </a:pPr>
            <a:endParaRPr lang="en-AU" dirty="0"/>
          </a:p>
        </p:txBody>
      </p:sp>
      <p:sp>
        <p:nvSpPr>
          <p:cNvPr id="2" name="Title 1"/>
          <p:cNvSpPr>
            <a:spLocks noGrp="1"/>
          </p:cNvSpPr>
          <p:nvPr>
            <p:ph type="title"/>
          </p:nvPr>
        </p:nvSpPr>
        <p:spPr/>
        <p:txBody>
          <a:bodyPr/>
          <a:lstStyle/>
          <a:p>
            <a:r>
              <a:rPr lang="en-AU" smtClean="0"/>
              <a:t>Treating modifiable risk factors</a:t>
            </a:r>
            <a:endParaRPr lang="en-AU" dirty="0"/>
          </a:p>
        </p:txBody>
      </p:sp>
      <p:sp>
        <p:nvSpPr>
          <p:cNvPr id="7" name="TextBox 6"/>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3-8</a:t>
            </a:r>
            <a:endParaRPr lang="en-AU" sz="1200" i="1" dirty="0">
              <a:solidFill>
                <a:prstClr val="white"/>
              </a:solidFill>
            </a:endParaRPr>
          </a:p>
        </p:txBody>
      </p:sp>
      <p:sp>
        <p:nvSpPr>
          <p:cNvPr id="10" name="TextBox 9"/>
          <p:cNvSpPr txBox="1"/>
          <p:nvPr/>
        </p:nvSpPr>
        <p:spPr>
          <a:xfrm>
            <a:off x="342964" y="6369493"/>
            <a:ext cx="7385896" cy="215444"/>
          </a:xfrm>
          <a:prstGeom prst="rect">
            <a:avLst/>
          </a:prstGeom>
          <a:noFill/>
        </p:spPr>
        <p:txBody>
          <a:bodyPr wrap="square" lIns="0" tIns="0" rIns="0" bIns="0" rtlCol="0">
            <a:spAutoFit/>
          </a:bodyPr>
          <a:lstStyle/>
          <a:p>
            <a:r>
              <a:rPr lang="en-AU" sz="1400" dirty="0" smtClean="0">
                <a:solidFill>
                  <a:srgbClr val="134679"/>
                </a:solidFill>
                <a:latin typeface="Arial" panose="020B0604020202020204" pitchFamily="34" charset="0"/>
                <a:cs typeface="Arial" panose="020B0604020202020204" pitchFamily="34" charset="0"/>
              </a:rPr>
              <a:t>*Approved only for low dose beclometasone/formoterol and low dose budesonide/formoterol</a:t>
            </a:r>
            <a:endParaRPr lang="en-AU" sz="1400" dirty="0">
              <a:solidFill>
                <a:srgbClr val="1346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01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2695"/>
            <a:ext cx="8527348" cy="5392241"/>
          </a:xfrm>
        </p:spPr>
        <p:txBody>
          <a:bodyPr>
            <a:normAutofit fontScale="77500" lnSpcReduction="20000"/>
          </a:bodyPr>
          <a:lstStyle/>
          <a:p>
            <a:pPr>
              <a:lnSpc>
                <a:spcPct val="120000"/>
              </a:lnSpc>
            </a:pPr>
            <a:r>
              <a:rPr lang="en-AU" dirty="0" smtClean="0"/>
              <a:t>Avoidance of tobacco smoke exposure</a:t>
            </a:r>
          </a:p>
          <a:p>
            <a:pPr lvl="1">
              <a:lnSpc>
                <a:spcPct val="120000"/>
              </a:lnSpc>
            </a:pPr>
            <a:r>
              <a:rPr lang="en-AU" dirty="0" smtClean="0"/>
              <a:t>Provide advice and resources at every visit; advise against exposure of children to environmental tobacco smoke (house, car)</a:t>
            </a:r>
          </a:p>
          <a:p>
            <a:pPr>
              <a:lnSpc>
                <a:spcPct val="120000"/>
              </a:lnSpc>
            </a:pPr>
            <a:r>
              <a:rPr lang="en-AU" dirty="0" smtClean="0"/>
              <a:t>Physical activity</a:t>
            </a:r>
          </a:p>
          <a:p>
            <a:pPr lvl="1">
              <a:lnSpc>
                <a:spcPct val="120000"/>
              </a:lnSpc>
            </a:pPr>
            <a:r>
              <a:rPr lang="en-AU" dirty="0" smtClean="0"/>
              <a:t>Encouraged because of its general health benefits. Provide advice </a:t>
            </a:r>
            <a:r>
              <a:rPr lang="en-AU" smtClean="0"/>
              <a:t>about managing exercise-induced </a:t>
            </a:r>
            <a:r>
              <a:rPr lang="en-AU" dirty="0" smtClean="0"/>
              <a:t>bronchoconstriction</a:t>
            </a:r>
          </a:p>
          <a:p>
            <a:pPr>
              <a:lnSpc>
                <a:spcPct val="120000"/>
              </a:lnSpc>
            </a:pPr>
            <a:r>
              <a:rPr lang="en-AU" dirty="0" smtClean="0"/>
              <a:t>Occupational asthma</a:t>
            </a:r>
          </a:p>
          <a:p>
            <a:pPr lvl="1">
              <a:lnSpc>
                <a:spcPct val="120000"/>
              </a:lnSpc>
            </a:pPr>
            <a:r>
              <a:rPr lang="en-AU" dirty="0" smtClean="0"/>
              <a:t>Ask patients with adult-onset asthma about work history. Remove sensitizers as soon as possible. Refer for expert advice, if available</a:t>
            </a:r>
          </a:p>
          <a:p>
            <a:pPr>
              <a:lnSpc>
                <a:spcPct val="120000"/>
              </a:lnSpc>
            </a:pPr>
            <a:r>
              <a:rPr lang="en-AU" dirty="0" smtClean="0"/>
              <a:t>Avoid medications that may worsen asthma</a:t>
            </a:r>
          </a:p>
          <a:p>
            <a:pPr lvl="1">
              <a:lnSpc>
                <a:spcPct val="120000"/>
              </a:lnSpc>
            </a:pPr>
            <a:r>
              <a:rPr lang="en-AU" dirty="0" smtClean="0"/>
              <a:t>Always ask about asthma before prescribing NSAIDs or beta-blockers</a:t>
            </a:r>
          </a:p>
          <a:p>
            <a:pPr>
              <a:lnSpc>
                <a:spcPct val="120000"/>
              </a:lnSpc>
            </a:pPr>
            <a:r>
              <a:rPr lang="en-AU" smtClean="0"/>
              <a:t>Remediation of dampness or mold in homes</a:t>
            </a:r>
          </a:p>
          <a:p>
            <a:pPr lvl="1">
              <a:lnSpc>
                <a:spcPct val="120000"/>
              </a:lnSpc>
            </a:pPr>
            <a:r>
              <a:rPr lang="en-AU" smtClean="0"/>
              <a:t>Reduces asthma symptoms and medication use in adults</a:t>
            </a:r>
          </a:p>
          <a:p>
            <a:pPr>
              <a:lnSpc>
                <a:spcPct val="120000"/>
              </a:lnSpc>
            </a:pPr>
            <a:r>
              <a:rPr lang="en-AU" smtClean="0"/>
              <a:t>Sublingual immunotherapy (SLIT)</a:t>
            </a:r>
            <a:endParaRPr lang="en-AU" dirty="0" smtClean="0"/>
          </a:p>
          <a:p>
            <a:pPr lvl="1">
              <a:lnSpc>
                <a:spcPct val="120000"/>
              </a:lnSpc>
            </a:pPr>
            <a:r>
              <a:rPr lang="en-AU" smtClean="0"/>
              <a:t>Consider as add-on therapy in </a:t>
            </a:r>
            <a:r>
              <a:rPr lang="en-AU"/>
              <a:t>adult HDM-sensitive patients with allergic rhinitis who have exacerbations despite ICS treatment, provided FEV1 is 70% </a:t>
            </a:r>
            <a:r>
              <a:rPr lang="en-AU" smtClean="0"/>
              <a:t>predicted</a:t>
            </a:r>
          </a:p>
          <a:p>
            <a:pPr>
              <a:lnSpc>
                <a:spcPct val="120000"/>
              </a:lnSpc>
            </a:pPr>
            <a:r>
              <a:rPr lang="en-AU" smtClean="0"/>
              <a:t>See </a:t>
            </a:r>
            <a:r>
              <a:rPr lang="en-AU"/>
              <a:t>GINA Box 3-9 and online Appendix for details</a:t>
            </a:r>
            <a:endParaRPr lang="en-AU" dirty="0" smtClean="0"/>
          </a:p>
        </p:txBody>
      </p:sp>
      <p:sp>
        <p:nvSpPr>
          <p:cNvPr id="2" name="Title 1"/>
          <p:cNvSpPr>
            <a:spLocks noGrp="1"/>
          </p:cNvSpPr>
          <p:nvPr>
            <p:ph type="title"/>
          </p:nvPr>
        </p:nvSpPr>
        <p:spPr/>
        <p:txBody>
          <a:bodyPr>
            <a:normAutofit/>
          </a:bodyPr>
          <a:lstStyle/>
          <a:p>
            <a:r>
              <a:rPr lang="en-AU" dirty="0" smtClean="0"/>
              <a:t>Non-pharmacological interventions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3-9</a:t>
            </a:r>
            <a:endParaRPr lang="en-AU" sz="1200" i="1" dirty="0">
              <a:solidFill>
                <a:prstClr val="white"/>
              </a:solidFill>
            </a:endParaRPr>
          </a:p>
        </p:txBody>
      </p:sp>
      <p:sp>
        <p:nvSpPr>
          <p:cNvPr id="7" name="TextBox 6"/>
          <p:cNvSpPr txBox="1"/>
          <p:nvPr/>
        </p:nvSpPr>
        <p:spPr>
          <a:xfrm>
            <a:off x="342964" y="6369493"/>
            <a:ext cx="7385896" cy="215444"/>
          </a:xfrm>
          <a:prstGeom prst="rect">
            <a:avLst/>
          </a:prstGeom>
          <a:noFill/>
        </p:spPr>
        <p:txBody>
          <a:bodyPr wrap="square" lIns="0" tIns="0" rIns="0" bIns="0" rtlCol="0">
            <a:spAutoFit/>
          </a:bodyPr>
          <a:lstStyle/>
          <a:p>
            <a:r>
              <a:rPr lang="en-AU" sz="1400" dirty="0" smtClean="0">
                <a:solidFill>
                  <a:srgbClr val="134679"/>
                </a:solidFill>
                <a:latin typeface="Arial" panose="020B0604020202020204" pitchFamily="34" charset="0"/>
                <a:cs typeface="Arial" panose="020B0604020202020204" pitchFamily="34" charset="0"/>
              </a:rPr>
              <a:t>This slide shows examples of interventions with high quality evidence</a:t>
            </a:r>
            <a:endParaRPr lang="en-AU" sz="1400" dirty="0">
              <a:solidFill>
                <a:srgbClr val="1346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62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Difficulty confirming the diagnosis of asthma</a:t>
            </a:r>
          </a:p>
          <a:p>
            <a:pPr lvl="1"/>
            <a:r>
              <a:rPr lang="en-AU" dirty="0" smtClean="0"/>
              <a:t>Symptoms suggesting chronic infection, cardiac disease </a:t>
            </a:r>
            <a:r>
              <a:rPr lang="en-AU" dirty="0" err="1" smtClean="0"/>
              <a:t>etc</a:t>
            </a:r>
            <a:endParaRPr lang="en-AU" dirty="0" smtClean="0"/>
          </a:p>
          <a:p>
            <a:pPr lvl="1"/>
            <a:r>
              <a:rPr lang="en-AU" dirty="0" smtClean="0"/>
              <a:t>Diagnosis unclear even after a trial of treatment</a:t>
            </a:r>
          </a:p>
          <a:p>
            <a:pPr lvl="1"/>
            <a:r>
              <a:rPr lang="en-AU" dirty="0" smtClean="0"/>
              <a:t>Features of both asthma and COPD, if in doubt about treatment</a:t>
            </a:r>
          </a:p>
          <a:p>
            <a:r>
              <a:rPr lang="en-AU" dirty="0" smtClean="0"/>
              <a:t>Suspected occupational asthma</a:t>
            </a:r>
          </a:p>
          <a:p>
            <a:pPr lvl="1"/>
            <a:r>
              <a:rPr lang="en-AU" dirty="0" smtClean="0"/>
              <a:t>Refer for confirmatory testing, identification of sensitizing agent, advice about eliminating exposure, pharmacological treatment</a:t>
            </a:r>
          </a:p>
          <a:p>
            <a:r>
              <a:rPr lang="en-AU" dirty="0" smtClean="0"/>
              <a:t>Persistent uncontrolled asthma or frequent exacerbations</a:t>
            </a:r>
          </a:p>
          <a:p>
            <a:pPr lvl="1"/>
            <a:r>
              <a:rPr lang="en-AU" dirty="0" smtClean="0"/>
              <a:t>Uncontrolled symptoms or ongoing exacerbations or low FEV</a:t>
            </a:r>
            <a:r>
              <a:rPr lang="en-AU" baseline="-25000" dirty="0" smtClean="0"/>
              <a:t>1</a:t>
            </a:r>
            <a:r>
              <a:rPr lang="en-AU" dirty="0" smtClean="0"/>
              <a:t> despite correct inhaler technique and good adherence with Step 4</a:t>
            </a:r>
          </a:p>
          <a:p>
            <a:pPr lvl="1"/>
            <a:r>
              <a:rPr lang="en-AU" dirty="0" smtClean="0"/>
              <a:t>Frequent asthma-related health care visits</a:t>
            </a:r>
          </a:p>
          <a:p>
            <a:r>
              <a:rPr lang="en-AU" dirty="0" smtClean="0"/>
              <a:t>Risk factors for asthma-related death</a:t>
            </a:r>
          </a:p>
          <a:p>
            <a:pPr lvl="1"/>
            <a:r>
              <a:rPr lang="en-AU" dirty="0" smtClean="0"/>
              <a:t>Near-fatal exacerbation in past</a:t>
            </a:r>
          </a:p>
          <a:p>
            <a:pPr lvl="1"/>
            <a:r>
              <a:rPr lang="en-AU" dirty="0" smtClean="0"/>
              <a:t>Anaphylaxis or confirmed food allergy with asthma</a:t>
            </a:r>
            <a:endParaRPr lang="en-AU" dirty="0"/>
          </a:p>
        </p:txBody>
      </p:sp>
      <p:sp>
        <p:nvSpPr>
          <p:cNvPr id="3" name="Title 2"/>
          <p:cNvSpPr>
            <a:spLocks noGrp="1"/>
          </p:cNvSpPr>
          <p:nvPr>
            <p:ph type="title"/>
          </p:nvPr>
        </p:nvSpPr>
        <p:spPr>
          <a:xfrm>
            <a:off x="172279" y="251382"/>
            <a:ext cx="7912178" cy="936000"/>
          </a:xfrm>
        </p:spPr>
        <p:txBody>
          <a:bodyPr/>
          <a:lstStyle/>
          <a:p>
            <a:r>
              <a:rPr lang="en-AU" dirty="0" smtClean="0"/>
              <a:t>Indications for considering referral, where available</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3-10  (1/2)</a:t>
            </a:r>
            <a:endParaRPr lang="en-AU" sz="1200" i="1" dirty="0">
              <a:solidFill>
                <a:prstClr val="white"/>
              </a:solidFill>
            </a:endParaRPr>
          </a:p>
        </p:txBody>
      </p:sp>
    </p:spTree>
    <p:extLst>
      <p:ext uri="{BB962C8B-B14F-4D97-AF65-F5344CB8AC3E}">
        <p14:creationId xmlns:p14="http://schemas.microsoft.com/office/powerpoint/2010/main" val="133409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Significant side-effects (or risk of side-effects)</a:t>
            </a:r>
          </a:p>
          <a:p>
            <a:pPr lvl="1"/>
            <a:r>
              <a:rPr lang="en-AU" dirty="0" smtClean="0"/>
              <a:t>Significant systemic side-effects</a:t>
            </a:r>
          </a:p>
          <a:p>
            <a:pPr lvl="1"/>
            <a:r>
              <a:rPr lang="en-AU" dirty="0" smtClean="0"/>
              <a:t>Need for oral corticosteroids long-term or as frequent courses</a:t>
            </a:r>
          </a:p>
          <a:p>
            <a:r>
              <a:rPr lang="en-AU" dirty="0" smtClean="0"/>
              <a:t>Symptoms suggesting complications or sub-types of asthma</a:t>
            </a:r>
          </a:p>
          <a:p>
            <a:pPr lvl="1"/>
            <a:r>
              <a:rPr lang="en-AU" dirty="0" smtClean="0"/>
              <a:t>Nasal polyposis and reactions to NSAIDS (may be aspirin exacerbated respiratory disease)</a:t>
            </a:r>
          </a:p>
          <a:p>
            <a:pPr lvl="1"/>
            <a:r>
              <a:rPr lang="en-AU" dirty="0" smtClean="0"/>
              <a:t>Chronic sputum production, fleeting shadows on CXR (may be allergic bronchopulmonary aspergillosis)</a:t>
            </a:r>
          </a:p>
          <a:p>
            <a:r>
              <a:rPr lang="en-AU" dirty="0" smtClean="0"/>
              <a:t>Additional reasons for referral in children 6-11 years</a:t>
            </a:r>
          </a:p>
          <a:p>
            <a:pPr lvl="1"/>
            <a:r>
              <a:rPr lang="en-AU" dirty="0" smtClean="0"/>
              <a:t>Doubts about diagnosis, e.g. symptoms since birth</a:t>
            </a:r>
          </a:p>
          <a:p>
            <a:pPr lvl="1"/>
            <a:r>
              <a:rPr lang="en-AU" dirty="0" smtClean="0"/>
              <a:t>Symptoms or exacerbations remain uncontrolled</a:t>
            </a:r>
          </a:p>
          <a:p>
            <a:pPr lvl="1"/>
            <a:r>
              <a:rPr lang="en-AU" dirty="0" smtClean="0"/>
              <a:t>Suspected side-effects of treatment, e.g. growth delay</a:t>
            </a:r>
          </a:p>
          <a:p>
            <a:pPr lvl="1"/>
            <a:r>
              <a:rPr lang="en-AU" dirty="0" smtClean="0"/>
              <a:t>Asthma with confirmed food allergy</a:t>
            </a:r>
          </a:p>
          <a:p>
            <a:pPr lvl="1"/>
            <a:endParaRPr lang="en-AU" dirty="0" smtClean="0"/>
          </a:p>
          <a:p>
            <a:endParaRPr lang="en-AU" dirty="0"/>
          </a:p>
        </p:txBody>
      </p:sp>
      <p:sp>
        <p:nvSpPr>
          <p:cNvPr id="3" name="Title 2"/>
          <p:cNvSpPr>
            <a:spLocks noGrp="1"/>
          </p:cNvSpPr>
          <p:nvPr>
            <p:ph type="title"/>
          </p:nvPr>
        </p:nvSpPr>
        <p:spPr/>
        <p:txBody>
          <a:bodyPr/>
          <a:lstStyle/>
          <a:p>
            <a:r>
              <a:rPr lang="en-AU" dirty="0" smtClean="0"/>
              <a:t>Indications for considering referral, where available</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2018, </a:t>
            </a:r>
            <a:r>
              <a:rPr lang="en-AU" sz="1200" i="1" dirty="0" smtClean="0">
                <a:solidFill>
                  <a:prstClr val="white"/>
                </a:solidFill>
              </a:rPr>
              <a:t>Box 3-10  (2/2)</a:t>
            </a:r>
            <a:endParaRPr lang="en-AU" sz="1200" i="1" dirty="0">
              <a:solidFill>
                <a:prstClr val="white"/>
              </a:solidFill>
            </a:endParaRPr>
          </a:p>
        </p:txBody>
      </p:sp>
    </p:spTree>
    <p:extLst>
      <p:ext uri="{BB962C8B-B14F-4D97-AF65-F5344CB8AC3E}">
        <p14:creationId xmlns:p14="http://schemas.microsoft.com/office/powerpoint/2010/main" val="10875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AU" dirty="0" smtClean="0"/>
              <a:t>Essential components are:</a:t>
            </a:r>
          </a:p>
          <a:p>
            <a:r>
              <a:rPr lang="en-AU" dirty="0" smtClean="0"/>
              <a:t>Skills training to use inhaler devices correctly</a:t>
            </a:r>
          </a:p>
          <a:p>
            <a:r>
              <a:rPr lang="en-AU" dirty="0" smtClean="0"/>
              <a:t>Encouraging adherence with medications, appointments </a:t>
            </a:r>
          </a:p>
          <a:p>
            <a:r>
              <a:rPr lang="en-AU" dirty="0" smtClean="0"/>
              <a:t>Asthma information</a:t>
            </a:r>
          </a:p>
          <a:p>
            <a:r>
              <a:rPr lang="en-AU" dirty="0" smtClean="0"/>
              <a:t>Guided self-management support</a:t>
            </a:r>
          </a:p>
          <a:p>
            <a:pPr lvl="1"/>
            <a:r>
              <a:rPr lang="en-AU" dirty="0" smtClean="0"/>
              <a:t>Self-monitoring of symptoms and/or PEF</a:t>
            </a:r>
          </a:p>
          <a:p>
            <a:pPr lvl="1"/>
            <a:r>
              <a:rPr lang="en-AU" dirty="0" smtClean="0"/>
              <a:t>Written asthma action plan</a:t>
            </a:r>
          </a:p>
          <a:p>
            <a:pPr lvl="1"/>
            <a:r>
              <a:rPr lang="en-AU" dirty="0" smtClean="0"/>
              <a:t>Regular review by a health care provider</a:t>
            </a:r>
            <a:endParaRPr lang="en-AU" dirty="0"/>
          </a:p>
        </p:txBody>
      </p:sp>
      <p:sp>
        <p:nvSpPr>
          <p:cNvPr id="2" name="Title 1"/>
          <p:cNvSpPr>
            <a:spLocks noGrp="1"/>
          </p:cNvSpPr>
          <p:nvPr>
            <p:ph type="title"/>
          </p:nvPr>
        </p:nvSpPr>
        <p:spPr/>
        <p:txBody>
          <a:bodyPr/>
          <a:lstStyle/>
          <a:p>
            <a:r>
              <a:rPr lang="en-AU" smtClean="0"/>
              <a:t>Guided asthma self-management and skills training</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2018</a:t>
            </a:r>
            <a:endParaRPr lang="en-AU" sz="1200" i="1" dirty="0">
              <a:solidFill>
                <a:schemeClr val="bg1"/>
              </a:solidFill>
            </a:endParaRPr>
          </a:p>
        </p:txBody>
      </p:sp>
    </p:spTree>
    <p:extLst>
      <p:ext uri="{BB962C8B-B14F-4D97-AF65-F5344CB8AC3E}">
        <p14:creationId xmlns:p14="http://schemas.microsoft.com/office/powerpoint/2010/main" val="33316008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7" name="Title 1"/>
          <p:cNvSpPr>
            <a:spLocks noGrp="1"/>
          </p:cNvSpPr>
          <p:nvPr>
            <p:ph type="title"/>
          </p:nvPr>
        </p:nvSpPr>
        <p:spPr>
          <a:xfrm>
            <a:off x="173038" y="250825"/>
            <a:ext cx="7597775" cy="936625"/>
          </a:xfrm>
        </p:spPr>
        <p:txBody>
          <a:bodyPr/>
          <a:lstStyle/>
          <a:p>
            <a:pPr eaLnBrk="1" hangingPunct="1"/>
            <a:r>
              <a:rPr lang="en-AU" altLang="en-US" smtClean="0">
                <a:ea typeface="ＭＳ Ｐゴシック" pitchFamily="34" charset="-128"/>
              </a:rPr>
              <a:t>Provide hands-on inhaler skills training</a:t>
            </a:r>
          </a:p>
        </p:txBody>
      </p:sp>
      <p:sp>
        <p:nvSpPr>
          <p:cNvPr id="99348" name="TextBox 9"/>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 </a:t>
            </a:r>
            <a:r>
              <a:rPr lang="en-AU" altLang="en-US" sz="1200" i="1" dirty="0">
                <a:solidFill>
                  <a:srgbClr val="FFFFFF"/>
                </a:solidFill>
              </a:rPr>
              <a:t>Box </a:t>
            </a:r>
            <a:r>
              <a:rPr lang="en-AU" altLang="en-US" sz="1200" i="1" dirty="0" smtClean="0">
                <a:solidFill>
                  <a:srgbClr val="FFFFFF"/>
                </a:solidFill>
              </a:rPr>
              <a:t>3-11 (1/4)</a:t>
            </a:r>
            <a:endParaRPr lang="en-AU" altLang="en-US" sz="1200" i="1" dirty="0">
              <a:solidFill>
                <a:srgbClr val="FFFFFF"/>
              </a:solidFill>
            </a:endParaRPr>
          </a:p>
        </p:txBody>
      </p:sp>
      <p:graphicFrame>
        <p:nvGraphicFramePr>
          <p:cNvPr id="9" name="Content Placeholder 3"/>
          <p:cNvGraphicFramePr>
            <a:graphicFrameLocks noGrp="1"/>
          </p:cNvGraphicFramePr>
          <p:nvPr>
            <p:extLst>
              <p:ext uri="{D42A27DB-BD31-4B8C-83A1-F6EECF244321}">
                <p14:modId xmlns:p14="http://schemas.microsoft.com/office/powerpoint/2010/main" val="3101639272"/>
              </p:ext>
            </p:extLst>
          </p:nvPr>
        </p:nvGraphicFramePr>
        <p:xfrm>
          <a:off x="806450" y="1320800"/>
          <a:ext cx="7542213" cy="1310335"/>
        </p:xfrm>
        <a:graphic>
          <a:graphicData uri="http://schemas.openxmlformats.org/drawingml/2006/table">
            <a:tbl>
              <a:tblPr/>
              <a:tblGrid>
                <a:gridCol w="7542213"/>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 an appropriate device before prescribing. Consider medication options, arthritis, patient skills and cost. For ICS by </a:t>
                      </a:r>
                      <a:r>
                        <a:rPr kumimoji="0" lang="en-US" altLang="en-US" sz="1600" b="0" i="0" u="none" strike="noStrike" cap="none" normalizeH="0" baseline="0" dirty="0" err="1" smtClean="0">
                          <a:ln>
                            <a:noFill/>
                          </a:ln>
                          <a:solidFill>
                            <a:srgbClr val="134679"/>
                          </a:solidFill>
                          <a:effectLst/>
                          <a:latin typeface="Arial" pitchFamily="34" charset="0"/>
                          <a:ea typeface="ＭＳ Ｐゴシック" pitchFamily="34" charset="-128"/>
                          <a:cs typeface="Arial" pitchFamily="34" charset="0"/>
                        </a:rPr>
                        <a:t>pMDI</a:t>
                      </a: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prescribe a spacer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Avoid multiple different inhaler types if possible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40639530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7" name="Title 1"/>
          <p:cNvSpPr>
            <a:spLocks noGrp="1"/>
          </p:cNvSpPr>
          <p:nvPr>
            <p:ph type="title"/>
          </p:nvPr>
        </p:nvSpPr>
        <p:spPr>
          <a:xfrm>
            <a:off x="173038" y="250825"/>
            <a:ext cx="7597775" cy="936625"/>
          </a:xfrm>
        </p:spPr>
        <p:txBody>
          <a:bodyPr/>
          <a:lstStyle/>
          <a:p>
            <a:pPr eaLnBrk="1" hangingPunct="1"/>
            <a:r>
              <a:rPr lang="en-AU" altLang="en-US" smtClean="0">
                <a:ea typeface="ＭＳ Ｐゴシック" pitchFamily="34" charset="-128"/>
              </a:rPr>
              <a:t>Provide hands-on inhaler skills training</a:t>
            </a:r>
          </a:p>
        </p:txBody>
      </p:sp>
      <p:sp>
        <p:nvSpPr>
          <p:cNvPr id="99348" name="TextBox 9"/>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 </a:t>
            </a:r>
            <a:r>
              <a:rPr lang="en-AU" altLang="en-US" sz="1200" i="1" dirty="0">
                <a:solidFill>
                  <a:srgbClr val="FFFFFF"/>
                </a:solidFill>
              </a:rPr>
              <a:t>Box </a:t>
            </a:r>
            <a:r>
              <a:rPr lang="en-AU" altLang="en-US" sz="1200" i="1" dirty="0" smtClean="0">
                <a:solidFill>
                  <a:srgbClr val="FFFFFF"/>
                </a:solidFill>
              </a:rPr>
              <a:t>3-11 (2/4)</a:t>
            </a:r>
            <a:endParaRPr lang="en-AU" altLang="en-US" sz="1200" i="1" dirty="0">
              <a:solidFill>
                <a:srgbClr val="FFFFFF"/>
              </a:solidFill>
            </a:endParaRPr>
          </a:p>
        </p:txBody>
      </p:sp>
      <p:graphicFrame>
        <p:nvGraphicFramePr>
          <p:cNvPr id="9" name="Content Placeholder 3"/>
          <p:cNvGraphicFramePr>
            <a:graphicFrameLocks noGrp="1"/>
          </p:cNvGraphicFramePr>
          <p:nvPr>
            <p:extLst>
              <p:ext uri="{D42A27DB-BD31-4B8C-83A1-F6EECF244321}">
                <p14:modId xmlns:p14="http://schemas.microsoft.com/office/powerpoint/2010/main" val="2142295721"/>
              </p:ext>
            </p:extLst>
          </p:nvPr>
        </p:nvGraphicFramePr>
        <p:xfrm>
          <a:off x="806450" y="1320800"/>
          <a:ext cx="7542213" cy="2620670"/>
        </p:xfrm>
        <a:graphic>
          <a:graphicData uri="http://schemas.openxmlformats.org/drawingml/2006/table">
            <a:tbl>
              <a:tblPr/>
              <a:tblGrid>
                <a:gridCol w="7542213"/>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 an appropriate device before prescribing. Consider medication options, arthritis, patient skills and cost. For ICS by </a:t>
                      </a:r>
                      <a:r>
                        <a:rPr kumimoji="0" lang="en-US" altLang="en-US" sz="1600" b="0" i="0" u="none" strike="noStrike" cap="none" normalizeH="0" baseline="0" dirty="0" err="1" smtClean="0">
                          <a:ln>
                            <a:noFill/>
                          </a:ln>
                          <a:solidFill>
                            <a:srgbClr val="134679"/>
                          </a:solidFill>
                          <a:effectLst/>
                          <a:latin typeface="Arial" pitchFamily="34" charset="0"/>
                          <a:ea typeface="ＭＳ Ｐゴシック" pitchFamily="34" charset="-128"/>
                          <a:cs typeface="Arial" pitchFamily="34" charset="0"/>
                        </a:rPr>
                        <a:t>pMDI</a:t>
                      </a: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prescribe a spacer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Avoid multiple different inhaler types if possible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Check</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technique at every opportunity –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1"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Can you show me how you use your inhaler at present?</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endPar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Identify errors with a device-specific checklist</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7194843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7" name="Title 1"/>
          <p:cNvSpPr>
            <a:spLocks noGrp="1"/>
          </p:cNvSpPr>
          <p:nvPr>
            <p:ph type="title"/>
          </p:nvPr>
        </p:nvSpPr>
        <p:spPr>
          <a:xfrm>
            <a:off x="173038" y="250825"/>
            <a:ext cx="7597775" cy="936625"/>
          </a:xfrm>
        </p:spPr>
        <p:txBody>
          <a:bodyPr/>
          <a:lstStyle/>
          <a:p>
            <a:pPr eaLnBrk="1" hangingPunct="1"/>
            <a:r>
              <a:rPr lang="en-AU" altLang="en-US" smtClean="0">
                <a:ea typeface="ＭＳ Ｐゴシック" pitchFamily="34" charset="-128"/>
              </a:rPr>
              <a:t>Provide hands-on inhaler skills training</a:t>
            </a:r>
          </a:p>
        </p:txBody>
      </p:sp>
      <p:sp>
        <p:nvSpPr>
          <p:cNvPr id="99348" name="TextBox 9"/>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 </a:t>
            </a:r>
            <a:r>
              <a:rPr lang="en-AU" altLang="en-US" sz="1200" i="1" dirty="0">
                <a:solidFill>
                  <a:srgbClr val="FFFFFF"/>
                </a:solidFill>
              </a:rPr>
              <a:t>Box </a:t>
            </a:r>
            <a:r>
              <a:rPr lang="en-AU" altLang="en-US" sz="1200" i="1" dirty="0" smtClean="0">
                <a:solidFill>
                  <a:srgbClr val="FFFFFF"/>
                </a:solidFill>
              </a:rPr>
              <a:t>3-11 (3/4)</a:t>
            </a:r>
            <a:endParaRPr lang="en-AU" altLang="en-US" sz="1200" i="1" dirty="0">
              <a:solidFill>
                <a:srgbClr val="FFFFFF"/>
              </a:solidFill>
            </a:endParaRPr>
          </a:p>
        </p:txBody>
      </p:sp>
      <p:graphicFrame>
        <p:nvGraphicFramePr>
          <p:cNvPr id="9" name="Content Placeholder 3"/>
          <p:cNvGraphicFramePr>
            <a:graphicFrameLocks noGrp="1"/>
          </p:cNvGraphicFramePr>
          <p:nvPr>
            <p:extLst>
              <p:ext uri="{D42A27DB-BD31-4B8C-83A1-F6EECF244321}">
                <p14:modId xmlns:p14="http://schemas.microsoft.com/office/powerpoint/2010/main" val="2753832830"/>
              </p:ext>
            </p:extLst>
          </p:nvPr>
        </p:nvGraphicFramePr>
        <p:xfrm>
          <a:off x="806450" y="1320800"/>
          <a:ext cx="7542213" cy="3940530"/>
        </p:xfrm>
        <a:graphic>
          <a:graphicData uri="http://schemas.openxmlformats.org/drawingml/2006/table">
            <a:tbl>
              <a:tblPr/>
              <a:tblGrid>
                <a:gridCol w="7542213"/>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 an appropriate device before prescribing. Consider medication options, arthritis, patient skills and cost. For ICS by </a:t>
                      </a:r>
                      <a:r>
                        <a:rPr kumimoji="0" lang="en-US" altLang="en-US" sz="1600" b="0" i="0" u="none" strike="noStrike" cap="none" normalizeH="0" baseline="0" dirty="0" err="1" smtClean="0">
                          <a:ln>
                            <a:noFill/>
                          </a:ln>
                          <a:solidFill>
                            <a:srgbClr val="134679"/>
                          </a:solidFill>
                          <a:effectLst/>
                          <a:latin typeface="Arial" pitchFamily="34" charset="0"/>
                          <a:ea typeface="ＭＳ Ｐゴシック" pitchFamily="34" charset="-128"/>
                          <a:cs typeface="Arial" pitchFamily="34" charset="0"/>
                        </a:rPr>
                        <a:t>pMDI</a:t>
                      </a: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prescribe a spacer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Avoid multiple different inhaler types if possible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Check</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technique at every opportunity –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1"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Can you show me how you use your inhaler at present?</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endPar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Identify errors with a device-specific checklist</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20688">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6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Correct</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985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Give a physical demonstration to show how to use the inhaler correctly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again (up to 2-3 times)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Re-check inhaler technique frequently, as errors often recur within 4-6 weeks</a:t>
                      </a: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7675534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7" name="Title 1"/>
          <p:cNvSpPr>
            <a:spLocks noGrp="1"/>
          </p:cNvSpPr>
          <p:nvPr>
            <p:ph type="title"/>
          </p:nvPr>
        </p:nvSpPr>
        <p:spPr>
          <a:xfrm>
            <a:off x="173038" y="250825"/>
            <a:ext cx="7597775" cy="936625"/>
          </a:xfrm>
        </p:spPr>
        <p:txBody>
          <a:bodyPr/>
          <a:lstStyle/>
          <a:p>
            <a:pPr eaLnBrk="1" hangingPunct="1"/>
            <a:r>
              <a:rPr lang="en-AU" altLang="en-US" smtClean="0">
                <a:ea typeface="ＭＳ Ｐゴシック" pitchFamily="34" charset="-128"/>
              </a:rPr>
              <a:t>Provide hands-on inhaler skills training</a:t>
            </a:r>
          </a:p>
        </p:txBody>
      </p:sp>
      <p:sp>
        <p:nvSpPr>
          <p:cNvPr id="99348" name="TextBox 9"/>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2018, </a:t>
            </a:r>
            <a:r>
              <a:rPr lang="en-AU" altLang="en-US" sz="1200" i="1" dirty="0">
                <a:solidFill>
                  <a:srgbClr val="FFFFFF"/>
                </a:solidFill>
              </a:rPr>
              <a:t>Box </a:t>
            </a:r>
            <a:r>
              <a:rPr lang="en-AU" altLang="en-US" sz="1200" i="1" dirty="0" smtClean="0">
                <a:solidFill>
                  <a:srgbClr val="FFFFFF"/>
                </a:solidFill>
              </a:rPr>
              <a:t>3-11 (4/4)</a:t>
            </a:r>
            <a:endParaRPr lang="en-AU" altLang="en-US" sz="1200" i="1" dirty="0">
              <a:solidFill>
                <a:srgbClr val="FFFFFF"/>
              </a:solidFill>
            </a:endParaRPr>
          </a:p>
        </p:txBody>
      </p:sp>
      <p:graphicFrame>
        <p:nvGraphicFramePr>
          <p:cNvPr id="9" name="Content Placeholder 3"/>
          <p:cNvGraphicFramePr>
            <a:graphicFrameLocks noGrp="1"/>
          </p:cNvGraphicFramePr>
          <p:nvPr/>
        </p:nvGraphicFramePr>
        <p:xfrm>
          <a:off x="806450" y="1320800"/>
          <a:ext cx="7542213" cy="5020031"/>
        </p:xfrm>
        <a:graphic>
          <a:graphicData uri="http://schemas.openxmlformats.org/drawingml/2006/table">
            <a:tbl>
              <a:tblPr/>
              <a:tblGrid>
                <a:gridCol w="7542213"/>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 an appropriate device before prescribing. Consider medication options, arthritis, patient skills and cost. For ICS by </a:t>
                      </a:r>
                      <a:r>
                        <a:rPr kumimoji="0" lang="en-US" altLang="en-US" sz="1600" b="0" i="0" u="none" strike="noStrike" cap="none" normalizeH="0" baseline="0" dirty="0" err="1" smtClean="0">
                          <a:ln>
                            <a:noFill/>
                          </a:ln>
                          <a:solidFill>
                            <a:srgbClr val="134679"/>
                          </a:solidFill>
                          <a:effectLst/>
                          <a:latin typeface="Arial" pitchFamily="34" charset="0"/>
                          <a:ea typeface="ＭＳ Ｐゴシック" pitchFamily="34" charset="-128"/>
                          <a:cs typeface="Arial" pitchFamily="34" charset="0"/>
                        </a:rPr>
                        <a:t>pMDI</a:t>
                      </a: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prescribe a spacer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Avoid multiple different inhaler types if possible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Check</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technique at every opportunity –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1"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Can you show me how you use your inhaler at present?</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endPar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Identify errors with a device-specific checklist</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20688">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6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Correct</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985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Give a physical demonstration to show how to use the inhaler correctly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again (up to 2-3 times)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Re-check inhaler technique frequently, as errors often recur within 4-6 weeks</a:t>
                      </a: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20688">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6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Confirm</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Can you demonstrate correct technique for the inhalers you prescribe?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Brief inhaler technique training improves asthma control</a:t>
                      </a: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21234717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GINA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GINA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6_GINA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GINA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GINA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INA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GINA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GINA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18279</Words>
  <Application>Microsoft Office PowerPoint</Application>
  <PresentationFormat>Bildschirmpräsentation (4:3)</PresentationFormat>
  <Paragraphs>3046</Paragraphs>
  <Slides>190</Slides>
  <Notes>14</Notes>
  <HiddenSlides>0</HiddenSlides>
  <MMClips>0</MMClips>
  <ScaleCrop>false</ScaleCrop>
  <HeadingPairs>
    <vt:vector size="4" baseType="variant">
      <vt:variant>
        <vt:lpstr>Design</vt:lpstr>
      </vt:variant>
      <vt:variant>
        <vt:i4>12</vt:i4>
      </vt:variant>
      <vt:variant>
        <vt:lpstr>Folientitel</vt:lpstr>
      </vt:variant>
      <vt:variant>
        <vt:i4>190</vt:i4>
      </vt:variant>
    </vt:vector>
  </HeadingPairs>
  <TitlesOfParts>
    <vt:vector size="202" baseType="lpstr">
      <vt:lpstr>Custom Design</vt:lpstr>
      <vt:lpstr>26_GINA slides</vt:lpstr>
      <vt:lpstr>1_Custom Design</vt:lpstr>
      <vt:lpstr>2_Custom Design</vt:lpstr>
      <vt:lpstr>2_GINA slides</vt:lpstr>
      <vt:lpstr>3_GINA slides</vt:lpstr>
      <vt:lpstr>GINA slide template</vt:lpstr>
      <vt:lpstr>1_GINA slide template</vt:lpstr>
      <vt:lpstr>2_GINA slide template</vt:lpstr>
      <vt:lpstr>3_GINA slide template</vt:lpstr>
      <vt:lpstr>3_Custom Design</vt:lpstr>
      <vt:lpstr>4_GINA slide template</vt:lpstr>
      <vt:lpstr>Global Initiative for Asthma (GINA) Teaching slide set 2018</vt:lpstr>
      <vt:lpstr>PowerPoint-Präsentation</vt:lpstr>
      <vt:lpstr>Peer-reviewed articles about GINA</vt:lpstr>
      <vt:lpstr>The burden of asthma</vt:lpstr>
      <vt:lpstr>Burden of asthma</vt:lpstr>
      <vt:lpstr>Prevalence of asthma in children aged  13-14 years</vt:lpstr>
      <vt:lpstr>Burden of asthma</vt:lpstr>
      <vt:lpstr>The GINA program</vt:lpstr>
      <vt:lpstr>GINA Program Objectives</vt:lpstr>
      <vt:lpstr>GINA structure</vt:lpstr>
      <vt:lpstr>GINA Board of Directors 2017</vt:lpstr>
      <vt:lpstr>GINA Science Committee 2017</vt:lpstr>
      <vt:lpstr>GINA Science Committee </vt:lpstr>
      <vt:lpstr>GINA Assembly</vt:lpstr>
      <vt:lpstr>PowerPoint-Präsentation</vt:lpstr>
      <vt:lpstr>GINA resources - 2018</vt:lpstr>
      <vt:lpstr>GINA Global Strategy for Asthma Management and Prevention</vt:lpstr>
      <vt:lpstr>Global Strategy for Asthma Management &amp; Prevention 2018</vt:lpstr>
      <vt:lpstr>Global Initiative for Asthma (GINA)  What’s new in GINA 2018? </vt:lpstr>
      <vt:lpstr>Assessment of asthma – risk factors</vt:lpstr>
      <vt:lpstr>Assessment of risk factors for poor asthma outcomes</vt:lpstr>
      <vt:lpstr>Treatment steps – changes in 2018</vt:lpstr>
      <vt:lpstr>Stepwise management - pharmacotherapy</vt:lpstr>
      <vt:lpstr>Perimenstrual asthma, and asthma in pregnancy</vt:lpstr>
      <vt:lpstr>Exhaled nitric oxide (FeNO)</vt:lpstr>
      <vt:lpstr>Exhaled nitric oxide (FeNO)</vt:lpstr>
      <vt:lpstr>Exhaled nitric oxide (FeNO)</vt:lpstr>
      <vt:lpstr>Follow-up after an asthma exacerbation</vt:lpstr>
      <vt:lpstr>Asthma-COPD overlap</vt:lpstr>
      <vt:lpstr>Children aged ≤5 years – key changes</vt:lpstr>
      <vt:lpstr>Stepwise approach – pharmacotherapy  (children ≤5 years)</vt:lpstr>
      <vt:lpstr>‘Low dose’ inhaled corticosteroids (mcg/day)  for children ≤5 years – updated 2018</vt:lpstr>
      <vt:lpstr>Children aged ≤5 years – key changes</vt:lpstr>
      <vt:lpstr>Other changes</vt:lpstr>
      <vt:lpstr>New GINA resources</vt:lpstr>
      <vt:lpstr>Definition and diagnosis of asthma</vt:lpstr>
      <vt:lpstr>What is known about asthma?</vt:lpstr>
      <vt:lpstr>What is known about asthma?</vt:lpstr>
      <vt:lpstr>Definition of asthma</vt:lpstr>
      <vt:lpstr>Diagnosis of asthma</vt:lpstr>
      <vt:lpstr>PowerPoint-Präsentation</vt:lpstr>
      <vt:lpstr>PowerPoint-Präsentation</vt:lpstr>
      <vt:lpstr>PowerPoint-Präsentation</vt:lpstr>
      <vt:lpstr>PowerPoint-Präsentation</vt:lpstr>
      <vt:lpstr>Diagnosis of asthma – symptoms</vt:lpstr>
      <vt:lpstr>Diagnosis of asthma – variable airflow limitation</vt:lpstr>
      <vt:lpstr>Typical spirometric tracings</vt:lpstr>
      <vt:lpstr>Diagnosis of asthma – physical examination</vt:lpstr>
      <vt:lpstr>Exhaled nitric oxide (FeNO)</vt:lpstr>
      <vt:lpstr>Assessment of asthma</vt:lpstr>
      <vt:lpstr>Assessment of asthma</vt:lpstr>
      <vt:lpstr>GINA assessment of symptom control</vt:lpstr>
      <vt:lpstr>GINA assessment of asthma control</vt:lpstr>
      <vt:lpstr>Assessment of risk factors for poor asthma outcomes</vt:lpstr>
      <vt:lpstr>Assessment of risk factors for poor asthma outcomes</vt:lpstr>
      <vt:lpstr>Assessment of risk factors for poor asthma outcomes</vt:lpstr>
      <vt:lpstr>The role of lung function in asthma</vt:lpstr>
      <vt:lpstr>Assessing asthma severity</vt:lpstr>
      <vt:lpstr>How to distinguish between uncontrolled  and severe asthma</vt:lpstr>
      <vt:lpstr>How to distinguish between uncontrolled  and severe asthma</vt:lpstr>
      <vt:lpstr>How to distinguish between uncontrolled  and severe asthma</vt:lpstr>
      <vt:lpstr>How to distinguish between uncontrolled  and severe asthma</vt:lpstr>
      <vt:lpstr>How to distinguish between uncontrolled  and severe asthma</vt:lpstr>
      <vt:lpstr>Treating asthma to control symptoms and minimize risk</vt:lpstr>
      <vt:lpstr>Goals of asthma management</vt:lpstr>
      <vt:lpstr>Key strategies to facilitate good communication </vt:lpstr>
      <vt:lpstr>Reducing the impact of impaired health literacy</vt:lpstr>
      <vt:lpstr>Treating to control symptoms and minimize risk</vt:lpstr>
      <vt:lpstr>The control-based  asthma management cycle</vt:lpstr>
      <vt:lpstr>Choosing between controller options –  population-level decisions</vt:lpstr>
      <vt:lpstr>Choosing between controller options – individual patient decisions</vt:lpstr>
      <vt:lpstr>Initial controller treatment for adults, adolescents and children 6–11 years</vt:lpstr>
      <vt:lpstr>Initial controller treatment</vt:lpstr>
      <vt:lpstr>Stepwise approach to control asthma symptoms  and reduce risk</vt:lpstr>
      <vt:lpstr>Stepwise management - pharmacotherapy</vt:lpstr>
      <vt:lpstr>Stepwise management – additional components</vt:lpstr>
      <vt:lpstr>Step 1 – as-needed inhaled short-acting  beta2-agonist (SABA) (very few patients)</vt:lpstr>
      <vt:lpstr>Step 1 – as-needed reliever inhaler</vt:lpstr>
      <vt:lpstr>Step 2 – low-dose controller + as-needed  inhaled SABA</vt:lpstr>
      <vt:lpstr>Step 2 – Low dose controller + as-needed SABA</vt:lpstr>
      <vt:lpstr>Step 3 – one or two controllers + as-needed inhaled reliever</vt:lpstr>
      <vt:lpstr>Step 3 – one or two controllers + as-needed inhaled reliever</vt:lpstr>
      <vt:lpstr>Step 4 – two or more controllers + as-needed inhaled reliever</vt:lpstr>
      <vt:lpstr>Step 4 – two or more controllers + as-needed inhaled reliever</vt:lpstr>
      <vt:lpstr>Step 5 – higher level care and/or add-on treatment</vt:lpstr>
      <vt:lpstr>Step 5 – higher level care and/or add-on treatment</vt:lpstr>
      <vt:lpstr>Low, medium and high dose inhaled corticosteroids  Adults and adolescents (≥12 years)</vt:lpstr>
      <vt:lpstr>Low, medium and high dose inhaled corticosteroids Children 6–11 years</vt:lpstr>
      <vt:lpstr>Reviewing response and adjusting treatment</vt:lpstr>
      <vt:lpstr>General principles for stepping down controller treatment</vt:lpstr>
      <vt:lpstr>Treating modifiable risk factors</vt:lpstr>
      <vt:lpstr>Non-pharmacological interventions</vt:lpstr>
      <vt:lpstr>Indications for considering referral, where available</vt:lpstr>
      <vt:lpstr>Indications for considering referral, where available</vt:lpstr>
      <vt:lpstr>Guided asthma self-management and skills training</vt:lpstr>
      <vt:lpstr>Provide hands-on inhaler skills training</vt:lpstr>
      <vt:lpstr>Provide hands-on inhaler skills training</vt:lpstr>
      <vt:lpstr>Provide hands-on inhaler skills training</vt:lpstr>
      <vt:lpstr>Provide hands-on inhaler skills training</vt:lpstr>
      <vt:lpstr>Check adherence with asthma medications</vt:lpstr>
      <vt:lpstr>Strategies to improve adherence in asthma</vt:lpstr>
      <vt:lpstr>‘Guided self-management education’</vt:lpstr>
      <vt:lpstr>Perimenstrual asthma</vt:lpstr>
      <vt:lpstr>Investigations in patients with severe asthma</vt:lpstr>
      <vt:lpstr>Management of severe asthma</vt:lpstr>
      <vt:lpstr>Management of asthma in low-resource settings</vt:lpstr>
      <vt:lpstr>Asthma flare-ups  (exacerbations)</vt:lpstr>
      <vt:lpstr>Definition and terminology</vt:lpstr>
      <vt:lpstr>Identify patients at risk of asthma-related death</vt:lpstr>
      <vt:lpstr>Written asthma action plans</vt:lpstr>
      <vt:lpstr>Written asthma action plans</vt:lpstr>
      <vt:lpstr>Written asthma action plans – medication options</vt:lpstr>
      <vt:lpstr>Rationale for recommendations about increasing controller therapy in asthma action plans</vt:lpstr>
      <vt:lpstr>Managing exacerbations in primary care</vt:lpstr>
      <vt:lpstr>PowerPoint-Präsentation</vt:lpstr>
      <vt:lpstr>PowerPoint-Präsentation</vt:lpstr>
      <vt:lpstr>PowerPoint-Präsentation</vt:lpstr>
      <vt:lpstr>PowerPoint-Präsentation</vt:lpstr>
      <vt:lpstr>PowerPoint-Präsentation</vt:lpstr>
      <vt:lpstr>PowerPoint-Präsentation</vt:lpstr>
      <vt:lpstr>Managing exacerbations in acute care settings</vt:lpstr>
      <vt:lpstr>PowerPoint-Präsentation</vt:lpstr>
      <vt:lpstr>PowerPoint-Präsentation</vt:lpstr>
      <vt:lpstr>PowerPoint-Präsentation</vt:lpstr>
      <vt:lpstr>Follow-up after an exacerbation</vt:lpstr>
      <vt:lpstr>Diagnosis and initial treatment of asthma, COPD and asthma-COPD overlap (ACO)  A joint project of GINA and GOLD</vt:lpstr>
      <vt:lpstr>Background</vt:lpstr>
      <vt:lpstr>Background</vt:lpstr>
      <vt:lpstr>Asthma-COPD overlap </vt:lpstr>
      <vt:lpstr>Asthma-COPD overlap – terminology</vt:lpstr>
      <vt:lpstr>Objectives of the asthma-COPD overlap chapter</vt:lpstr>
      <vt:lpstr>Definitions</vt:lpstr>
      <vt:lpstr>Definitions</vt:lpstr>
      <vt:lpstr>Definitions</vt:lpstr>
      <vt:lpstr>Stepwise approach to diagnosis and initial treatment</vt:lpstr>
      <vt:lpstr>Step 1 – Does the patient have chronic airways disease?</vt:lpstr>
      <vt:lpstr>Step 1 – Does the patient have chronic airways disease?</vt:lpstr>
      <vt:lpstr>Step 1 – Does the patient have chronic airways disease?</vt:lpstr>
      <vt:lpstr>Step 2 – Syndromic diagnosis of asthma, COPD and asthma-COPD overlap</vt:lpstr>
      <vt:lpstr>PowerPoint-Präsentation</vt:lpstr>
      <vt:lpstr>PowerPoint-Präsentation</vt:lpstr>
      <vt:lpstr>Step 3 - Spirometry</vt:lpstr>
      <vt:lpstr>Step 3 - Spirometry</vt:lpstr>
      <vt:lpstr>PowerPoint-Präsentation</vt:lpstr>
      <vt:lpstr>Step 4 – Commence initial therapy</vt:lpstr>
      <vt:lpstr>Step 4 – Commence initial therapy</vt:lpstr>
      <vt:lpstr>PowerPoint-Präsentation</vt:lpstr>
      <vt:lpstr>Step 5 – Refer for specialized investigations if needed</vt:lpstr>
      <vt:lpstr>Step 5 – Refer for specialized investigations if needed</vt:lpstr>
      <vt:lpstr>Diagnosis and management  of asthma in children  5 years and younger</vt:lpstr>
      <vt:lpstr>Probability of asthma diagnosis or response to asthma treatment in children ≤5 years</vt:lpstr>
      <vt:lpstr>Symptom patterns in children ≤5 years </vt:lpstr>
      <vt:lpstr>Features suggesting asthma in children ≤5 years</vt:lpstr>
      <vt:lpstr>Common differential diagnoses of asthma in children ≤5 years</vt:lpstr>
      <vt:lpstr>Common differential diagnoses of asthma in children ≤5 years (continued)</vt:lpstr>
      <vt:lpstr>GINA assessment of asthma control in  children ≤5 years</vt:lpstr>
      <vt:lpstr>Risk factors for poor asthma outcomes in children ≤5 years</vt:lpstr>
      <vt:lpstr>Risk factors for poor asthma outcomes in children ≤5 years</vt:lpstr>
      <vt:lpstr>Risk factors for poor asthma outcomes in children ≤5 years</vt:lpstr>
      <vt:lpstr>Control-based  asthma management cycle in children ≤5 years</vt:lpstr>
      <vt:lpstr>Stepwise approach to control symptoms and reduce risk (children ≤5 years)</vt:lpstr>
      <vt:lpstr>Stepwise approach – pharmacotherapy  (children ≤5 years)</vt:lpstr>
      <vt:lpstr>Stepwise approach – key issues  (children ≤5 years)</vt:lpstr>
      <vt:lpstr>Step 1 (children ≤5 years) – as-needed inhaled SABA </vt:lpstr>
      <vt:lpstr>Step 1 (children ≤5 years) – as-needed inhaled SABA</vt:lpstr>
      <vt:lpstr>Step 2 (children ≤5 years) – initial controller   + as-needed SABA</vt:lpstr>
      <vt:lpstr>Step 2 (children ≤5 years) – initial controller   + as-needed SABA</vt:lpstr>
      <vt:lpstr>Checking height in children with asthma</vt:lpstr>
      <vt:lpstr>Inhaled corticosteroids and growth in children</vt:lpstr>
      <vt:lpstr>Step 3 (children ≤5 years) – medium dose ICS  + as-needed inhaled SABA</vt:lpstr>
      <vt:lpstr>Step 3 (children ≤5 years) – medium dose ICS  + as-needed inhaled SABA</vt:lpstr>
      <vt:lpstr>Step 4 (children ≤5 years) – refer for expert assessment</vt:lpstr>
      <vt:lpstr>Step 4 (children ≤5 years) – refer for expert assessment</vt:lpstr>
      <vt:lpstr>‘Low dose’ inhaled corticosteroids (mcg/day)  for children ≤5 years</vt:lpstr>
      <vt:lpstr>Choosing an inhaler device for children ≤5 years</vt:lpstr>
      <vt:lpstr>Primary care management of acute asthma or wheezing in pre-schoolers</vt:lpstr>
      <vt:lpstr>PowerPoint-Präsentation</vt:lpstr>
      <vt:lpstr>PowerPoint-Präsentation</vt:lpstr>
      <vt:lpstr>Initial assessment of acute asthma exacerbations in children ≤5 years</vt:lpstr>
      <vt:lpstr>Indications for immediate transfer to hospital for children ≤5 years</vt:lpstr>
      <vt:lpstr>Initial management of asthma exacerbations  in children ≤5 years</vt:lpstr>
      <vt:lpstr>Initial management of asthma exacerbations  in children ≤5 years</vt:lpstr>
      <vt:lpstr>Primary prevention of asthma</vt:lpstr>
      <vt:lpstr>Primary prevention of asthma</vt:lpstr>
      <vt:lpstr>Implementing asthma management strategies into health systems</vt:lpstr>
      <vt:lpstr>Approach to implementation of the Global Strategy for Asthma Management and Prevention</vt:lpstr>
      <vt:lpstr>Essential elements to implement a health-related strategy</vt:lpstr>
      <vt:lpstr>Examples of barriers to implementation</vt:lpstr>
      <vt:lpstr>Examples of high-impact interventions in asthma management</vt:lpstr>
      <vt:lpstr>www.ginasthma.org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K. Reddel</dc:creator>
  <cp:lastModifiedBy>Bolitschek, Josef</cp:lastModifiedBy>
  <cp:revision>1302</cp:revision>
  <dcterms:created xsi:type="dcterms:W3CDTF">2014-05-14T07:55:48Z</dcterms:created>
  <dcterms:modified xsi:type="dcterms:W3CDTF">2018-05-07T12:59:01Z</dcterms:modified>
</cp:coreProperties>
</file>